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0.xml" ContentType="application/vnd.openxmlformats-officedocument.presentationml.slide+xml"/>
  <Override PartName="/ppt/slides/slide2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2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3.xml" ContentType="application/vnd.openxmlformats-officedocument.presentationml.slide+xml"/>
  <Override PartName="/ppt/slides/slide19.xml" ContentType="application/vnd.openxmlformats-officedocument.presentationml.slide+xml"/>
  <Override PartName="/ppt/slides/slide51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9.xml" ContentType="application/vnd.openxmlformats-officedocument.presentationml.slide+xml"/>
  <Override PartName="/ppt/slides/slide52.xml" ContentType="application/vnd.openxmlformats-officedocument.presentationml.slide+xml"/>
  <Override PartName="/ppt/slides/slide40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3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269" r:id="rId2"/>
    <p:sldId id="2293" r:id="rId3"/>
    <p:sldId id="2292" r:id="rId4"/>
    <p:sldId id="2343" r:id="rId5"/>
    <p:sldId id="2296" r:id="rId6"/>
    <p:sldId id="2297" r:id="rId7"/>
    <p:sldId id="2298" r:id="rId8"/>
    <p:sldId id="2299" r:id="rId9"/>
    <p:sldId id="2319" r:id="rId10"/>
    <p:sldId id="2300" r:id="rId11"/>
    <p:sldId id="2275" r:id="rId12"/>
    <p:sldId id="2284" r:id="rId13"/>
    <p:sldId id="2285" r:id="rId14"/>
    <p:sldId id="2286" r:id="rId15"/>
    <p:sldId id="2287" r:id="rId16"/>
    <p:sldId id="2288" r:id="rId17"/>
    <p:sldId id="2318" r:id="rId18"/>
    <p:sldId id="2329" r:id="rId19"/>
    <p:sldId id="2330" r:id="rId20"/>
    <p:sldId id="2331" r:id="rId21"/>
    <p:sldId id="2332" r:id="rId22"/>
    <p:sldId id="2333" r:id="rId23"/>
    <p:sldId id="2007" r:id="rId24"/>
    <p:sldId id="1884" r:id="rId25"/>
    <p:sldId id="1883" r:id="rId26"/>
    <p:sldId id="1886" r:id="rId27"/>
    <p:sldId id="1876" r:id="rId28"/>
    <p:sldId id="2349" r:id="rId29"/>
    <p:sldId id="1979" r:id="rId30"/>
    <p:sldId id="1980" r:id="rId31"/>
    <p:sldId id="1981" r:id="rId32"/>
    <p:sldId id="1983" r:id="rId33"/>
    <p:sldId id="1873" r:id="rId34"/>
    <p:sldId id="1991" r:id="rId35"/>
    <p:sldId id="1725" r:id="rId36"/>
    <p:sldId id="1728" r:id="rId37"/>
    <p:sldId id="1727" r:id="rId38"/>
    <p:sldId id="1990" r:id="rId39"/>
    <p:sldId id="1729" r:id="rId40"/>
    <p:sldId id="1722" r:id="rId41"/>
    <p:sldId id="1721" r:id="rId42"/>
    <p:sldId id="1984" r:id="rId43"/>
    <p:sldId id="1985" r:id="rId44"/>
    <p:sldId id="1986" r:id="rId45"/>
    <p:sldId id="1987" r:id="rId46"/>
    <p:sldId id="1988" r:id="rId47"/>
    <p:sldId id="1989" r:id="rId48"/>
    <p:sldId id="2350" r:id="rId49"/>
    <p:sldId id="2344" r:id="rId50"/>
    <p:sldId id="2338" r:id="rId51"/>
    <p:sldId id="2339" r:id="rId52"/>
    <p:sldId id="2340" r:id="rId53"/>
    <p:sldId id="2341" r:id="rId54"/>
    <p:sldId id="2342" r:id="rId55"/>
    <p:sldId id="2034" r:id="rId56"/>
    <p:sldId id="2352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59" autoAdjust="0"/>
    <p:restoredTop sz="86355" autoAdjust="0"/>
  </p:normalViewPr>
  <p:slideViewPr>
    <p:cSldViewPr>
      <p:cViewPr>
        <p:scale>
          <a:sx n="84" d="100"/>
          <a:sy n="84" d="100"/>
        </p:scale>
        <p:origin x="1992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4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66" Type="http://schemas.openxmlformats.org/officeDocument/2006/relationships/customXml" Target="../customXml/item4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A09E6-0C26-4522-8A15-EDA567A82F8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3CE56-BB8F-46DA-A4A2-4222B1874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4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0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00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200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858EE36-A429-4D64-8365-71C50D495C7E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364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>
            <a:extLst>
              <a:ext uri="{FF2B5EF4-FFF2-40B4-BE49-F238E27FC236}">
                <a16:creationId xmlns:a16="http://schemas.microsoft.com/office/drawing/2014/main" id="{9B7D751E-B30A-420C-A779-D671BB2981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>
            <a:extLst>
              <a:ext uri="{FF2B5EF4-FFF2-40B4-BE49-F238E27FC236}">
                <a16:creationId xmlns:a16="http://schemas.microsoft.com/office/drawing/2014/main" id="{B68DBF9E-3E21-4A75-BF52-986FB0B2F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3476" name="Slide Number Placeholder 3">
            <a:extLst>
              <a:ext uri="{FF2B5EF4-FFF2-40B4-BE49-F238E27FC236}">
                <a16:creationId xmlns:a16="http://schemas.microsoft.com/office/drawing/2014/main" id="{C00A214E-4352-4094-A07F-A8626FA74E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28E682-5FC5-428F-8E1B-FE8009D54284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502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B49E6683-5063-4DD9-B9EB-02E9845156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44A088F0-83DA-4FB0-86D6-06F226FF9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8F9B2751-4A6F-4813-AE49-7B351ABB93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15B7E1-DE8C-4BE5-BCC6-009E1A52DAA7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30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4A6D63D3-6160-4716-B479-14A2EB886E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C3ED3221-F5DC-4A14-8AC0-19C72B1030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EA90D602-6DED-4F2D-9FA7-27253FA5B7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30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02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74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4613" indent="-2270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A73AB1-88F2-46FD-B6C1-3C34FEAF1AF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745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06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706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5383A57-A5F5-40A7-A38F-2BC039193C69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958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8B15B7F8-44A3-45A8-8EB0-8CB5A95AB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C90EE8A2-6498-4ABB-9C06-CE16A5A6AB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2708" name="Slide Number Placeholder 3">
            <a:extLst>
              <a:ext uri="{FF2B5EF4-FFF2-40B4-BE49-F238E27FC236}">
                <a16:creationId xmlns:a16="http://schemas.microsoft.com/office/drawing/2014/main" id="{C749D44E-9718-4E15-8461-ED873F1A0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C945067-FC09-45F4-8325-BFB89EA11D8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8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6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65733D9-8C91-473A-AEC5-7A4640197070}" type="slidenum">
              <a:rPr lang="en-US" altLang="en-US" sz="1200" smtClean="0"/>
              <a:pPr eaLnBrk="1" hangingPunct="1"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56328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4265E8-FC25-4CC8-A3A9-AA96AD444D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29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2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0B814-3D66-4861-AE61-0BD23A9598EB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02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2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0B814-3D66-4861-AE61-0BD23A9598EB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2916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0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20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820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90B814-3D66-4861-AE61-0BD23A9598EB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112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EEFD9EE8-1551-4EDA-9355-31EA0E3BC7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2B25D914-E6B1-452F-B83A-16A089336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AA064B1B-2CC0-4739-9674-E0D75DEEA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366D1-CF66-4483-89CF-BD0C2F60712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16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5DA817-9BBD-4BB1-BE77-29EDB26748E2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761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4068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485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575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2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92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8ADA9D-825A-43FF-8441-E1CCC337E794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2779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119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CE878A-D76E-47DF-9BA0-C0E284BC0B06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156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5528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7744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270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>
            <a:extLst>
              <a:ext uri="{FF2B5EF4-FFF2-40B4-BE49-F238E27FC236}">
                <a16:creationId xmlns:a16="http://schemas.microsoft.com/office/drawing/2014/main" id="{96A0A7C8-816A-4CFA-89C2-CA5F387571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23" name="Notes Placeholder 2">
            <a:extLst>
              <a:ext uri="{FF2B5EF4-FFF2-40B4-BE49-F238E27FC236}">
                <a16:creationId xmlns:a16="http://schemas.microsoft.com/office/drawing/2014/main" id="{B94C4462-DCEA-479C-A90C-B3B0AD0149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5524" name="Slide Number Placeholder 3">
            <a:extLst>
              <a:ext uri="{FF2B5EF4-FFF2-40B4-BE49-F238E27FC236}">
                <a16:creationId xmlns:a16="http://schemas.microsoft.com/office/drawing/2014/main" id="{0FA2A425-862A-40CD-98CC-BEA9435084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434290-43A8-4E33-BC76-4DBFD00DCFEF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21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768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276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65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3165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E33C56A-9CC1-4AFF-95DC-D9EF0E62E9BC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7699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6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BD6D96-FB04-40B0-8D33-99F6F9842DFF}" type="slidenum">
              <a:rPr lang="en-US" sz="1200" smtClean="0"/>
              <a:pPr eaLnBrk="1" hangingPunct="1"/>
              <a:t>48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26505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>
            <a:extLst>
              <a:ext uri="{FF2B5EF4-FFF2-40B4-BE49-F238E27FC236}">
                <a16:creationId xmlns:a16="http://schemas.microsoft.com/office/drawing/2014/main" id="{DB6C8CE2-8C59-493C-A15E-A5D6D547AA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9683" name="Notes Placeholder 2">
            <a:extLst>
              <a:ext uri="{FF2B5EF4-FFF2-40B4-BE49-F238E27FC236}">
                <a16:creationId xmlns:a16="http://schemas.microsoft.com/office/drawing/2014/main" id="{BB01871E-ED01-4F04-BEC9-6BDBCA1EEC8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99684" name="Slide Number Placeholder 3">
            <a:extLst>
              <a:ext uri="{FF2B5EF4-FFF2-40B4-BE49-F238E27FC236}">
                <a16:creationId xmlns:a16="http://schemas.microsoft.com/office/drawing/2014/main" id="{F1F9FE5A-08D9-47EF-8359-BBAA57BE59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7DBC7F-51B4-4D6F-837A-373DB790B2A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545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05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60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FEA0CF-FD89-45F3-A277-D034EFE746DC}" type="slidenum">
              <a:rPr lang="en-US" sz="1200">
                <a:solidFill>
                  <a:prstClr val="black"/>
                </a:solidFill>
              </a:rPr>
              <a:pPr eaLnBrk="1" hangingPunct="1"/>
              <a:t>50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440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0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F2CF64E-667C-45E4-9B97-FD1884B4B78B}" type="slidenum">
              <a:rPr lang="en-US" altLang="en-US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523886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Slide Image Placeholder 1">
            <a:extLst>
              <a:ext uri="{FF2B5EF4-FFF2-40B4-BE49-F238E27FC236}">
                <a16:creationId xmlns:a16="http://schemas.microsoft.com/office/drawing/2014/main" id="{C5D049A2-415F-48AA-8777-B89C4EF3498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7299" name="Notes Placeholder 2">
            <a:extLst>
              <a:ext uri="{FF2B5EF4-FFF2-40B4-BE49-F238E27FC236}">
                <a16:creationId xmlns:a16="http://schemas.microsoft.com/office/drawing/2014/main" id="{AA209BED-BBB1-4875-B3BE-4FB14B58BC6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567300" name="Slide Number Placeholder 3">
            <a:extLst>
              <a:ext uri="{FF2B5EF4-FFF2-40B4-BE49-F238E27FC236}">
                <a16:creationId xmlns:a16="http://schemas.microsoft.com/office/drawing/2014/main" id="{74FB1A87-95A9-4633-BDDA-5CE5BC312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EB2C2C-1F11-42AB-85F3-24702711A02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243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66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360" indent="-28552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92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8929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766" indent="-22841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025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4474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38923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33725" indent="-22841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9AA4711-62B5-4A7D-BD59-BC1354228C0D}" type="slidenum">
              <a:rPr lang="en-US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55</a:t>
            </a:fld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63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>
            <a:extLst>
              <a:ext uri="{FF2B5EF4-FFF2-40B4-BE49-F238E27FC236}">
                <a16:creationId xmlns:a16="http://schemas.microsoft.com/office/drawing/2014/main" id="{EEFD9EE8-1551-4EDA-9355-31EA0E3BC7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7571" name="Notes Placeholder 2">
            <a:extLst>
              <a:ext uri="{FF2B5EF4-FFF2-40B4-BE49-F238E27FC236}">
                <a16:creationId xmlns:a16="http://schemas.microsoft.com/office/drawing/2014/main" id="{2B25D914-E6B1-452F-B83A-16A089336D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7572" name="Slide Number Placeholder 3">
            <a:extLst>
              <a:ext uri="{FF2B5EF4-FFF2-40B4-BE49-F238E27FC236}">
                <a16:creationId xmlns:a16="http://schemas.microsoft.com/office/drawing/2014/main" id="{AA064B1B-2CC0-4739-9674-E0D75DEEA9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42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14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686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58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3025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1D366D1-CF66-4483-89CF-BD0C2F60712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48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>
            <a:extLst>
              <a:ext uri="{FF2B5EF4-FFF2-40B4-BE49-F238E27FC236}">
                <a16:creationId xmlns:a16="http://schemas.microsoft.com/office/drawing/2014/main" id="{3922894E-C2B4-409B-A244-E5001564E5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3715" name="Notes Placeholder 2">
            <a:extLst>
              <a:ext uri="{FF2B5EF4-FFF2-40B4-BE49-F238E27FC236}">
                <a16:creationId xmlns:a16="http://schemas.microsoft.com/office/drawing/2014/main" id="{2EBEFC88-BB33-4ED2-82A8-633B6FB81E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3716" name="Slide Number Placeholder 3">
            <a:extLst>
              <a:ext uri="{FF2B5EF4-FFF2-40B4-BE49-F238E27FC236}">
                <a16:creationId xmlns:a16="http://schemas.microsoft.com/office/drawing/2014/main" id="{98A059D3-C35F-4445-B676-6A6B1B002B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22E74BF-BB03-4513-8256-027E9C1B3993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73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>
            <a:extLst>
              <a:ext uri="{FF2B5EF4-FFF2-40B4-BE49-F238E27FC236}">
                <a16:creationId xmlns:a16="http://schemas.microsoft.com/office/drawing/2014/main" id="{0ADE83E6-F61D-442B-AA82-FB34F8232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63" name="Notes Placeholder 2">
            <a:extLst>
              <a:ext uri="{FF2B5EF4-FFF2-40B4-BE49-F238E27FC236}">
                <a16:creationId xmlns:a16="http://schemas.microsoft.com/office/drawing/2014/main" id="{82561C79-CDCB-4033-B368-B211F1E3A0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764" name="Slide Number Placeholder 3">
            <a:extLst>
              <a:ext uri="{FF2B5EF4-FFF2-40B4-BE49-F238E27FC236}">
                <a16:creationId xmlns:a16="http://schemas.microsoft.com/office/drawing/2014/main" id="{208F1D0C-4233-477E-BA49-E3D4B4BB83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89765A3-2402-4302-8EBE-942514DC833E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8901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>
            <a:extLst>
              <a:ext uri="{FF2B5EF4-FFF2-40B4-BE49-F238E27FC236}">
                <a16:creationId xmlns:a16="http://schemas.microsoft.com/office/drawing/2014/main" id="{8A580268-A1CD-4CAF-94A4-2FBBFE47B3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7811" name="Notes Placeholder 2">
            <a:extLst>
              <a:ext uri="{FF2B5EF4-FFF2-40B4-BE49-F238E27FC236}">
                <a16:creationId xmlns:a16="http://schemas.microsoft.com/office/drawing/2014/main" id="{1C36C7AE-1674-497B-9283-1FA2BE325F1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8711F99E-4EA2-4840-A29F-AB74E1855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65175" indent="-293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76338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47825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9313" indent="-2349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65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337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09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8113" indent="-234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5CBC0EB-91EE-445D-9B95-7817CF79306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6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3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54" indent="-2857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52" indent="-228571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93" indent="-228571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33" indent="-228571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74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15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55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96" indent="-22857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CE878A-D76E-47DF-9BA0-C0E284BC0B06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23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>
            <a:extLst>
              <a:ext uri="{FF2B5EF4-FFF2-40B4-BE49-F238E27FC236}">
                <a16:creationId xmlns:a16="http://schemas.microsoft.com/office/drawing/2014/main" id="{13AFCDC6-9606-48F9-B6E1-78CB266589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0403" name="Notes Placeholder 2">
            <a:extLst>
              <a:ext uri="{FF2B5EF4-FFF2-40B4-BE49-F238E27FC236}">
                <a16:creationId xmlns:a16="http://schemas.microsoft.com/office/drawing/2014/main" id="{7FF12730-AB77-4B72-B4D6-D2D8901EBB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30404" name="Slide Number Placeholder 3">
            <a:extLst>
              <a:ext uri="{FF2B5EF4-FFF2-40B4-BE49-F238E27FC236}">
                <a16:creationId xmlns:a16="http://schemas.microsoft.com/office/drawing/2014/main" id="{FA8ED7B7-6C06-4B5F-9FFC-2F841C4DF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CF8279-684F-464F-8A9D-2F8E2B650088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098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2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8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2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9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5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9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7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FEFED-6294-4A92-866E-441CECD9E545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97C51-5615-46F6-AE53-E8C65D78F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3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brainworldmagazine.com/the-aha-moment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0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116699" y="5903893"/>
            <a:ext cx="322075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Kenneth Wesson</a:t>
            </a:r>
            <a:b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  <a:t>Educational Consultant: Neuroscience</a:t>
            </a:r>
            <a:br>
              <a:rPr lang="en-US" sz="1400" i="1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San Jose, CA  </a:t>
            </a:r>
          </a:p>
          <a:p>
            <a:pPr algn="ctr"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</a:rPr>
              <a:t>kenawesson@aol.com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087" y="605743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Learning and Creativity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068ED-6B31-444E-B37F-3C5FCAFA3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6" y="1676400"/>
            <a:ext cx="6243388" cy="17637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247AEA-B39A-4957-86D6-F3F766E5F81C}"/>
              </a:ext>
            </a:extLst>
          </p:cNvPr>
          <p:cNvSpPr/>
          <p:nvPr/>
        </p:nvSpPr>
        <p:spPr>
          <a:xfrm>
            <a:off x="1586290" y="0"/>
            <a:ext cx="59979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1427163" algn="l"/>
              </a:tabLst>
              <a:defRPr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</a:rPr>
              <a:t>the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</a:rPr>
              <a:t>College of Arts and Science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ADA8B-FF96-4895-81B0-2C42D96B260B}"/>
              </a:ext>
            </a:extLst>
          </p:cNvPr>
          <p:cNvSpPr/>
          <p:nvPr/>
        </p:nvSpPr>
        <p:spPr>
          <a:xfrm>
            <a:off x="22087" y="4191000"/>
            <a:ext cx="9118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Art, Creativity and the Human Brain</a:t>
            </a:r>
          </a:p>
        </p:txBody>
      </p:sp>
    </p:spTree>
    <p:extLst>
      <p:ext uri="{BB962C8B-B14F-4D97-AF65-F5344CB8AC3E}">
        <p14:creationId xmlns:p14="http://schemas.microsoft.com/office/powerpoint/2010/main" val="66092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8700" y="1219200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today’s </a:t>
            </a:r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thinkers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learners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become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tomorrow’s </a:t>
            </a:r>
            <a:r>
              <a:rPr lang="en-US" sz="4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innovators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43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2" descr="http://frankturnerjr.authorsxpress.com/files/2012/07/mind-ey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456" y="2459940"/>
            <a:ext cx="3365500" cy="335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519055"/>
            <a:ext cx="60240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Arial" panose="020B0604020202020204" pitchFamily="34" charset="0"/>
              </a:rPr>
              <a:t>The Power of Visualization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783" y="6020380"/>
            <a:ext cx="41668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</a:rPr>
              <a:t>Seeing With the Mind’s Eye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066800" y="149449"/>
            <a:ext cx="7924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About the </a:t>
            </a:r>
            <a:r>
              <a:rPr lang="en-US" sz="32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“A” </a:t>
            </a:r>
            <a:r>
              <a:rPr lang="en-US" sz="3200" b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STEAM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D276B15-0A92-451C-851F-BD1348995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1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Title 1">
            <a:extLst>
              <a:ext uri="{FF2B5EF4-FFF2-40B4-BE49-F238E27FC236}">
                <a16:creationId xmlns:a16="http://schemas.microsoft.com/office/drawing/2014/main" id="{62E8ACE7-A8A5-43FE-B0DC-B3739A668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29379" name="Content Placeholder 2">
            <a:extLst>
              <a:ext uri="{FF2B5EF4-FFF2-40B4-BE49-F238E27FC236}">
                <a16:creationId xmlns:a16="http://schemas.microsoft.com/office/drawing/2014/main" id="{4455559D-1D1E-4B4B-9250-ACD084E80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377D63-FAD4-4683-A99B-854EF535C01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29381" name="Picture 3" descr="497056">
            <a:extLst>
              <a:ext uri="{FF2B5EF4-FFF2-40B4-BE49-F238E27FC236}">
                <a16:creationId xmlns:a16="http://schemas.microsoft.com/office/drawing/2014/main" id="{7F6A6E82-ADC3-41D2-8C9A-F40E2CDB0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2" name="Rectangle 6">
            <a:extLst>
              <a:ext uri="{FF2B5EF4-FFF2-40B4-BE49-F238E27FC236}">
                <a16:creationId xmlns:a16="http://schemas.microsoft.com/office/drawing/2014/main" id="{88FA26D6-7B8B-4AA7-B1D5-5608E7062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7175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9383" name="Rectangle 1">
            <a:extLst>
              <a:ext uri="{FF2B5EF4-FFF2-40B4-BE49-F238E27FC236}">
                <a16:creationId xmlns:a16="http://schemas.microsoft.com/office/drawing/2014/main" id="{8E669710-BF18-44E7-A14E-B8ABED18E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417638"/>
            <a:ext cx="8382000" cy="4513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species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passed the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 of natural selection 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 those that figured out how to save just a few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milliseconds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avoiding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dangers 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taking advantage of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opportunities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(capturing prey, anticipating the actions of predators, etc. - food, fighting, and fleeing) survived and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passed their genes 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forward to the next generation.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Survival depended on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forecasting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movement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behavior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other individuals, other animals, other objects in future events (which depended on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and memory 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i="1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proactive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recognition 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altLang="en-US" sz="240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identifiable </a:t>
            </a:r>
            <a:r>
              <a:rPr lang="en-US" altLang="en-US" sz="240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patterns</a:t>
            </a:r>
            <a:r>
              <a:rPr lang="en-US" altLang="en-US" sz="24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-- mentally simulating the future – “mental constructs”).</a:t>
            </a:r>
          </a:p>
        </p:txBody>
      </p:sp>
      <p:sp>
        <p:nvSpPr>
          <p:cNvPr id="229384" name="Rectangle 2">
            <a:extLst>
              <a:ext uri="{FF2B5EF4-FFF2-40B4-BE49-F238E27FC236}">
                <a16:creationId xmlns:a16="http://schemas.microsoft.com/office/drawing/2014/main" id="{22B3F5C3-1903-427E-B9EB-2C9940EB4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423863"/>
            <a:ext cx="586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 is Reaction Time Important?</a:t>
            </a:r>
            <a:endParaRPr lang="en-US" altLang="en-US" sz="2800" b="1">
              <a:solidFill>
                <a:srgbClr val="FFFF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DCE6C1-872E-4ACD-B9DD-19C43C09E898}"/>
              </a:ext>
            </a:extLst>
          </p:cNvPr>
          <p:cNvSpPr/>
          <p:nvPr/>
        </p:nvSpPr>
        <p:spPr>
          <a:xfrm>
            <a:off x="6350" y="-41275"/>
            <a:ext cx="9144000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427" name="Oval 6">
            <a:extLst>
              <a:ext uri="{FF2B5EF4-FFF2-40B4-BE49-F238E27FC236}">
                <a16:creationId xmlns:a16="http://schemas.microsoft.com/office/drawing/2014/main" id="{1770381A-65EF-4C92-914C-7FDC3624D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715000"/>
            <a:ext cx="1295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1428" name="Oval 7">
            <a:extLst>
              <a:ext uri="{FF2B5EF4-FFF2-40B4-BE49-F238E27FC236}">
                <a16:creationId xmlns:a16="http://schemas.microsoft.com/office/drawing/2014/main" id="{909CEB28-4D16-4CE7-8F65-6AD88DAB0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6096000"/>
            <a:ext cx="14478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DD8500-E109-425A-94AF-D13334A150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6767">
            <a:off x="1725613" y="350838"/>
            <a:ext cx="989012" cy="677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706249-BB6F-48B9-89A8-072F1C48F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0" y="1993900"/>
            <a:ext cx="44291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1" name="Rectangle 10">
            <a:extLst>
              <a:ext uri="{FF2B5EF4-FFF2-40B4-BE49-F238E27FC236}">
                <a16:creationId xmlns:a16="http://schemas.microsoft.com/office/drawing/2014/main" id="{2FD853B2-72FC-44B7-A478-855CCA8B6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25413"/>
            <a:ext cx="602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B0F0"/>
                </a:solidFill>
                <a:latin typeface="Arial" panose="020B0604020202020204" pitchFamily="34" charset="0"/>
              </a:rPr>
              <a:t>The Power of Visualization</a:t>
            </a:r>
            <a:endParaRPr lang="en-US" altLang="en-US" sz="3600">
              <a:solidFill>
                <a:srgbClr val="00B0F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6ADD95-E785-45D4-8917-C941B137E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1255713"/>
            <a:ext cx="2289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= Awesome</a:t>
            </a:r>
            <a:endParaRPr lang="en-US" altLang="en-US" sz="2400">
              <a:solidFill>
                <a:srgbClr val="FFFF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EE2D9C-31D7-4F73-922A-F61939244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613" y="5932488"/>
            <a:ext cx="2011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0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</a:rPr>
              <a:t> = Brilliant</a:t>
            </a:r>
            <a:endParaRPr lang="en-US" altLang="en-US" sz="2400">
              <a:solidFill>
                <a:srgbClr val="FFFF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B8ED044-9189-42BC-BA8C-DE1A48425329}"/>
              </a:ext>
            </a:extLst>
          </p:cNvPr>
          <p:cNvCxnSpPr/>
          <p:nvPr/>
        </p:nvCxnSpPr>
        <p:spPr>
          <a:xfrm>
            <a:off x="4764088" y="1901825"/>
            <a:ext cx="265112" cy="23177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CA52E72-AB97-4567-A55F-5D47DB179523}"/>
              </a:ext>
            </a:extLst>
          </p:cNvPr>
          <p:cNvCxnSpPr/>
          <p:nvPr/>
        </p:nvCxnSpPr>
        <p:spPr>
          <a:xfrm flipH="1">
            <a:off x="6149975" y="5519738"/>
            <a:ext cx="203200" cy="56832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1436" name="Picture 14">
            <a:extLst>
              <a:ext uri="{FF2B5EF4-FFF2-40B4-BE49-F238E27FC236}">
                <a16:creationId xmlns:a16="http://schemas.microsoft.com/office/drawing/2014/main" id="{88D2B81B-EEA4-4092-83A9-D89F45E09B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1667">
            <a:off x="508000" y="771525"/>
            <a:ext cx="442913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37" name="Picture 15">
            <a:extLst>
              <a:ext uri="{FF2B5EF4-FFF2-40B4-BE49-F238E27FC236}">
                <a16:creationId xmlns:a16="http://schemas.microsoft.com/office/drawing/2014/main" id="{0F39F647-902A-4A1A-9274-C1B2D9FE3A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11667">
            <a:off x="7778750" y="3544888"/>
            <a:ext cx="161925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8" name="Rectangle 1">
            <a:extLst>
              <a:ext uri="{FF2B5EF4-FFF2-40B4-BE49-F238E27FC236}">
                <a16:creationId xmlns:a16="http://schemas.microsoft.com/office/drawing/2014/main" id="{83B5A499-B793-4F9A-A317-8BC2F4062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5932488"/>
            <a:ext cx="16875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 </a:t>
            </a: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m.p.h. </a:t>
            </a:r>
            <a:endParaRPr lang="en-US" altLang="en-US" sz="18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3AB3476-1996-445A-851B-17DBFCB12CF2}"/>
              </a:ext>
            </a:extLst>
          </p:cNvPr>
          <p:cNvSpPr/>
          <p:nvPr/>
        </p:nvSpPr>
        <p:spPr>
          <a:xfrm>
            <a:off x="239713" y="5803900"/>
            <a:ext cx="1855787" cy="749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7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F3E529-E2EB-42B7-988F-885B05964E68}"/>
              </a:ext>
            </a:extLst>
          </p:cNvPr>
          <p:cNvSpPr txBox="1"/>
          <p:nvPr/>
        </p:nvSpPr>
        <p:spPr>
          <a:xfrm>
            <a:off x="152400" y="0"/>
            <a:ext cx="8991600" cy="4832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Using your Reflexes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(Each takes 0.05 – 0.1 sec.)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Eyes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→ sight 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(2) visual cortex –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vision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 → (3) association cortex -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meaning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 → (4) frontal lobes –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plan of action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→ (5) </a:t>
            </a: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PfC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 –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prepares response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→ (6) motor cortex –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takes an action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232451" name="Picture 6" descr="http://3.bp.blogspot.com/_TLfeMauLFWU/S_3XWcSK6bI/AAAAAAAAATo/lYvvgigL6bc/s1600/Human+Brain+1.jpg">
            <a:extLst>
              <a:ext uri="{FF2B5EF4-FFF2-40B4-BE49-F238E27FC236}">
                <a16:creationId xmlns:a16="http://schemas.microsoft.com/office/drawing/2014/main" id="{C9E141CC-EC88-4136-952F-2D27829E0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2452" name="TextBox 7">
            <a:extLst>
              <a:ext uri="{FF2B5EF4-FFF2-40B4-BE49-F238E27FC236}">
                <a16:creationId xmlns:a16="http://schemas.microsoft.com/office/drawing/2014/main" id="{D1AA8E84-C9AE-4AC2-B9EE-5BE7AA462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0386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32453" name="Straight Arrow Connector 9">
            <a:extLst>
              <a:ext uri="{FF2B5EF4-FFF2-40B4-BE49-F238E27FC236}">
                <a16:creationId xmlns:a16="http://schemas.microsoft.com/office/drawing/2014/main" id="{A97666B8-E3EA-4C95-A19C-02ABB44340C7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239000" y="4419600"/>
            <a:ext cx="1066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2454" name="Oval 10">
            <a:extLst>
              <a:ext uri="{FF2B5EF4-FFF2-40B4-BE49-F238E27FC236}">
                <a16:creationId xmlns:a16="http://schemas.microsoft.com/office/drawing/2014/main" id="{0828D4E1-54DF-4B43-BCFF-50F3D8E00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2455" name="Oval 11">
            <a:extLst>
              <a:ext uri="{FF2B5EF4-FFF2-40B4-BE49-F238E27FC236}">
                <a16:creationId xmlns:a16="http://schemas.microsoft.com/office/drawing/2014/main" id="{061931AA-9FCD-44A2-A750-D989F4CD2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622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2456" name="Oval 12">
            <a:extLst>
              <a:ext uri="{FF2B5EF4-FFF2-40B4-BE49-F238E27FC236}">
                <a16:creationId xmlns:a16="http://schemas.microsoft.com/office/drawing/2014/main" id="{CCCD91A4-51B3-4FF5-9680-58DED1FDD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8006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2457" name="Oval 13">
            <a:extLst>
              <a:ext uri="{FF2B5EF4-FFF2-40B4-BE49-F238E27FC236}">
                <a16:creationId xmlns:a16="http://schemas.microsoft.com/office/drawing/2014/main" id="{58E5F369-BFD9-499F-B468-951400FCF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622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2458" name="Oval 14">
            <a:extLst>
              <a:ext uri="{FF2B5EF4-FFF2-40B4-BE49-F238E27FC236}">
                <a16:creationId xmlns:a16="http://schemas.microsoft.com/office/drawing/2014/main" id="{37550C7F-DF49-49EC-8ACA-C046B1DE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2459" name="TextBox 16">
            <a:extLst>
              <a:ext uri="{FF2B5EF4-FFF2-40B4-BE49-F238E27FC236}">
                <a16:creationId xmlns:a16="http://schemas.microsoft.com/office/drawing/2014/main" id="{76EA9A47-EC8D-4AB5-AD43-86E8C8FD4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62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232460" name="Straight Arrow Connector 18">
            <a:extLst>
              <a:ext uri="{FF2B5EF4-FFF2-40B4-BE49-F238E27FC236}">
                <a16:creationId xmlns:a16="http://schemas.microsoft.com/office/drawing/2014/main" id="{D9D20172-390E-4185-AEA1-0850B70FADD8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29300" y="2781300"/>
            <a:ext cx="6858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2461" name="TextBox 20">
            <a:extLst>
              <a:ext uri="{FF2B5EF4-FFF2-40B4-BE49-F238E27FC236}">
                <a16:creationId xmlns:a16="http://schemas.microsoft.com/office/drawing/2014/main" id="{454DD716-E7B6-4661-B820-8C4550352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cxnSp>
        <p:nvCxnSpPr>
          <p:cNvPr id="232462" name="Straight Arrow Connector 22">
            <a:extLst>
              <a:ext uri="{FF2B5EF4-FFF2-40B4-BE49-F238E27FC236}">
                <a16:creationId xmlns:a16="http://schemas.microsoft.com/office/drawing/2014/main" id="{D153F5D6-BF2E-4879-BD1E-B572AAFF1696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95600" y="4419600"/>
            <a:ext cx="6096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2463" name="TextBox 25">
            <a:extLst>
              <a:ext uri="{FF2B5EF4-FFF2-40B4-BE49-F238E27FC236}">
                <a16:creationId xmlns:a16="http://schemas.microsoft.com/office/drawing/2014/main" id="{639A5C79-D930-4BB9-BD82-0ECB880BE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cxnSp>
        <p:nvCxnSpPr>
          <p:cNvPr id="232464" name="Straight Arrow Connector 27">
            <a:extLst>
              <a:ext uri="{FF2B5EF4-FFF2-40B4-BE49-F238E27FC236}">
                <a16:creationId xmlns:a16="http://schemas.microsoft.com/office/drawing/2014/main" id="{25A73DC6-9EAA-45D2-8586-A51513A72AFB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2200" y="3886200"/>
            <a:ext cx="10668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2465" name="TextBox 28">
            <a:extLst>
              <a:ext uri="{FF2B5EF4-FFF2-40B4-BE49-F238E27FC236}">
                <a16:creationId xmlns:a16="http://schemas.microsoft.com/office/drawing/2014/main" id="{D54A7B0F-15B1-4AE2-A8DC-DB9F1436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3622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cxnSp>
        <p:nvCxnSpPr>
          <p:cNvPr id="232466" name="Straight Arrow Connector 30">
            <a:extLst>
              <a:ext uri="{FF2B5EF4-FFF2-40B4-BE49-F238E27FC236}">
                <a16:creationId xmlns:a16="http://schemas.microsoft.com/office/drawing/2014/main" id="{EBE1A62E-B0F5-46F9-B5CC-0A15BBC10A24}"/>
              </a:ext>
            </a:extLst>
          </p:cNvPr>
          <p:cNvCxnSpPr>
            <a:cxnSpLocks noChangeShapeType="1"/>
            <a:stCxn id="232465" idx="3"/>
          </p:cNvCxnSpPr>
          <p:nvPr/>
        </p:nvCxnSpPr>
        <p:spPr bwMode="auto">
          <a:xfrm>
            <a:off x="3632200" y="2592388"/>
            <a:ext cx="1016000" cy="8366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2467" name="Picture 2">
            <a:extLst>
              <a:ext uri="{FF2B5EF4-FFF2-40B4-BE49-F238E27FC236}">
                <a16:creationId xmlns:a16="http://schemas.microsoft.com/office/drawing/2014/main" id="{55526ADC-C5B0-42F6-8C35-76B2D380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56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52EAE2-C560-4247-B5CF-7FC6A0ECE411}"/>
              </a:ext>
            </a:extLst>
          </p:cNvPr>
          <p:cNvSpPr txBox="1"/>
          <p:nvPr/>
        </p:nvSpPr>
        <p:spPr>
          <a:xfrm>
            <a:off x="152400" y="0"/>
            <a:ext cx="8991600" cy="4494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Reflexes: In the Mind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(Each takes 0.05 – 0.1 sec.)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sz="2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PfC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 –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prepares response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 (2) Ears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→ hearing </a:t>
            </a:r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</a:rPr>
              <a:t>→ (3) motor cortex – </a:t>
            </a:r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</a:rPr>
              <a:t>takes an action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234499" name="Picture 6" descr="http://3.bp.blogspot.com/_TLfeMauLFWU/S_3XWcSK6bI/AAAAAAAAATo/lYvvgigL6bc/s1600/Human+Brain+1.jpg">
            <a:extLst>
              <a:ext uri="{FF2B5EF4-FFF2-40B4-BE49-F238E27FC236}">
                <a16:creationId xmlns:a16="http://schemas.microsoft.com/office/drawing/2014/main" id="{7535BA98-4289-424C-A548-F24DB0D7E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4500" name="Oval 11">
            <a:extLst>
              <a:ext uri="{FF2B5EF4-FFF2-40B4-BE49-F238E27FC236}">
                <a16:creationId xmlns:a16="http://schemas.microsoft.com/office/drawing/2014/main" id="{E4E0298C-73E2-48C6-8FD6-37BD21197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23622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4501" name="Oval 13">
            <a:extLst>
              <a:ext uri="{FF2B5EF4-FFF2-40B4-BE49-F238E27FC236}">
                <a16:creationId xmlns:a16="http://schemas.microsoft.com/office/drawing/2014/main" id="{F04B9696-7CEE-418E-9416-6C8A1BD6E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4102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4502" name="Oval 14">
            <a:extLst>
              <a:ext uri="{FF2B5EF4-FFF2-40B4-BE49-F238E27FC236}">
                <a16:creationId xmlns:a16="http://schemas.microsoft.com/office/drawing/2014/main" id="{79DC0698-EEE6-4529-949F-7F5D25E72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4503" name="TextBox 16">
            <a:extLst>
              <a:ext uri="{FF2B5EF4-FFF2-40B4-BE49-F238E27FC236}">
                <a16:creationId xmlns:a16="http://schemas.microsoft.com/office/drawing/2014/main" id="{6720961F-DB54-4BE7-9125-1CDE3FB63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362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34504" name="TextBox 25">
            <a:extLst>
              <a:ext uri="{FF2B5EF4-FFF2-40B4-BE49-F238E27FC236}">
                <a16:creationId xmlns:a16="http://schemas.microsoft.com/office/drawing/2014/main" id="{D6F99611-3026-4017-8CAF-7811E82D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cxnSp>
        <p:nvCxnSpPr>
          <p:cNvPr id="234505" name="Straight Arrow Connector 27">
            <a:extLst>
              <a:ext uri="{FF2B5EF4-FFF2-40B4-BE49-F238E27FC236}">
                <a16:creationId xmlns:a16="http://schemas.microsoft.com/office/drawing/2014/main" id="{634CD097-4D46-4123-BB2D-858D839C218F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2200" y="3886200"/>
            <a:ext cx="10668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4506" name="TextBox 28">
            <a:extLst>
              <a:ext uri="{FF2B5EF4-FFF2-40B4-BE49-F238E27FC236}">
                <a16:creationId xmlns:a16="http://schemas.microsoft.com/office/drawing/2014/main" id="{1ED29818-127E-4E9D-8614-C2D7E7B4C6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4102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234507" name="Picture 2">
            <a:extLst>
              <a:ext uri="{FF2B5EF4-FFF2-40B4-BE49-F238E27FC236}">
                <a16:creationId xmlns:a16="http://schemas.microsoft.com/office/drawing/2014/main" id="{C92AB03B-D2BE-4D5F-80F8-F2267F3EB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8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C93C9B-EF36-4664-AED5-E04BD70469C6}"/>
              </a:ext>
            </a:extLst>
          </p:cNvPr>
          <p:cNvSpPr txBox="1"/>
          <p:nvPr/>
        </p:nvSpPr>
        <p:spPr>
          <a:xfrm>
            <a:off x="152400" y="0"/>
            <a:ext cx="8991600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Reflexes: Visualization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(Each takes 0.05 – 0.1 sec.)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236547" name="Picture 6" descr="http://3.bp.blogspot.com/_TLfeMauLFWU/S_3XWcSK6bI/AAAAAAAAATo/lYvvgigL6bc/s1600/Human+Brain+1.jpg">
            <a:extLst>
              <a:ext uri="{FF2B5EF4-FFF2-40B4-BE49-F238E27FC236}">
                <a16:creationId xmlns:a16="http://schemas.microsoft.com/office/drawing/2014/main" id="{72903455-92D4-46F5-B649-F22BC9E98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5715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6548" name="TextBox 7">
            <a:extLst>
              <a:ext uri="{FF2B5EF4-FFF2-40B4-BE49-F238E27FC236}">
                <a16:creationId xmlns:a16="http://schemas.microsoft.com/office/drawing/2014/main" id="{DEEFD8C0-E780-4921-94EC-79D32C6C0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0386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cxnSp>
        <p:nvCxnSpPr>
          <p:cNvPr id="236549" name="Straight Arrow Connector 9">
            <a:extLst>
              <a:ext uri="{FF2B5EF4-FFF2-40B4-BE49-F238E27FC236}">
                <a16:creationId xmlns:a16="http://schemas.microsoft.com/office/drawing/2014/main" id="{06D45737-A88E-4A22-AFCF-43ACD44D540C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7239000" y="4419600"/>
            <a:ext cx="10668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550" name="Oval 10">
            <a:extLst>
              <a:ext uri="{FF2B5EF4-FFF2-40B4-BE49-F238E27FC236}">
                <a16:creationId xmlns:a16="http://schemas.microsoft.com/office/drawing/2014/main" id="{F87B0C01-12DD-46A6-BFFD-F856B03BC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40386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6551" name="Oval 11">
            <a:extLst>
              <a:ext uri="{FF2B5EF4-FFF2-40B4-BE49-F238E27FC236}">
                <a16:creationId xmlns:a16="http://schemas.microsoft.com/office/drawing/2014/main" id="{58282434-688B-434E-AA60-F637FC50D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3622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6552" name="Oval 12">
            <a:extLst>
              <a:ext uri="{FF2B5EF4-FFF2-40B4-BE49-F238E27FC236}">
                <a16:creationId xmlns:a16="http://schemas.microsoft.com/office/drawing/2014/main" id="{FBDCD993-963C-4389-853A-FB5F2763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8006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6553" name="Oval 13">
            <a:extLst>
              <a:ext uri="{FF2B5EF4-FFF2-40B4-BE49-F238E27FC236}">
                <a16:creationId xmlns:a16="http://schemas.microsoft.com/office/drawing/2014/main" id="{52DF5EE2-C802-4CEF-9006-654477223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3622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6554" name="Oval 14">
            <a:extLst>
              <a:ext uri="{FF2B5EF4-FFF2-40B4-BE49-F238E27FC236}">
                <a16:creationId xmlns:a16="http://schemas.microsoft.com/office/drawing/2014/main" id="{809C5F0C-C920-48EC-8152-35C1C8B60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14800"/>
            <a:ext cx="304800" cy="4572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36555" name="TextBox 16">
            <a:extLst>
              <a:ext uri="{FF2B5EF4-FFF2-40B4-BE49-F238E27FC236}">
                <a16:creationId xmlns:a16="http://schemas.microsoft.com/office/drawing/2014/main" id="{EA5C6B29-82B8-427C-9529-1FF41316A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3622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cxnSp>
        <p:nvCxnSpPr>
          <p:cNvPr id="236556" name="Straight Arrow Connector 18">
            <a:extLst>
              <a:ext uri="{FF2B5EF4-FFF2-40B4-BE49-F238E27FC236}">
                <a16:creationId xmlns:a16="http://schemas.microsoft.com/office/drawing/2014/main" id="{F97E4A0E-38E7-4062-99D4-73026D7F91E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829300" y="2781300"/>
            <a:ext cx="685800" cy="609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557" name="TextBox 20">
            <a:extLst>
              <a:ext uri="{FF2B5EF4-FFF2-40B4-BE49-F238E27FC236}">
                <a16:creationId xmlns:a16="http://schemas.microsoft.com/office/drawing/2014/main" id="{981D0987-E4D1-413B-9FD4-BFD224181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4800600"/>
            <a:ext cx="60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</a:p>
        </p:txBody>
      </p:sp>
      <p:cxnSp>
        <p:nvCxnSpPr>
          <p:cNvPr id="236558" name="Straight Arrow Connector 22">
            <a:extLst>
              <a:ext uri="{FF2B5EF4-FFF2-40B4-BE49-F238E27FC236}">
                <a16:creationId xmlns:a16="http://schemas.microsoft.com/office/drawing/2014/main" id="{143A79F6-53FF-4D35-B011-C1AB426493D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895600" y="4419600"/>
            <a:ext cx="6096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559" name="TextBox 25">
            <a:extLst>
              <a:ext uri="{FF2B5EF4-FFF2-40B4-BE49-F238E27FC236}">
                <a16:creationId xmlns:a16="http://schemas.microsoft.com/office/drawing/2014/main" id="{65A9F440-457B-4B04-B319-5BFF1E2AA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148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</a:p>
        </p:txBody>
      </p:sp>
      <p:cxnSp>
        <p:nvCxnSpPr>
          <p:cNvPr id="236560" name="Straight Arrow Connector 27">
            <a:extLst>
              <a:ext uri="{FF2B5EF4-FFF2-40B4-BE49-F238E27FC236}">
                <a16:creationId xmlns:a16="http://schemas.microsoft.com/office/drawing/2014/main" id="{BCE8E929-88EE-4303-95EC-DC192177198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2362200" y="3886200"/>
            <a:ext cx="10668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561" name="TextBox 28">
            <a:extLst>
              <a:ext uri="{FF2B5EF4-FFF2-40B4-BE49-F238E27FC236}">
                <a16:creationId xmlns:a16="http://schemas.microsoft.com/office/drawing/2014/main" id="{3B5CC2BE-D165-4479-BA1E-CC1BBE9CF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36220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Arial" panose="020B0604020202020204" pitchFamily="34" charset="0"/>
              </a:rPr>
              <a:t>6</a:t>
            </a:r>
          </a:p>
        </p:txBody>
      </p:sp>
      <p:cxnSp>
        <p:nvCxnSpPr>
          <p:cNvPr id="236562" name="Straight Arrow Connector 30">
            <a:extLst>
              <a:ext uri="{FF2B5EF4-FFF2-40B4-BE49-F238E27FC236}">
                <a16:creationId xmlns:a16="http://schemas.microsoft.com/office/drawing/2014/main" id="{BCF1215C-987F-4384-B4F3-1B953A44A565}"/>
              </a:ext>
            </a:extLst>
          </p:cNvPr>
          <p:cNvCxnSpPr>
            <a:cxnSpLocks noChangeShapeType="1"/>
            <a:stCxn id="236561" idx="3"/>
          </p:cNvCxnSpPr>
          <p:nvPr/>
        </p:nvCxnSpPr>
        <p:spPr bwMode="auto">
          <a:xfrm>
            <a:off x="3632200" y="2592388"/>
            <a:ext cx="1016000" cy="8366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" name="Picture 6" descr="MyersPEL1e_fig_02_17">
            <a:extLst>
              <a:ext uri="{FF2B5EF4-FFF2-40B4-BE49-F238E27FC236}">
                <a16:creationId xmlns:a16="http://schemas.microsoft.com/office/drawing/2014/main" id="{59321C1B-E96F-4DB0-9C1F-731D05CE7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267200"/>
            <a:ext cx="2047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AAA449D-08B5-4FDE-830E-5B5F9E6211AF}"/>
              </a:ext>
            </a:extLst>
          </p:cNvPr>
          <p:cNvSpPr/>
          <p:nvPr/>
        </p:nvSpPr>
        <p:spPr>
          <a:xfrm>
            <a:off x="127000" y="1080180"/>
            <a:ext cx="8712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en-US" b="1" strike="sngStrike" dirty="0">
                <a:solidFill>
                  <a:srgbClr val="002060"/>
                </a:solidFill>
                <a:latin typeface="Arial" panose="020B0604020202020204" pitchFamily="34" charset="0"/>
              </a:rPr>
              <a:t>Eyes </a:t>
            </a:r>
            <a:r>
              <a:rPr lang="en-US" b="1" strike="sngStrike" dirty="0">
                <a:solidFill>
                  <a:srgbClr val="FF0000"/>
                </a:solidFill>
                <a:latin typeface="Arial" panose="020B0604020202020204" pitchFamily="34" charset="0"/>
              </a:rPr>
              <a:t>→ sight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(2) </a:t>
            </a:r>
            <a:r>
              <a:rPr lang="en-US" b="1" strike="sngStrike" dirty="0">
                <a:solidFill>
                  <a:srgbClr val="FF0000"/>
                </a:solidFill>
                <a:latin typeface="Arial" panose="020B0604020202020204" pitchFamily="34" charset="0"/>
              </a:rPr>
              <a:t>visual cortex – vision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→ (3) </a:t>
            </a:r>
            <a:r>
              <a:rPr lang="en-US" b="1" strike="sngStrike" dirty="0">
                <a:solidFill>
                  <a:srgbClr val="002060"/>
                </a:solidFill>
                <a:latin typeface="Arial" panose="020B0604020202020204" pitchFamily="34" charset="0"/>
              </a:rPr>
              <a:t>association cortex - </a:t>
            </a:r>
            <a:r>
              <a:rPr lang="en-US" b="1" strike="sngStrike" dirty="0">
                <a:solidFill>
                  <a:srgbClr val="FF0000"/>
                </a:solidFill>
                <a:latin typeface="Arial" panose="020B0604020202020204" pitchFamily="34" charset="0"/>
              </a:rPr>
              <a:t>meaning</a:t>
            </a:r>
            <a:r>
              <a:rPr lang="en-US" b="1" strike="sngStrike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→ (4) frontal lobes –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plan of action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→ (5)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</a:rPr>
              <a:t>PfC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 –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prepares response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</a:rPr>
              <a:t>→ (6) motor cortex – 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takes an action</a:t>
            </a:r>
          </a:p>
        </p:txBody>
      </p:sp>
      <p:pic>
        <p:nvPicPr>
          <p:cNvPr id="236565" name="Picture 2">
            <a:extLst>
              <a:ext uri="{FF2B5EF4-FFF2-40B4-BE49-F238E27FC236}">
                <a16:creationId xmlns:a16="http://schemas.microsoft.com/office/drawing/2014/main" id="{A72BA95E-B708-415C-B989-83639D124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2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486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85000"/>
                </a:schemeClr>
              </a:solidFill>
              <a:latin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295192"/>
            <a:ext cx="8534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We say that our eyes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+mn-cs"/>
              </a:rPr>
              <a:t>"see”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- vision is accomplished by 	specialized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brain cells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that convert light from the 	external world into an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elaborate neural code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for 	encoding, processing, storage and retrieval.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Beginning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at birth,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the eyes and the brain undergo a 	daily training regimen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for understanding art and 	images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 well before any thoughts of school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For millions of years,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vision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 has been our primary 	method of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experiential data collection.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Nearly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80% </a:t>
            </a:r>
            <a:r>
              <a:rPr lang="en-US" sz="24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	of the information we use enters our sensory world 	via the eyes -- our major </a:t>
            </a:r>
            <a:r>
              <a:rPr lang="en-US" sz="2400" b="1" dirty="0">
                <a:solidFill>
                  <a:srgbClr val="00B0F0"/>
                </a:solidFill>
                <a:latin typeface="Arial" pitchFamily="34" charset="0"/>
                <a:cs typeface="+mn-cs"/>
              </a:rPr>
              <a:t>doorway to initial 	discovery</a:t>
            </a:r>
          </a:p>
        </p:txBody>
      </p:sp>
      <p:sp>
        <p:nvSpPr>
          <p:cNvPr id="1810438" name="Rectangle 3"/>
          <p:cNvSpPr>
            <a:spLocks noChangeArrowheads="1"/>
          </p:cNvSpPr>
          <p:nvPr/>
        </p:nvSpPr>
        <p:spPr bwMode="auto">
          <a:xfrm>
            <a:off x="2286000" y="228600"/>
            <a:ext cx="4821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00B0F0"/>
                </a:solidFill>
                <a:latin typeface="Arial" pitchFamily="34" charset="0"/>
              </a:rPr>
              <a:t>The Brain-based Classroom: </a:t>
            </a:r>
          </a:p>
          <a:p>
            <a:pPr algn="ctr"/>
            <a:r>
              <a:rPr lang="en-US" sz="2600" b="1" dirty="0">
                <a:solidFill>
                  <a:srgbClr val="00B0F0"/>
                </a:solidFill>
                <a:latin typeface="Arial" pitchFamily="34" charset="0"/>
              </a:rPr>
              <a:t>Making Connections</a:t>
            </a:r>
            <a:endParaRPr lang="en-US" sz="2600" dirty="0">
              <a:solidFill>
                <a:srgbClr val="00B0F0"/>
              </a:solidFill>
              <a:latin typeface="Arial" pitchFamily="34" charset="0"/>
            </a:endParaRPr>
          </a:p>
        </p:txBody>
      </p:sp>
      <p:pic>
        <p:nvPicPr>
          <p:cNvPr id="1810439" name="Picture 2" descr="http://www.teaching-apparatus.com/photo/b4772e2089b47603f216aed0b4c2edea/human-eye-structure-mod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30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>
            <a:extLst>
              <a:ext uri="{FF2B5EF4-FFF2-40B4-BE49-F238E27FC236}">
                <a16:creationId xmlns:a16="http://schemas.microsoft.com/office/drawing/2014/main" id="{324D8DE6-783E-46CF-8A92-16D754BF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1683" name="Content Placeholder 2">
            <a:extLst>
              <a:ext uri="{FF2B5EF4-FFF2-40B4-BE49-F238E27FC236}">
                <a16:creationId xmlns:a16="http://schemas.microsoft.com/office/drawing/2014/main" id="{AA6FAA6B-4FD0-4ECD-8DFD-1B643019E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FA672-B2FE-4D34-8CCF-7EB4F315D90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1685" name="Picture 2">
            <a:extLst>
              <a:ext uri="{FF2B5EF4-FFF2-40B4-BE49-F238E27FC236}">
                <a16:creationId xmlns:a16="http://schemas.microsoft.com/office/drawing/2014/main" id="{DA8D5818-5CE1-4DA8-98BF-09F293B83C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0175"/>
            <a:ext cx="617537" cy="62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6" name="Picture 4">
            <a:extLst>
              <a:ext uri="{FF2B5EF4-FFF2-40B4-BE49-F238E27FC236}">
                <a16:creationId xmlns:a16="http://schemas.microsoft.com/office/drawing/2014/main" id="{89B96796-AB2E-4BE8-A660-8F58DA809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1257300"/>
            <a:ext cx="63055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AB1D15-701E-4F76-8225-1883A57D71B2}"/>
              </a:ext>
            </a:extLst>
          </p:cNvPr>
          <p:cNvSpPr/>
          <p:nvPr/>
        </p:nvSpPr>
        <p:spPr>
          <a:xfrm>
            <a:off x="2541588" y="149225"/>
            <a:ext cx="4572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21</a:t>
            </a:r>
            <a:r>
              <a:rPr lang="en-US" sz="3200" b="1" baseline="30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Century Skills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381200-A1B3-4A2B-97B7-8C9C23D0442E}"/>
              </a:ext>
            </a:extLst>
          </p:cNvPr>
          <p:cNvSpPr/>
          <p:nvPr/>
        </p:nvSpPr>
        <p:spPr>
          <a:xfrm>
            <a:off x="5486400" y="2819400"/>
            <a:ext cx="990600" cy="304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6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5605" name="Picture 3" descr="497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3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553200" cy="624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02"/>
          <p:cNvSpPr txBox="1">
            <a:spLocks noChangeArrowheads="1"/>
          </p:cNvSpPr>
          <p:nvPr/>
        </p:nvSpPr>
        <p:spPr bwMode="auto">
          <a:xfrm>
            <a:off x="0" y="6521450"/>
            <a:ext cx="914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Gonzales, P., Williams, T., Jocelyn, L.,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Roey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, S.,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Kastberg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, D., and </a:t>
            </a:r>
            <a:r>
              <a:rPr lang="en-US" sz="800" dirty="0" err="1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Brenwald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, S. (2008). </a:t>
            </a:r>
            <a:r>
              <a:rPr lang="en-US" sz="800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Highlights From TIMSS 2007: Mathematics and Science Achievement of U.S. Fourth- and Eighth-Grade Students in an International Context </a:t>
            </a:r>
            <a:r>
              <a:rPr lang="en-US" sz="8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(NCES 2009–001 Revised). National Center for Education Statistics, Institute of Education Sciences, U.S. Department of Education. Washington, DC.</a:t>
            </a:r>
          </a:p>
        </p:txBody>
      </p:sp>
    </p:spTree>
    <p:extLst>
      <p:ext uri="{BB962C8B-B14F-4D97-AF65-F5344CB8AC3E}">
        <p14:creationId xmlns:p14="http://schemas.microsoft.com/office/powerpoint/2010/main" val="39993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>
            <a:extLst>
              <a:ext uri="{FF2B5EF4-FFF2-40B4-BE49-F238E27FC236}">
                <a16:creationId xmlns:a16="http://schemas.microsoft.com/office/drawing/2014/main" id="{8A36A0D1-9153-4948-92DB-F94BC0F0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6547" name="Content Placeholder 2">
            <a:extLst>
              <a:ext uri="{FF2B5EF4-FFF2-40B4-BE49-F238E27FC236}">
                <a16:creationId xmlns:a16="http://schemas.microsoft.com/office/drawing/2014/main" id="{D6C5E1CE-6E7D-4384-A3A3-6C64D559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064A5-BF17-453D-965C-BFC3343BEEE9}"/>
              </a:ext>
            </a:extLst>
          </p:cNvPr>
          <p:cNvSpPr/>
          <p:nvPr/>
        </p:nvSpPr>
        <p:spPr>
          <a:xfrm>
            <a:off x="-152400" y="0"/>
            <a:ext cx="931227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36549" name="Rectangle 2">
            <a:extLst>
              <a:ext uri="{FF2B5EF4-FFF2-40B4-BE49-F238E27FC236}">
                <a16:creationId xmlns:a16="http://schemas.microsoft.com/office/drawing/2014/main" id="{7736FD35-8E02-420E-A9B2-AC9B3002A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817563"/>
            <a:ext cx="87614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		</a:t>
            </a:r>
            <a:endParaRPr lang="en-US" altLang="en-US" sz="3600" b="1" u="sng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 u="sng">
              <a:solidFill>
                <a:schemeClr val="tx2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7A59527-4976-4E47-AB46-6A7DE3DF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30" y="2077244"/>
            <a:ext cx="8610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en-US" sz="40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Making your thinking visible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94F2BB-B60E-46C2-92FA-D394D7EEA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" y="190501"/>
            <a:ext cx="675598" cy="398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85344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The US Is Prospering Because of Creativity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US is responsible for producing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28%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world’s </a:t>
            </a: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 output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less than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world’s population.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Week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ranks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firms in the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10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“most 	innovative”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 in the world.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 has a gross domestic product close to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$13 </a:t>
            </a:r>
            <a:r>
              <a:rPr lang="en-US" sz="22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trillion 	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has contributed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one-third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	output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most recent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15-year period.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universities employ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70%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world’s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	Laureates.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F3870F-01CD-49E2-AE6A-ED5CF287CB54}"/>
              </a:ext>
            </a:extLst>
          </p:cNvPr>
          <p:cNvSpPr/>
          <p:nvPr/>
        </p:nvSpPr>
        <p:spPr>
          <a:xfrm>
            <a:off x="304800" y="5305693"/>
            <a:ext cx="8686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</a:t>
            </a: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and private schools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</a:t>
            </a: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resource in the 	world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producing </a:t>
            </a: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 minds.</a:t>
            </a:r>
          </a:p>
        </p:txBody>
      </p:sp>
    </p:spTree>
    <p:extLst>
      <p:ext uri="{BB962C8B-B14F-4D97-AF65-F5344CB8AC3E}">
        <p14:creationId xmlns:p14="http://schemas.microsoft.com/office/powerpoint/2010/main" val="389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27331" name="Rectangle 2"/>
          <p:cNvSpPr>
            <a:spLocks noChangeArrowheads="1"/>
          </p:cNvSpPr>
          <p:nvPr/>
        </p:nvSpPr>
        <p:spPr bwMode="auto">
          <a:xfrm>
            <a:off x="47625" y="101600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STEAM: Making Connections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990600"/>
            <a:ext cx="8915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catastrophes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$$ &amp; medical equipment → 3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World 	countries →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incubators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WHO/international relief 	orgs. → when the incubators are no longer operational 	(no parts or repair expertise) → abandoned/trashed (1 	dz.= $500K) 	→ “Design That Matters” → more reliable, 	less complicated/less expensive incubator (no expensive 	spare parts/no highly-trained repair tech).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NeoNurture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(Dr. Jonathan Rosen,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Rhode Island School of 	Design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students) → incubator made out of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recycled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spare car parts: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headlights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(heat),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dashboard fans,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	intake filters (air circulation) and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batteries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(= easy to 	repair/replace) power supply → comparable to expensive 	incubators in 	function and results.</a:t>
            </a:r>
          </a:p>
        </p:txBody>
      </p:sp>
      <p:pic>
        <p:nvPicPr>
          <p:cNvPr id="2273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97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9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68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6224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8292" name="Rectangle 3"/>
          <p:cNvSpPr>
            <a:spLocks noChangeArrowheads="1"/>
          </p:cNvSpPr>
          <p:nvPr/>
        </p:nvSpPr>
        <p:spPr bwMode="auto">
          <a:xfrm>
            <a:off x="293688" y="990600"/>
            <a:ext cx="87269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50 Best Inventions of the Year: </a:t>
            </a:r>
            <a:r>
              <a:rPr lang="en-US" alt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NeoNurture</a:t>
            </a:r>
            <a:r>
              <a:rPr lang="en-US" alt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Incubator</a:t>
            </a:r>
            <a:endParaRPr lang="en-US" altLang="en-US" sz="24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6" y="1457775"/>
            <a:ext cx="3852863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05" y="1457775"/>
            <a:ext cx="33845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4335611"/>
            <a:ext cx="870267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offee, 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oke, and 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igarettes, and old </a:t>
            </a:r>
            <a:r>
              <a:rPr lang="en-US" sz="22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 parts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Spare/old automobile parts → re-combined and re-purposed into a life-saving neonatal chamber device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spatial thinking: </a:t>
            </a:r>
            <a:r>
              <a:rPr lang="en-US" sz="2200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develop students who can look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spare car parts 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sz="22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incubator </a:t>
            </a:r>
            <a:r>
              <a:rPr lang="en-US" sz="2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creatively re-combining those parts into a new and useful product?</a:t>
            </a:r>
          </a:p>
        </p:txBody>
      </p:sp>
    </p:spTree>
    <p:extLst>
      <p:ext uri="{BB962C8B-B14F-4D97-AF65-F5344CB8AC3E}">
        <p14:creationId xmlns:p14="http://schemas.microsoft.com/office/powerpoint/2010/main" val="19993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76F66F-7F76-43C3-BD6A-7EAD5C28798D}"/>
              </a:ext>
            </a:extLst>
          </p:cNvPr>
          <p:cNvSpPr/>
          <p:nvPr/>
        </p:nvSpPr>
        <p:spPr>
          <a:xfrm>
            <a:off x="18826" y="-76200"/>
            <a:ext cx="9125174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BC5FBB00-399E-4D50-8EA2-D89726BC8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200"/>
            <a:ext cx="6096000" cy="41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4400" b="1" dirty="0">
                <a:solidFill>
                  <a:srgbClr val="FFFF00"/>
                </a:solidFill>
                <a:cs typeface="Arial" panose="020B0604020202020204" pitchFamily="34" charset="0"/>
              </a:rPr>
              <a:t>Electromagnetism</a:t>
            </a:r>
          </a:p>
          <a:p>
            <a:pPr algn="ctr">
              <a:lnSpc>
                <a:spcPct val="135000"/>
              </a:lnSpc>
            </a:pPr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>
              <a:lnSpc>
                <a:spcPct val="135000"/>
              </a:lnSpc>
            </a:pPr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Magnetism</a:t>
            </a:r>
          </a:p>
          <a:p>
            <a:pPr algn="ctr">
              <a:lnSpc>
                <a:spcPct val="135000"/>
              </a:lnSpc>
            </a:pPr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Electricity</a:t>
            </a:r>
          </a:p>
          <a:p>
            <a:endParaRPr lang="en-US" sz="4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0E6B836-3C26-42D2-A106-A31D0C27E323}"/>
              </a:ext>
            </a:extLst>
          </p:cNvPr>
          <p:cNvSpPr/>
          <p:nvPr/>
        </p:nvSpPr>
        <p:spPr>
          <a:xfrm>
            <a:off x="2590800" y="3124200"/>
            <a:ext cx="3962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84020A5-5EC9-4382-B49F-C5E86959E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152400"/>
            <a:ext cx="711672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588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12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58775" y="1348800"/>
            <a:ext cx="86106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What is an electrical circuit?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How would you construct a circuit with </a:t>
            </a:r>
            <a:r>
              <a:rPr lang="en-US" altLang="en-US" sz="3200" b="1" dirty="0">
                <a:solidFill>
                  <a:srgbClr val="00B0F0"/>
                </a:solidFill>
                <a:latin typeface="Arial" pitchFamily="34" charset="0"/>
              </a:rPr>
              <a:t>one wire? </a:t>
            </a:r>
          </a:p>
          <a:p>
            <a:pPr marL="457200" indent="-45720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Can you make a circuit with </a:t>
            </a:r>
            <a:r>
              <a:rPr lang="en-US" altLang="en-US" sz="3200" b="1" dirty="0">
                <a:solidFill>
                  <a:srgbClr val="00B0F0"/>
                </a:solidFill>
                <a:latin typeface="Arial" pitchFamily="34" charset="0"/>
              </a:rPr>
              <a:t>two wires?</a:t>
            </a:r>
          </a:p>
          <a:p>
            <a:pPr marL="742950" indent="-742950" eaLnBrk="1" hangingPunct="1">
              <a:lnSpc>
                <a:spcPct val="150000"/>
              </a:lnSpc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Construct the circuits</a:t>
            </a:r>
          </a:p>
          <a:p>
            <a:pPr marL="742950" indent="-742950" eaLnBrk="1" hangingPunct="1">
              <a:lnSpc>
                <a:spcPct val="150000"/>
              </a:lnSpc>
              <a:buAutoNum type="arabicPeriod"/>
            </a:pPr>
            <a:r>
              <a:rPr lang="en-US" altLang="en-US" sz="3200" b="1" dirty="0">
                <a:solidFill>
                  <a:schemeClr val="bg1"/>
                </a:solidFill>
                <a:latin typeface="Arial" pitchFamily="34" charset="0"/>
              </a:rPr>
              <a:t>Draw a representational model of each circuit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479925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7000" y="484188"/>
            <a:ext cx="37036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b="1" u="sng" dirty="0">
                <a:solidFill>
                  <a:srgbClr val="FFFF00"/>
                </a:solidFill>
                <a:latin typeface="Arial" pitchFamily="34" charset="0"/>
              </a:rPr>
              <a:t>Electromagnetism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38457E6-C8DA-450B-9A4B-258AA9EA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152400"/>
            <a:ext cx="711672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63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12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870" y="1066800"/>
            <a:ext cx="8474286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3600" b="1" dirty="0">
                <a:solidFill>
                  <a:schemeClr val="bg1"/>
                </a:solidFill>
                <a:latin typeface="Verdana" pitchFamily="34" charset="0"/>
              </a:rPr>
              <a:t>What is needed to light a bulb?</a:t>
            </a:r>
          </a:p>
          <a:p>
            <a:pPr marL="457200" lvl="1" indent="0">
              <a:buNone/>
              <a:defRPr/>
            </a:pPr>
            <a:r>
              <a:rPr lang="en-US" b="1" dirty="0">
                <a:solidFill>
                  <a:schemeClr val="bg1"/>
                </a:solidFill>
              </a:rPr>
              <a:t>Use a D-cell and wires to try to light a bulb.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34831" y="-26666"/>
            <a:ext cx="15183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</a:rPr>
              <a:t>NGSS</a:t>
            </a:r>
            <a:endParaRPr lang="en-US" sz="36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858" y="352546"/>
            <a:ext cx="642875" cy="85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w-battery-and-bul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90800"/>
            <a:ext cx="260470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46425" y="5715000"/>
            <a:ext cx="3079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chemeClr val="bg1"/>
                </a:solidFill>
                <a:latin typeface="Arial" pitchFamily="34" charset="0"/>
              </a:rPr>
              <a:t>Circuit – “Circle”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57F881-94F9-4630-B0E3-36B2952B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152400"/>
            <a:ext cx="711672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7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12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/>
          <a:srcRect/>
          <a:stretch/>
        </p:blipFill>
        <p:spPr bwMode="auto">
          <a:xfrm>
            <a:off x="1371600" y="1290638"/>
            <a:ext cx="5867400" cy="4729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657679"/>
            <a:ext cx="7448550" cy="609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bg1"/>
                </a:solidFill>
              </a:rPr>
              <a:t>Energy: Circuit Pathway</a:t>
            </a: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1475" y="438748"/>
            <a:ext cx="642875" cy="854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418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91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1391621" name="Picture 3" descr="4970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99394" y="445742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1622" name="Picture 2" descr="http://galileo.phys.virginia.edu/outreach/8thGradeSOL/images/ChemSwitch%20Circuit%20Diagra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05000"/>
            <a:ext cx="59912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084388" y="990600"/>
            <a:ext cx="5413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+mn-cs"/>
              </a:rPr>
              <a:t>Will this bulb light if the connection is in water?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5977319-EC37-4ACE-A861-82CA563E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2" y="152400"/>
            <a:ext cx="711672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32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10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151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1738" y="1559955"/>
            <a:ext cx="84450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Making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claims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based on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observations,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and 	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using data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collected as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evidence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	(reasoning and sense-making: The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CCSS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	refer to this strategy as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CER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</a:rPr>
              <a:t>Claim, 	Evidence, and Reasoning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 	that are used in 	constructing explanations)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88567"/>
            <a:ext cx="6934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</a:rPr>
              <a:t>CER: Claims, Evidence, and Reasoning 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78462">
            <a:off x="7711025" y="5764762"/>
            <a:ext cx="2465956" cy="3866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49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pic>
        <p:nvPicPr>
          <p:cNvPr id="4" name="Picture 2" descr="http://www.quickanddirtytips.com/sites/default/files/images/7855/analog-vs-digital-clo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383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3u0gdv3vukuf15vp9312siwh2cg.wpengine.netdna-cdn.com/wp-content/uploads/2014/08/light-bulb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02920"/>
            <a:ext cx="3327116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omotix.eu/pimages/Led-Bianco-da-10mm-extra-big-185-91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96" y="3200400"/>
            <a:ext cx="3289300" cy="328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6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le 1">
            <a:extLst>
              <a:ext uri="{FF2B5EF4-FFF2-40B4-BE49-F238E27FC236}">
                <a16:creationId xmlns:a16="http://schemas.microsoft.com/office/drawing/2014/main" id="{A50A2931-E144-4C56-9AB5-4364934F2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4499" name="Content Placeholder 2">
            <a:extLst>
              <a:ext uri="{FF2B5EF4-FFF2-40B4-BE49-F238E27FC236}">
                <a16:creationId xmlns:a16="http://schemas.microsoft.com/office/drawing/2014/main" id="{9C9FC8A2-4D42-47F0-A1FA-D8AA49DE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3AC645-5EBD-4E9D-B151-41826925D093}"/>
              </a:ext>
            </a:extLst>
          </p:cNvPr>
          <p:cNvSpPr/>
          <p:nvPr/>
        </p:nvSpPr>
        <p:spPr>
          <a:xfrm>
            <a:off x="-152400" y="0"/>
            <a:ext cx="931227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FF0BAF9-BE4B-4F7C-8940-EC5019CFB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817563"/>
            <a:ext cx="8761412" cy="552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2"/>
                </a:solidFill>
              </a:rPr>
              <a:t>		</a:t>
            </a:r>
            <a:endParaRPr lang="en-US" sz="3600" b="1" u="sng" dirty="0">
              <a:solidFill>
                <a:srgbClr val="FF0000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u="sng" dirty="0">
              <a:solidFill>
                <a:schemeClr val="tx2"/>
              </a:solidFill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If students have a single exposure (lecture, video, reading, etc.) to a concept, they should be able to respond correctly on a test.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>
                  <a:lumMod val="95000"/>
                </a:schemeClr>
              </a:solidFill>
              <a:latin typeface="Arial" pitchFamily="34" charset="0"/>
            </a:endParaRP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Times New Roman" pitchFamily="18" charset="0"/>
              </a:rPr>
              <a:t>Important distinctions must be made between what one </a:t>
            </a:r>
          </a:p>
          <a:p>
            <a:pPr marL="457200" indent="-457200">
              <a:lnSpc>
                <a:spcPct val="135000"/>
              </a:lnSpc>
              <a:defRPr/>
            </a:pPr>
            <a:r>
              <a:rPr lang="en-US" sz="1100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	</a:t>
            </a:r>
          </a:p>
          <a:p>
            <a:pPr marL="457200" indent="-457200">
              <a:defRPr/>
            </a:pPr>
            <a:r>
              <a:rPr lang="en-US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	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1. hears vs.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</a:rPr>
              <a:t>recognizes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 </a:t>
            </a:r>
          </a:p>
          <a:p>
            <a:pPr marL="457200" indent="-457200">
              <a:defRPr/>
            </a:pP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	2. hears vs.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understands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endParaRPr lang="en-US" sz="2600" b="1" dirty="0">
              <a:solidFill>
                <a:srgbClr val="00B0F0"/>
              </a:solidFill>
              <a:latin typeface="Arial" pitchFamily="34" charset="0"/>
              <a:cs typeface="Times New Roman" pitchFamily="18" charset="0"/>
            </a:endParaRPr>
          </a:p>
          <a:p>
            <a:pPr marL="457200" indent="-457200">
              <a:defRPr/>
            </a:pP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	3.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</a:rPr>
              <a:t>recognizes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vs.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remembers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	4.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</a:rPr>
              <a:t>remembers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</a:rPr>
              <a:t>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</a:rPr>
              <a:t>vs.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</a:rPr>
              <a:t>understands</a:t>
            </a:r>
            <a:endParaRPr lang="en-US" sz="2600" dirty="0">
              <a:solidFill>
                <a:srgbClr val="00B0F0"/>
              </a:solidFill>
              <a:latin typeface="Arial" pitchFamily="34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</a:rPr>
              <a:t> 	5.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</a:rPr>
              <a:t>understands vs. able to reproduce</a:t>
            </a:r>
            <a:r>
              <a:rPr lang="en-US" sz="2600" dirty="0">
                <a:solidFill>
                  <a:schemeClr val="bg1"/>
                </a:solidFill>
                <a:latin typeface="Arial" pitchFamily="34" charset="0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solidFill>
                  <a:schemeClr val="bg1"/>
                </a:solidFill>
                <a:latin typeface="Arial" pitchFamily="34" charset="0"/>
              </a:rPr>
              <a:t>	6. 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knows vs. knows how to </a:t>
            </a:r>
            <a:r>
              <a:rPr lang="en-US" sz="2600" b="1" dirty="0">
                <a:solidFill>
                  <a:srgbClr val="00B0F0"/>
                </a:solidFill>
                <a:latin typeface="Arial" pitchFamily="34" charset="0"/>
                <a:cs typeface="Times New Roman" pitchFamily="18" charset="0"/>
              </a:rPr>
              <a:t>apply</a:t>
            </a:r>
            <a:r>
              <a:rPr lang="en-US" sz="2600" b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Times New Roman" pitchFamily="18" charset="0"/>
              </a:rPr>
              <a:t>(practices)</a:t>
            </a: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600" b="1" i="1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i="1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	Examples??</a:t>
            </a:r>
            <a:endParaRPr lang="en-US" sz="2600" b="1" i="1" dirty="0">
              <a:solidFill>
                <a:schemeClr val="bg1"/>
              </a:solidFill>
              <a:latin typeface="Arial" pitchFamily="34" charset="0"/>
            </a:endParaRPr>
          </a:p>
        </p:txBody>
      </p:sp>
      <p:pic>
        <p:nvPicPr>
          <p:cNvPr id="234502" name="Picture 2" descr="http://lifenews.wpengine.netdna-cdn.com/wp-content/uploads/2014/01/brain.jpg">
            <a:extLst>
              <a:ext uri="{FF2B5EF4-FFF2-40B4-BE49-F238E27FC236}">
                <a16:creationId xmlns:a16="http://schemas.microsoft.com/office/drawing/2014/main" id="{241A0159-3C5E-4B03-AC3B-44510B3AA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40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11A7E3A-25B3-4FCD-B678-5F560848E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975" y="177800"/>
            <a:ext cx="57340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fontAlgn="auto">
              <a:spcAft>
                <a:spcPts val="0"/>
              </a:spcAft>
              <a:defRPr/>
            </a:pPr>
            <a:r>
              <a:rPr lang="en-US" sz="2800" b="1" kern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What is the difference between </a:t>
            </a:r>
          </a:p>
          <a:p>
            <a:pPr marL="342900" indent="-342900" algn="ctr" fontAlgn="auto">
              <a:spcAft>
                <a:spcPts val="0"/>
              </a:spcAft>
              <a:defRPr/>
            </a:pPr>
            <a:r>
              <a:rPr lang="en-US" sz="2800" b="1" kern="0" dirty="0">
                <a:solidFill>
                  <a:srgbClr val="00B0F0"/>
                </a:solidFill>
                <a:latin typeface="Arial" panose="020B0604020202020204" pitchFamily="34" charset="0"/>
              </a:rPr>
              <a:t>knowing</a:t>
            </a:r>
            <a:r>
              <a:rPr lang="en-US" sz="2800" b="1" kern="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and </a:t>
            </a:r>
            <a:r>
              <a:rPr lang="en-US" sz="2800" b="1" kern="0" dirty="0">
                <a:solidFill>
                  <a:srgbClr val="FFFF00"/>
                </a:solidFill>
                <a:latin typeface="Arial" panose="020B0604020202020204" pitchFamily="34" charset="0"/>
              </a:rPr>
              <a:t>understanding?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7A37B3D-F51D-47B6-94AB-65D6E9EA7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661025"/>
            <a:ext cx="1071563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6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-101518"/>
            <a:ext cx="9144000" cy="69595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6700" y="8116"/>
            <a:ext cx="8610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Challenge: 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to </a:t>
            </a: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work of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	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“engage in a systematic practice of design to 	achieve solutions particular human problems” - 	</a:t>
            </a:r>
            <a:r>
              <a:rPr lang="en-US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NRC, A Framework for K-12 Science Education, 	2012, page 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their solution(s) is determined by how 	well or satisfactorily it solves the problem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(criteria)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are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(e.g., the available 	materials, time, budget/costs, tools, conditions, 	etc.,) and solutions do not occur in a “light bulb 	experience.” Instead, they require a deliberate, 	thoughtful, systematic design process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609600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iowansforlocalcontrol.com/wp-content/uploads/2013/09/NGSS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32135"/>
            <a:ext cx="977872" cy="47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7F3518-7298-423D-9D96-F3A25A66D28F}"/>
              </a:ext>
            </a:extLst>
          </p:cNvPr>
          <p:cNvSpPr txBox="1"/>
          <p:nvPr/>
        </p:nvSpPr>
        <p:spPr>
          <a:xfrm>
            <a:off x="2036204" y="444632"/>
            <a:ext cx="553549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LED (“Light-up”) Greeting Card</a:t>
            </a:r>
          </a:p>
        </p:txBody>
      </p:sp>
    </p:spTree>
    <p:extLst>
      <p:ext uri="{BB962C8B-B14F-4D97-AF65-F5344CB8AC3E}">
        <p14:creationId xmlns:p14="http://schemas.microsoft.com/office/powerpoint/2010/main" val="7256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Step #1 - Research the problem/challenge</a:t>
            </a:r>
          </a:p>
          <a:p>
            <a:r>
              <a:rPr lang="en-US" dirty="0">
                <a:latin typeface="Arial" panose="020B0604020202020204" pitchFamily="34" charset="0"/>
              </a:rPr>
              <a:t>Step #2 - Brainstorm solutions</a:t>
            </a:r>
          </a:p>
          <a:p>
            <a:r>
              <a:rPr lang="en-US" dirty="0">
                <a:latin typeface="Arial" panose="020B0604020202020204" pitchFamily="34" charset="0"/>
              </a:rPr>
              <a:t>Step #3 - Design (draw/illustrate) what the proposed solution would look like</a:t>
            </a:r>
          </a:p>
          <a:p>
            <a:r>
              <a:rPr lang="en-US" dirty="0">
                <a:latin typeface="Arial" panose="020B0604020202020204" pitchFamily="34" charset="0"/>
              </a:rPr>
              <a:t>Step #4 - Build a prototype of the design solution</a:t>
            </a:r>
          </a:p>
          <a:p>
            <a:r>
              <a:rPr lang="en-US" dirty="0">
                <a:latin typeface="Arial" panose="020B0604020202020204" pitchFamily="34" charset="0"/>
              </a:rPr>
              <a:t> Step #5 - Test the prototype</a:t>
            </a:r>
          </a:p>
          <a:p>
            <a:r>
              <a:rPr lang="en-US" dirty="0">
                <a:latin typeface="Arial" panose="020B0604020202020204" pitchFamily="34" charset="0"/>
              </a:rPr>
              <a:t>Step #6 - If improvements are needed to meet the stated criteria, revise or refine the design/drawing</a:t>
            </a:r>
          </a:p>
          <a:p>
            <a:r>
              <a:rPr lang="en-US" dirty="0">
                <a:latin typeface="Arial" panose="020B0604020202020204" pitchFamily="34" charset="0"/>
              </a:rPr>
              <a:t>Step #7 – Build the new (“new and improved”) prototype – an “optimized solution”</a:t>
            </a:r>
          </a:p>
          <a:p>
            <a:r>
              <a:rPr lang="en-US" dirty="0">
                <a:latin typeface="Arial" panose="020B0604020202020204" pitchFamily="34" charset="0"/>
              </a:rPr>
              <a:t> Step #8 Test the revised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Challenge: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858" y="1143000"/>
            <a:ext cx="8686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Criteria: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greeting card that includes an 	LED “light” connected to an electrical 	circuit that you can control.  </a:t>
            </a:r>
          </a:p>
          <a:p>
            <a:endParaRPr lang="en-US" sz="16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Constraints: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(a) use only the materials 	provided, (b) you can design your greeting 	card with a picture, a greeting, and/or a 	poem that incorporates a light that can be 	controlled, and (c) your group will have 25 	minutes to design, assemble/construct, and 	test your greeting card .  </a:t>
            </a:r>
          </a:p>
          <a:p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129947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10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 Challenge: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  <a:p>
            <a:pPr algn="ctr"/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858" y="11430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</a:t>
            </a:r>
            <a:b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1/4" conductive copper tape  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LED lights (red and white)</a:t>
            </a:r>
          </a:p>
          <a:p>
            <a:pPr marL="1257300" lvl="2" indent="-3429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“coin-shaped” Cell Battery</a:t>
            </a:r>
          </a:p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Paper 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Scotch tape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Scissors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Rulers</a:t>
            </a:r>
          </a:p>
          <a:p>
            <a:pPr lvl="2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Pencils, markers or colored pencils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129947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25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2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" name="AutoShape 2" descr="data:image/jpeg;base64,/9j/4AAQSkZJRgABAQAAAQABAAD/2wBDAAoHBwgHBgoICAgLCgoLDhgQDg0NDh0VFhEYIx8lJCIfIiEmKzcvJik0KSEiMEExNDk7Pj4+JS5ESUM8SDc9Pjv/2wBDAQoLCw4NDhwQEBw7KCIoOzs7Ozs7Ozs7Ozs7Ozs7Ozs7Ozs7Ozs7Ozs7Ozs7Ozs7Ozs7Ozs7Ozs7Ozs7Ozs7Ozv/wAARCAFEAQQDASIAAhEBAxEB/8QAGgAAAgMBAQAAAAAAAAAAAAAAAAQCAwUBBv/EAE0QAAIBAwEDBQoLBQYFBQEAAAECAwAEERIFITETQVFhkRQiMjVxgaGxstEGFRZCUlNUc5KTwSMzYnLwJDRDdILhJURjg6JklLPC0vH/xAAaAQADAQEBAQAAAAAAAAAAAAAAAQIDBQQG/8QAMxEAAgECAwYFAwQCAwEAAAAAAAECAxESITEEE0FRcZEiMjM0UmGB8EKhscEUI0PR4fH/2gAMAwEAAhEDEQA/AC62jfLf3are3AVbmUACVsABzgcar+Mr/wC3XH5re+q7zxjef5qX2zVNcKcpYnmfeUaVPdx8K0XAa+Mr/wC3XH5re+j4yv8A7dcfmt76W565UY5czXdU/iuw18ZX/wBuuPzW99Hxlf8A264/Nb30rXaMcuYbqn8V2GfjK/8At1x+a3vo+Mr/AO3XH5re+ljuooxy5huqfxXYZ+Mr/wC3XH5re+j4yv8A7dcfmt76WrlGOXMW6p/Fdhr4yv8A7dcfmt76PjK/+3XH5re+lq5RjlzDdU/iuw18ZX/264/Nb30fGV/9uuPzW99K1IacDNUnJ8SZwpxV8P7DHxlf/bbj81vfR8ZX/wBuuPzW99UHkxwOa7iMc+au0vl+5jjpfD9i74yv/t1x+a3vo+Mr/wC3XH5re+qO86+Fd/ZkdFK0vkGKmv8Aj/Yu+Mr/AO3XH5re+j4yv/ttx+a3vqj9njiaGUBQVzjOM0niXEqO6bSwfsX/ABlf/brj81vfR8ZX/wBuuPzW99K0VGOXM23VP4rsNfGV/wDbrj81vfR8ZX/264/Nb30rRRilzDdU/iuw18ZX/wBuuPzW99Hxlf8A264/Nb30tRijHLmG6p/Fdhn4yv8A7dcfmt76PjK/+3XH5re+lq5RjlzDdU/iuw18ZX/264/Nb30fGV/9uuPzW99K0UY5cx7qn8V2GvjK/wDt1x+a3vo+Mr/7dcfmt76WwTzUUY5cxbqn8V2PY/Biea42bI80rysJiAXYk4wOmiq/gn4rk+/PsrRXZoZ00fGbcktpmlzPM3bju+8Gn/mZef8AjaqxLp+b6TXbvxjef5qX2zVVcefmZ9jRS3UehdI45RgF5+k1AuPo+muP+8by1yoNUsjurq9NaUCQQWokuYC8kngLrIwv0vPzVCGzS1UTXYy53pB09bdA6uJqEkjSyF3OSarynnk1UyWhG/EUd1phjKoUQgFieKg/rS2sdHpq/aAxdD7qP2BStEtTWkvAi9ZtMWdJzn6VRM2TnTx66j/hf6qhUlqKLWlB097zdJqJk3cD20PwXyfrTmzrS3kV7m7dhDHu0r4UjdAppXIlKMI3ZXBFNcj9mjaV8J2bCr5TzUxJZ20RAa/5QkbxEhbHnOK4zy3LrFGm7OEijG4earnsYrU4vruOFvq0Gtx5QNw85qrckeeU883b6LUp5OxxvluSepQP1rois/mXE4z9JBj0GrofiNmYS3V0oA3NyQ3ntNSW12VPq7n2mwYeCksWknz5xVYX9CMdnni7f+Cj2UhObaZJweZXIbsOPRSjSMjFWDAg4IJ309JaOgJRllC+FoO9fKDvFcFyzxiG4HKxDmPFesHmqHbibRm7X1/kR5Tdz/iq1pgbZRg+H9LqqNzbG3YENrjfejjnH6Go/wDLj+c+qlaxv4ZJNHOV6j+KurKcNx4fSqqpKO9byfrSG0iQmI+l+KrraK5vZxDbxySOd+Fb11yzspb130YVI11SOeCCmnuBHCba1BSEkFjwZyOc+6qtxZjOeeGGv8HTst45GW5vYIsccSFz2AVzkLBTvu52H8MY/U1xbbTGJLiRYEPAv4TeQcTUhNspDhu6petdKe+qt9DG8nxb6IiY7MjHdFz+Af8A6qPcQYZhu0Y8yuxQ+kY9NXGXY0mNLXkPTqCv7qjJDas4FrerISNwdSh93poaBSa4tdUK3ENza6eWjdNXgnVuPkPA1SJiODP5mp9Zbi0YxklfpRsMg+UVVd2yPF3VbDCf4kfOh6uqptfQ2jPhLuLLITIDluPTUGYtxJPnoTwxUak3seu+CfiuT78+ytFHwT8Vyffn2VortUPSR8Tt/up9Ty134xvP81L7ZqsAk4Ayasu/GN5/mpfbNVrnUMHB6c4rkT8zPsaPpR6Dx2TcBy1xptkO8NKcE+QcTVqSW1kf7Ipkl+ukHD+Uc3nz5qsmjteUd5toxkn5qBnb3emqGvrSHHc1sZHHz5zkfhG7tzTtb6HnvKos7v6aImltLcA3E0gjiJ76aU7if1PkqqeLkbiSLVq0MVyOfFLXF1PdSa55C55hzDyDmpu7/vcv85qXa2RaUlLMo2h/eh91H7ApWmb/APvI+7j9haWolqb0vIiX+H56jUh4HnqNSWi+KFrmaGFOLjGTzbzvpyTE0sdvbgmNe8iXnPX5TXLWMR2D3J8JhySHykk+j11bYubeK5uwhLRRYQ/RZjjPYTVpcDyVJ6tcMvuFzefFitaWbYmxpnnHHPOq9A66yaMknJ31yk3c3p01BfUK6OO+uUVJqSSR43DoxVhvBB3inYnF6DuAnAzgf4nm6aQqUcjRSLIhwynIPQaafAzlC+a1H4irKbeU4jfn+i3MaUkRo4ijDvkkINOXITlQ6g8nKodd/DPH05FQ2go0pKDnlcN58YPpBpvkZQl4l9RCpL4L+T9RUab2fGJJnYrqWNNbeYj9cCklc2nLDG420r2uzlsEbGs8pNjnJ4L5vXUBotLYXEgDyuTyUZ4buLHq5hUIke6uUTi8rgZ6yaq2nMk9/IYxiNDoQfwjcPVmqT4nmULvDzzYvLLJPI0krl3bizHeahRRUnrSSyQUUUUhjtrdK4W2uW/Z8EfnjPu6asBks7kqwBK7mU7ww6PIazq0dRn2fHKT30R5JvJxX0ZHmqjz1IpP6MpvrYW9yDFvhlGuNuro83ClK02Jm2ZpIyYJAy9QbcfSBWbQ+ZVKTas+B634J+K5Pvz7K0UfBPxXJ9+fZWiuxQ9JHx23+6n1PLXnjG8/zUvtmqqtvPGN5/mpfbNVVyJ+Zn2VH049ESc5dj11Gut4RrlQaoK0rzfeTfzms2tK8GLyUfxmnwMKnnXRi+0N91/24/YFK01tEYvMf9OP2FpWnLUql6aJfM89RqXzD5ajUmhryBV2FY4fezSEr58ZqcmYvgvIw4z3SqesKufWaolyLKyXPCMnHlc1zaRxYWEeeKO5HWXI/StL5voeFRu4rnJ/2zNooorM94UUUUAFFFFAGk+ptnWjMMYDqOsBs/rUbrLbLhY/NlZfNgGrHdjs6GIgYgbG7pYZP9dVcmGdhndwuBv/ANJq2s/seKLeXUzKf2e3J294w3Fo1QHysD+lIU/ajGzZm5zKo7AffUo3rK8bdC2wbkrtJSM8nlvPzenFZh4mtGI6LK7fn0KB+NazmOWJAxk8KOCFT80n9jlFFFI3CiiigApyxOqG4jzu0hwOsED1E0nTWz890sOmJ/QpP6VUdTOr5GO7M5N7kwynCSxspPXjI9IFZFaVl/fIv5sVm0fpIpq039j13wT8Vyffn2Voo+CfiuT78+ytFdih6SPj9v8AdT6nlrzxjef5qX2zVVW3njG8/wA1L7ZqquRPzM+yo+nHoiTeEajUm3MRUag0QVqX4K384Ix35rLrU2ic7Qn/AJzT/SYVPOuj/oV2kf7Z/wBuP2FpWmtob7r/ALaewKVpy1NKXkRIeB56jUvmeeo1JaNe8UC2suuAes0ttIkxWWeaD/7tV0xLWNkc/wCER2MajfmM7MsyAOU79SegA5HtVo9WeODs49X/AGZtFFFZntCiiigAooooAetx/wAOY798w9Rq2U/8Dcf+oX2TVaArsyLPz5XYeQAD31Kc42Oqng1x6l/3q+P2PHq/uZ1aFsM7KlOeEw9IPurPrQsTqsbtPo6JOw4/+1KJtWyj90H/ACFx/o9dZ9akAV7C+Q8eSDDzMKy6HogpPOXX+goooqTYKKKKACm9mqWum3cIpCfwGlK0dmJ/Zrufmjj0n/Vu99VHUxrO0GSsBm+gGPnisytSw0i7V2OAisxPkBNZdH6RU/O+i/s9d8E/Fcn359laKPgn4rk+/PsrRXYoekj4/b/dT6nlrvxjef5qX2zVdW3njG8/zMvtmqa5E/Mz7Kj6UehOT941Qqcv71vLUKg0WgVqbRUptCcEYOsmszhWttRg+0ZyPpmq/SYVH410f9Ce0hi9I/6cfsLSlNbRObzf9WnsClaJeYul6aOjwT5a5Uh4B8tcqTU0V0ybIhIzrikZT5DvHpzRcxF9jRTDfyU7K3VkAj1Gq7BwT3MThZ10jPM2cj07vPTdjiTltnztoS4GkFvmuD3p9Y89aLN9TwzvB35O/wBjGoqc0MkErRSqVdDgg1CoPammroKKKKQwoop3ZdoLm45SXdbwd/K3UObynhTSu7ETmoRbYzeq0MVrbMMNFCCw6CxLfqKpve9sbeLpJc+fcPQKskkk2jtDUT300gA6snApa+dXnk0Z0LJpXyAYHqqnndnmpp3inrqKVo7GObmWH66B0HlxkekVnVdazPbTCaM4aMhh5iKSdmeirHFBpDlohklaIHfJG6jy6Tj04rNrYuwLW/SeAjQ+Joj1HfjzcPNS21II0mFzB+5n74fwnnX+uqm1lbkYU6ixJ8xCiiioPWdJyc1yiigArZs40j+DVzMSdUtwiAeQE/rWQiPLIsaLqdjhR0mta+dYIYdnxsCtuCXI+dIfCPm4earjkmzzV/E4wXO/YXRlS3nYkaioVRz5J92az6du9MaW0YXD6S7HHSd3oHppKpeWRpS0b5nrvgn4rk+/PsrRR8E/Fcn359laK7ND0kfG7f7qfU8teeMbz/NS+2aqq+7QnaF3jH95l5/42qAgduBX8QrkT8zPsaLW6j0Rb3HdTFpI7eSRdWMopO+udw3n2Wb8s0/yTGyVBNEpEzkgyqOZevqqIs5D/jW//uE99GEyVZ8WhMbOvSd1nOf+2ac2ijJtGdSO+1ndiudzSDcLiD89ffXGtZM75oM/fr76LZWsJzvK7aI7RsbruwkW8pBRN4Q/RFKiyuicdzS5/kNPiznP+PB/7hPfQbOcf48H/uE99DTedghVwxUboz3t5ooS0sToNQA1KR01TWzNbk7JZTNEZOWDY5ZTuAPX11lci2cZXd/EKTVjalUxpnM4RCNxBNaMj92w91IP2qjEwHT9LyHn6/LSBhbQvDifnCp27TWswljKhhuOSCCOgjopJ8GKccWa1Q+7w7RRVunEU6jCz43MOhvfSM9hc22OUiOlvBdd6t5CN1aXctndoHt7hYZDxilIwD1Ho8tc7i2nZ5MaygH50TZHaKuzeqPPGphyi7fRmTLbzQNpmieM9DDFRCsW06TnoxWsdobRChTczYXgM1NdobTfISd8niQAD28aVomu9qW0Xf8A8FIdkTYEl2wtYjzyDvm8i8TVtxdIYVtbVDHbqc4J75z0k1P4uvZgZpV0jneVwufOatDbL2fCWJ7uusd6oOIlPXzmnbKyyRjKd3d+J8kLr/Ybful90zjEKkf+fu6/JWdn9hj+L9KnPJNczNNKwZ2OScio8kwizu8LpFS3wR6oRw5t5sqqacH8n61zQ3V21NI2w3Dh0ipNW0alhKl/ss2L4Fzb5eBvpqd5T9RVEE6xhopo+Uhc9+nDf0g8xpFY5AQykArvBDAYp6OaG5YJdkRSk/vlwQf5gPWOyrve3M8kqajfin+xGTZbynVYN3Sp36BudfKOfzUq1pcp4UEg8qmtCSwnjOY2SYDg0Lhv96lFtDaMBAS5lXTzaifRRZcUCqTt4WmZJRhzHspi12beXhPIQMQOLHcB5Sa1PjjaXHlEJ6TGvuquWXad/uleV16CdKj9KLRB1qn0X3OKttsuMrE6z3jDBkXwYhzgdJ66ogiVszTZEKb3YcT1DrNSkhhtWxNKsrD5kRz2nh2ZpW5nmucLpVIl8GNTuHvPXQ3zFCN9HrqyuWZri5aVuLHh0DmFVVIIwbH61EqQN9QetJJWR634J+K5Pvz7K0UfBPxXJ9+fZWiu1Q9JHxW3+6n1PM3Usg2heAOwHdMu7P8AGarE0o4SOP8AUasuuT7vvNWc90y838bVBeRJ74sB/L/vXIn5mfYUWt1HLgjhmlJ3yMfKxrnKyfWN21ovY2Wv++4Od45I7vTUxsmCSMvDca8dMbClhZP+RTWv8GVrcfPbtqRmlIxyj4/mNMXFhJaoHdSUO7Wu8Z8uaqZYOSVhqySc0jVTjLNFfKSfTbtrnKSfTbtrZg2JbXFlHcC70l43cIUPBePPWS3JaQRnj0U3FrUmFaE21HgR5aXGOUbto5WQ/PbtqyGOKWUR99ljgU7cbNtIoHkju+UaM9+gTGB2799JJscqkIuzM7lZPrG7aOVk+m3bXf2X8XZUmWEA4Lc3qpFXSImeUjHKvj+arIb68tzmC6mjP8DkU2mzEEKyTyGLVgqpGWYdQH6107NtwMmS4VfpNAQPXVqL1MZVqTyef2Kvjzaed95I382D66422tpNxu3H8uB6qjcWYgw2rlIjwkTeM9FFjbQXU5jZyvek5I6BReV7BajhxYVboUS3U87BppnkI52Ymoam+ke2tL4ttGPe3qgdaN7qi2zrcbheRn/Sw/Sk4sarU1kv4M/W30j21IzylcGRiPLV09stuwDq3fDKsDkHyGq2EHJhhryTz1JopRauiHKSfTbtoEjj5x7anFHHLKsY1ZY4GBTVxY20cDSw3PK6CAQEIO/n3/1vp2bFKpFPCxISSDg7dtc5R/psfPUhyXPq7KvtbaG5uuS1si6S2SM8Fz+lCzyKlKMVdlEc0sTBo5GRhwKsQaZXbG0V4Xch/m3+uq7qCOHS0bmRG+dpxg9FUjk+ui7RNoTV7XGvjjaHNcuD0gAVRNeXNzjl7iWTHDWxNW21vDcMVy6hRqdseCBXLuG3hZOSkdldcjUmMbyOnqp52vclbtSsln0F9bfSNAdhwY9tMQ2onYYbSuO+dtwWnE2RC0RkWaZxwBWHd66FFvMcq0IZMy9bZzk1wkniaefZjAF4n5VV8IKO+XyjjSTafmnPmpNWLjOMvKes+CfiuT78+ytFHwT8Vyffn2Vors0PSR8Xt/up9Ty954wvP8zL7bVTV154wvP8zL7bVTXIn5mfZUfSj0RqiRkivZI2KsFGCDj54qq125tK0cGO8lwPms5I7KsMZFnekjGFX2xWXQ21oZU4Qmmmr/8Aw9Nb7Y+OX5CaFFuGXcyjAk/hYdfTWLfwJBoEedDZZc8QOjzHdUNnNIm0ITHnXrGMdNPbd0gooHCWQjyZ/wD7Tbco5mcIKlWww0Y/Zj/g8BHNaTn0mvNn92vlNelsmUbHjGSP7HL7RrzektpVRkk4wKJ6INm80+v/AGObMjIZph4Q7xP5j/tTTyW5coijTB+zk0/PU8T2/pV6WEyW7pBEZXt0096PntxPmHqpC32ZtCGYF7OcIe9Y8meFFmhOUJtybEp4jBM0Z5juPSOY07YxqBJcugfktIRTwZyN36nzVG8iLQasd/A3Jv5OY/p2U7s3DWyA79NymR097u9RpRWZdWpemL3G05rctFbyESHdLNnvmPOB0CkFuJ1fWs0gbpDGoyAiRs8c7/LWrbnZxt4dbWusJ3/KK+c5PR5qFeT1KajTinhvcUO0HeDkgoV3zyjjdqHMMf175bIz3U+Bn9i/qrQQWhYCO3tJFdJO+jDjBCk85rP2YwF1IcYzE/DhwptZq5mpRcJKKsNT7Vu7KKCKCYpmPJAA6TSsm29oy7pLjV5UB/Sno7SzntopbmKYMFx3syKCM9dQ7j2fygjW0n1sCVLzjTu45wOo8DTtLmRGVFaxu/scZUm2XyjKBqjMgGNysG05HlB7ayD+7HlNP3d4rDkImDZ70lRhQB80Dozv8tJKrOqKoyzMQAOc7qmWbN6CcYtsa2fCzapFXLN+zTyniez102jQPkxALHkwSdYPBj6/NV8dnPFZyC3heVo15NCgz3x8I+bhS1hsu/WYrJayrFIulyRw6D5jVJNGEpxneTZlyxtDK0T+Ehwab2YP+IeSGT/4zVm0oNcSXSjwcRSeUcD5x6qqsSUv8j6l/wD4zU2tI9DljpPnYZ7njW1RnbKSr3/OYzkgMB5vXWbNA8M5hYd8DgY5+jFPyz9yzWzHvkaACRfpAk5plDGrLpj5SUDNvLzBTznyb/Ic02kzGM5089bnLe0jiC2srFQWAmYcSx4IPJz+es284Qfdn2jTCT8ttO2RDmNJAAfpHO9vPS93xi6lPtGk9C6akpq/EetwO57UBQ37ORgD858nA9VZs08076ppHds8WPCrobswxJGy64+OM4KnPEHmp5Liyu980kTN/wCoQq34l4+ems0LOlJtxuKwbUmigMeAZDhVmPhKvOM9dI1szbPhlkEaQC3lI1R6HLJIvVnnrGqZXNaLg7uKset+CfiuT78+ytFHwT8Vyffn2VorsUPSR8ht/up9Ty954xvP8zL7bVUoywFMXTRi/u8jJ7pl5v4266jFLGj6imccN3+9cifmZ9hSb3UehrPCzQ7QijBaQ6cDnPfb6z12Tfue9tZOymX2vDJIXeyiZjxJDb//ACoG2IFBC7PgyecgnHa1PwvU88VWgvDH87j9hs+HZdo1zOyNefMwcrEOkkbs9VY20Lhbp1dAQoyq56KLjaEtyAsjd4vgoBhR5hVTSwmNRoOoHfkf70pSWiLpUpRljm7tm5bk/FkaqM/2KT2jSGx7cvMZ92IBkZ52PAfr5qsj22sVp3Otun7sx6iDkAnPTRa7Yjs4BHHbxE51ksCST21TcW0ZKFVRkktWF/d9wXAgSKN5FH7SRsksx3nn81L/ABoMd9ZQk+V/fVDzxzStJIgLMcncffVZaLO5Mf15ahyd8j0QoxSWJZmkjw3EQlWIRo2Y5UUnAJ4H+uioQEW0s1rK3J6io1fRYcD/AF01TZ362msCJXVxvDDPk56le3sN43KmPS+ADgHBwMdNO+VzPdyu42yLL+0a4mMka4nP72Lnz0jpB6qSWyu2bSLaXP8AIaaj2miRCJ4llUcNanIHQDnNWtte00hV2eu7mZ2I7M0eFjTrQWFK5ba2zQQETMFCJIXbOQCy4AzznPRWds8f2hsfVv6qnc7SkuyqyaVjXOmNFwq+aixvEtJjJpU5UjBXOc+ehtXSCMJqMm9WQvVKtETnfGD6TUrK4YMIS+nLZRifBb3Gu39+L6VXaNV0rpGlcfrS2pOj+u2lezNVFyp2khu7tiHFwiaQWxIv0G6PPVuyrdnU3AGTE3eDHFjw99dj21pj5N7eJwy6XLISWHNz8anHtWK1tEWGKEsrFhlTkNjiN9Pw3uYve4MNiFxeRWczQpBHMVGHZy29ufgRUF2uqjBsYPMz/wD6pEyKxJI3k5/rfXNSdH9dtLEzRUIWzWZuRcldWpaNAi3QMRQZISQcDv8AN6aQs1aPaLKV74QuCP8AQajZ34tlkQRoVff3wJ3jhz1cm1Vj2ib0RIzOpDAqQN4weequsjLdzjiile5RtNNEsA/6CmhNoyJsxrIBSGbOvnUc6jqJxRf36304lMKR4QKAgON3npXUnOP67aluzyNoQvBKa0LdnjO0bcf9VfXU70Y5H+Q+0ajbXSWs8c8aKXjYMMjdntrt5fNeujSIilF0jQuBjOaFbCDUnVUrZDsmzrddnwhpcXDDUH4x4+jkc9KHZV3xVEZT84SKR66jFePCAqnvcb1O8Hyir/jG1IAawjyOJDtv82afhZFq0NMxu3i7mjt0llU8k7SPpbIQbsDPDfjh11iNgsdIwOamZ7wzEKFEcYOQiA49e+ljjG7NKTuXRg43b1Z634J+K5Pvz7K0UfBPxXJ9+fZWiuxQ9JHyG3+6n1PM3ioNoXeWP95l5v4zXbO0a8uBDEe+PTuFQvPGF5/mZfbai1upbO5WeFtLrnBxmuRK2N3Pr4YtwsOtkXHZxVipljBH8Qrq7NZjgTw/jFM2G0J7i/jS45J1fOoGFd+49VcuLuSztrXkDGCyMzExqxJ1EcSOgVVo6mLnXxYb5lUuyXhEJaVCJnKAg84x767tDZTbPRGeQMHZl3EcRU4to3F/c2dvO6aUmDA8mBvOOgdVO7dXFgAd/wDbJceii0Wm0TvKsZxjN6mBhemnodlPNa90CRQmCd5Gd1IYrdtwBse3PHKTZFRFJ6m9ecoJYWYrIincxPZVltaG6k0IwGASWPAAVVJ4Q8grU2dbMIFV8qLnvnOOEa8T5z6qIq7KqzcIXvmJXdqLZ1GrUrrqVlIIPN6xU7PZzXkMsqyIoixnUcca0doWaS2jNb5MaDloc7zpO5l8xpCy2ncWVtNHDyYDkElkDHcesVTilLMxjUnOn4NQGzAQT3XCCOYtXG2bp/5mLf0NVtvtCe4leORISro5IEKg7lJ44zzVC6vZ4pFiURhVRcDk1PEA8466PDa4J1sWG5VdWPckcbtKjCTJGkg8DSlM3V9NeRxJNoIiBC4QD1VkbRaQSW6RNhncgjWVyNJ6KSSlKyNoynCF55seorOF3NCHTUjLE3Jhjkk4XOT5eFA2jKWydAGrBXnG9R0/xeiq3UmG/itTRorOv7h0aRBIF/dFRw4tvqyG9klmVCq4zgnp3sMjf1Ut27XHvliwjtFZZueSuZ2M/gOdC8oTnvAcEdFcl2hJLHIisi4jkLHO8EHAxg+Q1W6ZP+RHiauaKQ7tkEzKmlxq4ltx8Hdx476jb30k15GjkKpDZAG4nvcb89ZpOmxqvF5GjRWeZmjLyvIwkSRu8zu082R0cN/TUY9ozuhYRqcKzbh9EkHn/l7aN2+Ab+K1NKikLqd2sdeoA8qoyr4BGoc46qgbqW2kW3lkVtQbLEnduJH6ChU2wddJ5o0qKyztCUxNpZAAoA4k5MZbPHqqUu0HjaTk2jbvzxzzJq4Z6RRupC/yImlRWadoyF20mPCjwc7yd3Ses0/BIZYI5DxZQeGKmUHHUuFWM9D2PwT8Vyffn2Voo+CfiuT78+ytFdeh6UT43b/dT6nmLzdtC8B+0y+2apHGrbzxhef5mX22qtPDGa48/Mz7GjlSj0Q1srPxjFgZIz6jU9ogCCz74E8kxwObv2o2MxXakW7JAbA/0mubS3LaDGP2P/2an+gyl66/OZzZQX41tc/WLW7fKksEhuBAsRuHKmSQqSd2eFef2b4ztsH/ABF9dae30eO1g1gjVPKR6KqD8LMq8cVeKuVi32cVyZLUYPNK/up+eIPawpHyYi5GTS0ZODu668xnFeiikf4itgOOiXHVRGSd8ia1Jwwu98zIsLJr6/jt1OAcaj0Dnr0d/YXR2a01lFK/LkIuhc6Y14dppPZKCGxeXTia4IjRscF+caWuNtprZIIzySnC/tGGQOfjTjaMc+JFR1KtTwaIf2fa7Rgsibi1dEgYtl1Iyp3MKw9o2gsrmWJW1Rkho2xxU8Kbj27ghZYAyHcw5RuHbV21Yddjhd/IEFWA8KNt4PmProdnHIqm506t5q1zN2YAbhzv72GQjHN3pFd2rJyl2uAQFijAz/KKNmxlp5CpIxExwOfdj9a5tVdN8V6I0H/gKn9B6Ndo+wnRkAgE4zwopa7gkkkjeMAlQwyTjBI3Gpirs9M20rpXGSQBvIAriur50kHBwfLSb20slo8ZGf2isiE8ACMjPmNVLaXALkKV1sxYBuI1AgdmatRXMxdSS/SaDOiFQxALnC9ZqXGlXhk0WwIZ+TYliSCcaWH60r3Fc8gkZ1c2o6+fQQefpwaFFNag6kk/KamaCQoySAKzja3TJnUeUXfvO5jkYHZkeeq5LK4M2ApaIYG9+OCp/Q9tGFfIHUkl5TUVlcEqQcHB8tdrPjtrkMS24a8gZyFGrJ7RuqVtbXEcEqsSCyLjLZ36cGhwXMFUb1iOGWNZBGXAdhuXnIroddegEasasdXTSdvaul28kid6UKrk7wNR3dlUtZ3H7IxLoaONF1aucHvvRmnhWlxOpO18JpMQq5YgAdNRSaJ2Kq4JGQR5ONKxW8yWTo2tnIHhMD32ACR5xmoizc8pIwbUZiygn5pIz2ikormNznlaI8WVSFJALHAHTuzXeFZ8NrcrPG8vf6WyDq8FdJGO01o1MlbRlwk5aqxARIr6wvferpqVFFTe5okloeu+CfiuT78+ytFHwT8Vyffn2Vors0PSR8Tt/up9TzN6Qu0bsFd/dMvtmqQwBB08Kc2jyPxndZznln9ZqmHkC/fZNcefmZ9hSsqceiJWV81jcrPEg1KDjIB5sdFdvL5rzktar+zXSAABzk9HXXLeza7kKwRlgu9iTgKOsmmhs20yFa8GTx0IWA9VCxWsRJ0YyxPUStrg29xHKqjKMDTm0tsy7SSNZFQCNmICrjjUvimOXItblJHBxoYaCfJmlJoY4mEcitG4OG1A7qPElYL0pyUuKF9Q+jWlFtaWKxW2XQQVZcFd4z112+2RFZ27yrdLIUcIyhSMZBNZoMfRRnEr/XWV9TT+PJxb8jHGmhI+TB0jcDxrM1L9H005s60hvbpYTIEJyd+ejNTvdnx2bxDlFcSKSMZ3byP0oeJq5MXSpzwJZsQDr9AdtasXwhuEtkt2RGRUMe9RnSebNZeY/wCs1o7N2bDerJNLMIYohvYgneeAoje+Q6yp4b1Fkiuy2s9hI7RQxszAqSwzuNL3l4b24M7xqrEAYXdwGKa2vZQ2Uy6GDo4DKwBGazsp0USbWQ6apy/2RWoah9H01wnfu4U3bWsU/KlpOTEagndnnqNxAlu6/wCIjDKvggGlZ6lqpHFh4itFTyufBFOWNjFdoWacR4dVAKE5zn3UJXKnNQV2IV2r5EijnaPOrDEZxiuJFyzaYoyxG89VAY1a5RRTy2MRID3CBieCKWxVk2zI4zpiuYpm+jpZT6cU7MjfwvYzaKuZFTIdSCDg5BFNWtlbz2/KvdRxd+VAcNv3Doz00rNlSqKKuxCuVqnZ9qTu2hAB0aX91C7LtTgfGUG/+B/dTwsz/wAiH4mZVFP39illyZEqSLIMhlB/Wr32NEkmhr63Vujvjj0UYWN14JJmTRWq+x41x/b7bf06h+lLy7OmhjMuFkiHF4zqA7DuocWgjtFOWSYlRUwFOo9A6Kicc1SbXPW/BPxXJ9+fZWij4J+K5Pvz7K0V2qHpRPidv91Pqeb2l40u/v39o1CyiM93HEMDWcZNT2l40u/v39o1LZZC7QQnO5X4D+E1yJZyZ9gnagmuX9Gm09tbWLnSe51bTDEDjlXA3s3V/sKzm2xftp0zmMLwWMBQPMKjffu7Yb8cmTv6dR91J05SZnRoxtieZpQ7VaWULfIs6ndrwAy+f313bN3Hc3MQiYvHGoUOw3v11mVYfBQVOJ2sXuYRliRr7UJNvfZ+0pw8jVimt+aNp7i8g7naWMyBjpcLgjON58pqsbMgTJe0Y45u6l4dlW4tmFKtGmrP8yEtieNIzjPet7Jq7afg2ZzvMRJH+pqftrVLR3mgsWZgh0nlwcAjjWZtD/lT/wBE8/8AE1Jq0QjNVK2JfmpngZIA569LbRQ2EUcFxvjgXlrgHgznwV9XprG2Vbia65SQZigHKP144DznApja0rLEkJJ1zHl5uonwR2b/AD0RyVx7R/smqaHtoxLc2UkKAEwry8PWh4jzfpXnK3Nlzs1lyoGqSxfUeuM7iPJ7zWZf24trtkUho276MjnU8KJ5q49neGTpsvtcBLwdKqB+IUzLaokYgeUPFIAQ4H7t8Dj/AF10pbZK3XRgebfU5bk220ZlYZjbCuvkHHy0KyQpKTm0n+ZCMsTwytHIMMpwac2cxA3HA5aPPpq24tmnjVPCkC5ifmlTo8v/APK5sxVMBB4m4jB8nfUksyp1FKnmJOC96wG8tIcdtac6QWymFf3UGBIQd8snR/XMKQgH/FE6eWHrqV4zGCIEnBZmPl3ULJFTWKUYkTtG5XIhfkF5hHuPbxNX2+2JdYW9/tUJPfB97AdR4iqdmWovL+O3YMQwO5Tg7gTTo2VHnfaXR/1KP0prFqKpuV4WhPaF33ZLrAxGneoCN+kcM9dXWI/Z22QCDcEb/wDTRe2lvDZF41kWRZzGVdgeA6hXbTWtrasg1N3Q2lek95RZ3zJco7tYdBZdpXgG6dhnoAo+M70/8y/bWjHslHPe2R3cc3S7vRVqbJhLAdyId+Dm7FPDIW/orVfwY095cXOkTzNIF4BjwrUuLmSGO7mh7xjIq5AyQN/upDaVotptKW3j3qp3b809tD9nbXowRmdB7VJXVwngeGyyf/aEjte/IwbhiOgge6mLS7M7YQLFdAd6VGFl6iOGfXWVUkZkcOpIZTkEcxqVJ8TedGDjkrDl5DHyYuYV0q4w6D5jbvQeNI1sXaaY79MDSCreQ6v9zWPRLUKErxPXfBPxXJ9+fZWij4J+K5Pvz7K0V2KHpI+P2/3U+p5vaXjS7+/f2jXdmTLBtCJ38AnS/wDKRg+iu7SQfGd0c/4z84+keuqoUUPkvjHk99ciXmZ9fGzopPkPXVoZIzbggzQEmP8A6iHfu9fnNZVatndWuBDfq7qoxHLGRqT07xVrR20sjty1pPk8ZSYz6xn002k80ZQqSp3jJGRFE80gjjUsx4AUxcWr2txHEcNv3MN4brFPiW1t1fVMultxithgHqLHm7aXu51neKQyAIngooGFHVvpNJIpVZzlpkae14g1rtJ8gYuU9RrzZPNvre2pe2U9rcJBK5eadZCCoGNx6+usTkwc99RPUWypqDuvyyNT4PgSXrBj4MTeqqtorjuPB4w7t38TV3ZEkFtdM8zkKUYbsdHlq65lsJbq1CyNyMaBXOnfjJJprOJErqte2RO0tRFZiJ25LWvKzufmoOA85/Srn2rCxy97bu2MEtZ5z6Khta/sp7Z0s5XLzvl9S6cIPBWsLQB84U3LDkiadHerFPI9H8aWzQyQ93wxrKNLFLXBx5hSu0LQGxeMuHlsyCrKNzxtvz5s+mscx4HhA+cVuWF1Ym3ga5ncPEpikATOtDwHHm91CliyYp0tzaUM/wA/EZ1rgrd4O7A7NVV7UGNqXAHM5p21Wwjluo5Z5FjcgRsI8nGc+qlNoiKXaNxJFISjSErqGDjNJ+U2g71m/wA4BaXGtBayvpXOY3PzD7jT8QjE0cZUpcNcJyiY3bs7/TWNyYzjUK2rG7sXEDXbuJ4GGHAB1qOAO/mpRYq8LZpGSshjvuUHFZMjPlrRmgS7gKRYyzcpD154r5d3orOZFMxKvkat1W283IrycnfxE5K5wQekHmNJPMucW0pR1Qr38T/ORhu6CK7ErPKqopZiRgDjxrYM1nLgtPHIBuAuIzkDoyu81zumziYlJlQEY028eCerU28VVvqS6zathzIbUBWzZTxF5JnsFWbNTMWzhp43Lb/w0pcSm6VVLBIlOVAwd/OTv3nrpy3ns4rG1Q3bo8UjtkR55x19VNNNmU01TUeN/wCjIlZhMw3jedwqIMi7wSK9CtzsrUXa7QsT9kFSe52Y3C6jwTz2w91GD6jW0tZYGeeVmaQMxOSd5Na+1yOQusHP7dfU1d2rNZOkCwTI+jwtMen9KJ57KS4ldbzAkbUyvBq30rWuhObk4yw2MKndn2okkE8wIgjOT/EegU+s2zlOHnjYY5rMZqE+1YRjufW7KMK0qgBfIo3CjClm2aOtOawxiV38rRQSRvumuG5RxzqM7h6ayqsZi7u7uWZt5J56gRgcahu7PRShgVj1vwT8Vyffn2Voo+CfiuT78+ytFdmh6SPjdv8AdT6nnNpRudp3RCN++fm/iNULDIxwEbsq/aTEbUu9w/fPzfxGqI3Icbh2Vx5eZn2NK+7j0RzkpOeNuyuaGHzG7KC2ejso1f1ipNMzpVyACrbuG6gxSAZ0MPNXNRxwHZRrJ5l7BQGYFX51PZRof6B7KNXk7KNZHR2CgeZ3kpD8xuyutDIjYKN2V3lju71cAY3qK9JaT2r2tsZrSDTJmGRxEMg8xz5CKqMcR561WVOztc8xyb/Qbso0MPmHsqyYlJnQqAVYgjFNbKAa6MjpGUhQu2tARu4DtxSSu7GkpuMMQkYnHFCPNXNDfRbsrV2nILiyjuEgjjZWKOFTHWP17Kyg+DzdlDVhU5ucb2JAPjGCBnnFc5Ns40k+QV6C2ht4rSMXFvG2mIzSHG/fuUertrPs7M3czytpjgjUGRscM8w66pxMo7Qnd2yRn8m5+Y3ZXDE43FGHlFbhWNkMlpawwxpu5WbGW7d3mFcSRrjKq9hcN9BkVSfISB66FAX+Q+RiaW+ia6YnChtJ39VaV3BC5bkITBMo76Ejjjjj3UtCytNbKyrhmAO7rpWzNVVxRukKaG+ieyu6G+i3ZW3ciNJJnMVpHGkhQF42JJ8wNUx3NqHXUbELznkHP6VWD6ma2htXUTK0Md2k9lGluGk+SvQTpY3MCukEEervBPDnTq/iU7xSOywbfb0ENxGh0zBXVlGONJwzsOO0Yot2zXAzSjjijDyiuaT0Gtvb80csNrLFbxQ6tYYIuMkGsTUeqlKNnY0o1HUhitYCpA8E9ld0tx0nf1VITEYGlSOta2xcW4toyLGzAWEO7srdOOY+SiMbiq1HTtle5g6T0GjSeg9lba3diwGpdnL/ANuX3VKSOzmjDdzwKv18BZlB/iU7x/XGqwfUyW0u+cTCweg0YNM3UT20jRSQorYyCu8EdI6qWJzzCs9D1RliV0et+CfiuT78+ytFHwT8Vyffn2VortUPSR8Vt/up9Tze0vGl39+/tGpWVkbtnIlRRGMnUD+gqO0vGl39+/tGq7WaSGYNHIyE7jpOM1yJWxO59fFSdFYXnZDHxaM47rhzzbn3+irV2LI4QieMh3C7gwx2ir+6pm2OknLOZFaTDlssBheeqdmXt1LtK3WSaSRQ2cM2Rwqmo3MFOs02noKXVn3LLybTRscA97n3Uxs/Zb3yyclLEdGCc54b+qrb7Z9xczrJEi6TGo3sBzU3s2ylsYn5dghkI04bPAHNJRzHKt/qylmZ1pst7uF2SaJdLBe+zvO/oHVU5NiSxsVNxDkc3fe6n9gEJZzkHS4mGl+vS1Um12yTv2g/nmaqUVbQzlXnvGsSSXMzrywazCF5UYuuQFz09Yq6ykMiz2pJ78B0H8S/7ZqnaJu1uOQu5mkeIYyzE8d9Qt7hrW9jnAyY2Bx09IqLpM9NpTpZ5st2muZkuQmlZ0DefgfSM+etPY9hrtERtxuXDsTzRrvP9dVVXNm0qSW0eWaOQSRAc6N/SmnbmdbLZ906EAoq2kPrc+vtrRJXuzx1KjlBQjr+WI3bLdQT8lGoW5iyqrzOm/1D01hWNsbq9ihHzm39Q5/RWjsmRjZuwbLW0iygc+OBpobPfZ9zdyKu+QiKA9Ovfn8PrpWxWZSnucVPsLbQuAUDDK90S6gvQi7gP66KtCovIW7kiGKETzY+cSAceoVnbRl5TaAjRlZIcRqRz45/OcmnZXMyuqDJntFVcc5GnPskUXzY3C0I/X8/gyru6ku5uUkO4blUcFHQKoo8tFZXu7nQjFJWRoW873ELI5ZpYRqjfnwOI83EeSuyAG/tWwFEmlt3AHVv9Oar2blJJpcd6kTAnrI0j1+irmTVeWEZIBwvpYn9atHlklGbS/Mie0sG3uCSSe6zx8hrJrc1COK4klkhWIz4CyRayW3/AKVGJ4pdTQC1kdBq5MwYJA82+m43IpVcEWrC2zgy2d0WB0yKqIPpPqBGPNmpPIW+EMR1ZKyRqT1jAPpBq2+u2gWIwKWLJlZm4L0hQNwwaQ2eT8YQHGf2gPpo0aQ4pyUqj+pffyF7K0BxuMnpIrPpy8yLW2H836UnUS1PRQyh3/kK15Qosjp+yIf/ACFZJrVlGLJsbh3KhI/1CnEmvrEyqus7p7OcSIAw4Mp4MOg1RRUrJm0oqSszbvY42tZ403rEolhJ5kbGR6R2ViVsEmO1udRzycCxk/xEjd6+yseqkYbPkmj13wT8Vyffn2Voo+CfiuT78+ytFdeh6SPkdv8AdT6nm9peNLv79/aNLp4QpraTgbTuhpH75/aNUJMEbPJqa48vMz7Glfdx6I0beJjsGSXB0jlPXH76p2GCdrwAcST6jUU2rcJZNaKQIXJLLpG/h1dVVWt5JbXKTR6UZeBwKq6ujJU54Zp8dBnaNzcw3CxJPIgWNO9ViADpFN7JlnubaflZHkCbxqYkjvWrKuLyS6lMsuGY8+KuttqT20TxRHQsgw2AN+6kpLEKVGW6UUszW+DkskdpLoHfFzpPA50GkmG3tZybrJPMxpW22rdWkZjhYBSckFQRVp27eZzlAeqNfdTxKyRG5qKbkks+ZVe294riW6R9bjJL8TzUpJ4ZzTVxtGa4C8qQ5AI4DdvqhptTltPPUPXI9UMaSUkb2zrtoYbXaEa63jVoZAR1bj2H0Ult2TQbeyySYU1SZ53befRiqbPa91ZkiKTQrcQQCPVS9zey3dw88x1O5yTuq3Pw2PNDZ5KriayLtjuF2jEjtpjlPJt5DurbuL25ityLqM/2BSkbH5zncOzj5q84tyyMrINJXgabu9t3t9Hyc8pZc5IwBn0URnZBWoSqVFKysIof2i+WtG0nEpS1dxG6kNDIx3A4G49RpBZQGBxz9Vd5cBtWnmHPUJ2PROGNWNC9so5JmLjuOcnejDvG6wRwqgbMCnMt3Aq/wsWPYBXYts3MWFzyiAYCSYYDtFWNt2fBEcEERPzkjGfVV+FmKjXirIYkihtrRSQYrbOoK5/aTnydHqpGCVptpWkj8WkU4HDwqomupbhy8ztIx52OanDemCWGRB30ZBHmNJyVyo0pKLvmx/aA5TZsr6Aum7OeysmKV4JVljOl0OQaevds3N8miUKF1asKoGT5hSOvqok88iqEJRhaSPQr3Ne2WQoWKc4I4iCXp8h/rhWXs+1ePbMUEqEOr4K4qu02nc2QYQuQrjDKeBq4bcve6EnMpDpuDYHDsqsSdmzBUasMUY6M7PFFPbQIJ1jePVqDg855sA1SNnf+rt/OWH6Vb8e3pPfOrdZjXPqoG2rn+HP8if8A5pXiyoxrxVkQbZLLay3HdVuVjxkKxzk83Cm2WMwtE0ix8raxgM4OM96eYHopebbdzNbmFiQpIJxpHDyCrB8I74Iqa8hRgZVT+lNOKJlCvLUpXZakgd32wB6S3upiKzitiXgfl3XjMw0xx9e/iarbb946hWKkDpVfdS0u0bmY/tJGYcyk7h5qV4rQrBXl5n+diV5cxvH3PAcxqcs54yN0+TopKrDKSSemols1Ddz0wjgVj1nwT8Vyffn2Voo+CfiuT78+ytFdmh6UT4zb/dT6nm9peNLv79/aNK01tLxpd/fv7RpCYyrgxsuOcFcmuRLzM+ypenHoi2ugZzvG7pNRXeoyc7qlUGpyg0c1dII40AFGB01yigCYXIJB3DqqOOujqrlAju6uUV2gZ1Qp4tjzV3CfTPZXCoHzwfMaNI+kOw0COqAGHON/qoCZPHFdjUF97cx9VRCqeLAeagR0IM4zXeSH0j2VEqPpg+au6VPzvRQO4aBzk9lUpPHJcGJQ5w/JlsDcwGemrcL9L0UjJs8yXBlLqjEsDImQSpBAB8n6VcFF+YyqOathHA0RUsJVwDgnI99RM0AdlMoyqazvHDtpZbJ1SPGgNHpzjPf4BG/tqMdhIiaOUUhoOTJ38d/v9FVhjzIc6nBDolg7j7raQ8kE1kjBOO2qprlLeFpJY5FClfonwjjpqvuMzbMNpM4U8npyBnFcuraa4tmiygJKHicbjk81CUQk6lsuX7jRltwobll0ngdQ3+muCSIhiXAAYrksvHtpIbPfVEH0MiTO5B5w2ffXZrGSVZBqClpC6kE5A04HN6KeGHMWOryHGnthyihyWiIDjUo3nHX11YeS1lNXfDmyM+us9rGYC6AkRuWKkcRvAUfoa73JL3eJ9UYUM27fwIA6OO6jDHmJTqrVDiy27KSsqkLxIcbqkpiOO/B1cO+G+syPZsiQCMtGf2aqcEjeGJyN3X21YNnucap85UKSRvGGzny/qKWCPMaqVbeUfRoHdkV1ZgCcBwSKGAHD1ikrWweO65VmTAaVjjOcMRjm6qcIA4HPmqJJJ5GtOUpLxHrfgn4rk+/PsrRR8E/Fcn359laK7FD0kfG7f7qfU83tLxpd/fv7RpORyq96uommb1i20bwnj3TKOxzSU8bOwyiugHBvP1VyZeZn2NN/6o9EWRvrTVjFSoXwRuxu4dFFQaoKKKKQwooooAKKKKACiiigAruDjNcqQYjHUMVSS4kTckvCjgyp3UYPRU2lLZ3UGU9Aq8MOZjjrfH9yGD0UYPRUtZxjAo5Vsc1K0OY3Ktwiu5HBowRXdZ6BQzlgAeak1Hgyoyq3V1kRoooqDYKKKKACu1yigAooooAKKKKAO1yiigD13wT8Vyffn2Voo+CfiuT78+ytFdqh6SPiNv8AdT6kpPgtYyzSStLcapZGkOGXGWJJ5uuo/JOw+uuPxL7qKK8soxu8jrU6tTAvE+4fJOw+uuPxL7qPknYfXXH4l91FFTgjyL3tT5PuHyTsPrrj8S+6j5J2H11x+JfdRRRgjyDe1Pk+4fJOw+uuPxL7qPknYfXXH4l91FFGCPIN7U+T7h8k7D664/Evuo+Sdh9dcfiX3UUUYI8g3tT5PuHyTsPrrj8S+6j5J2H11x+JfdRRRgjyDe1Pk+4fJOw+uuPxL7qPknYfXXH4l91FFGCPIN7U+T7h8k7D664/Evuo+Sdh9dcfiX3UUUYI8g3tT5PuHyTsPrrj8S+6j5J2H11x+JfdRRRgjyDe1Pk+4fJOw+uuPxL7qPknYfXXH4l91FFGCPIN7U+T7h8k7D664/Evuo+Sdh9dcfiX3UUUYI8g3tT5PuHyTsPrrj8S+6j5J2H11x+JfdRRRgjyDe1Pk+4fJOw+uuPxL7qPknYfXXH4l91FFGCPIN7U+T7h8k7D664/Evuo+Sdh9dcfiX3UUUYI8g3tT5PuHyTsPrrj8S+6j5J2H11x+JfdRRRgjyDe1Pk+4fJOw+uuPxL7qPknYfXXH4l91FFGCPIN7U+T7mls7Z0OzbdoYWdlZtRLkE5wBzDqooor308oI4G0turJs//Z%20"/>
          <p:cNvSpPr>
            <a:spLocks noChangeAspect="1" noChangeArrowheads="1"/>
          </p:cNvSpPr>
          <p:nvPr/>
        </p:nvSpPr>
        <p:spPr bwMode="auto">
          <a:xfrm>
            <a:off x="92075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AutoShape 4" descr="data:image/jpeg;base64,/9j/4AAQSkZJRgABAQAAAQABAAD/2wBDAAoHBwgHBgoICAgLCgoLDhgQDg0NDh0VFhEYIx8lJCIfIiEmKzcvJik0KSEiMEExNDk7Pj4+JS5ESUM8SDc9Pjv/2wBDAQoLCw4NDhwQEBw7KCIoOzs7Ozs7Ozs7Ozs7Ozs7Ozs7Ozs7Ozs7Ozs7Ozs7Ozs7Ozs7Ozs7Ozs7Ozs7Ozs7Ozv/wAARCAFEAQQDASIAAhEBAxEB/8QAGgAAAgMBAQAAAAAAAAAAAAAAAAQCAwUBBv/EAE0QAAIBAwEDBQoLBQYFBQEAAAECAwAEERIFITETQVFhkRQiMjVxgaGxstEGFRZCUlNUc5KTwSMzYnLwJDRDdILhJURjg6JklLPC0vH/xAAaAQADAQEBAQAAAAAAAAAAAAAAAQIDBQQG/8QAMxEAAgECAwYFAwQCAwEAAAAAAAECAxESITEEE0FRcZEiMjM0UmGB8EKhscEUI0PR4fH/2gAMAwEAAhEDEQA/AC62jfLf3are3AVbmUACVsABzgcar+Mr/wC3XH5re+q7zxjef5qX2zVNcKcpYnmfeUaVPdx8K0XAa+Mr/wC3XH5re+j4yv8A7dcfmt76W565UY5czXdU/iuw18ZX/wBuuPzW99Hxlf8A264/Nb30rXaMcuYbqn8V2GfjK/8At1x+a3vo+Mr/AO3XH5re+ljuooxy5huqfxXYZ+Mr/wC3XH5re+j4yv8A7dcfmt76WrlGOXMW6p/Fdhr4yv8A7dcfmt76PjK/+3XH5re+lq5RjlzDdU/iuw18ZX/264/Nb30fGV/9uuPzW99K1IacDNUnJ8SZwpxV8P7DHxlf/bbj81vfR8ZX/wBuuPzW99UHkxwOa7iMc+au0vl+5jjpfD9i74yv/t1x+a3vo+Mr/wC3XH5re+qO86+Fd/ZkdFK0vkGKmv8Aj/Yu+Mr/AO3XH5re+j4yv/ttx+a3vqj9njiaGUBQVzjOM0niXEqO6bSwfsX/ABlf/brj81vfR8ZX/wBuuPzW99K0VGOXM23VP4rsNfGV/wDbrj81vfR8ZX/264/Nb30rRRilzDdU/iuw18ZX/wBuuPzW99Hxlf8A264/Nb30tRijHLmG6p/Fdhn4yv8A7dcfmt76PjK/+3XH5re+lq5RjlzDdU/iuw18ZX/264/Nb30fGV/9uuPzW99K0UY5cx7qn8V2GvjK/wDt1x+a3vo+Mr/7dcfmt76WwTzUUY5cxbqn8V2PY/Biea42bI80rysJiAXYk4wOmiq/gn4rk+/PsrRXZoZ00fGbcktpmlzPM3bju+8Gn/mZef8AjaqxLp+b6TXbvxjef5qX2zVVcefmZ9jRS3UehdI45RgF5+k1AuPo+muP+8by1yoNUsjurq9NaUCQQWokuYC8kngLrIwv0vPzVCGzS1UTXYy53pB09bdA6uJqEkjSyF3OSarynnk1UyWhG/EUd1phjKoUQgFieKg/rS2sdHpq/aAxdD7qP2BStEtTWkvAi9ZtMWdJzn6VRM2TnTx66j/hf6qhUlqKLWlB097zdJqJk3cD20PwXyfrTmzrS3kV7m7dhDHu0r4UjdAppXIlKMI3ZXBFNcj9mjaV8J2bCr5TzUxJZ20RAa/5QkbxEhbHnOK4zy3LrFGm7OEijG4earnsYrU4vruOFvq0Gtx5QNw85qrckeeU883b6LUp5OxxvluSepQP1rois/mXE4z9JBj0GrofiNmYS3V0oA3NyQ3ntNSW12VPq7n2mwYeCksWknz5xVYX9CMdnni7f+Cj2UhObaZJweZXIbsOPRSjSMjFWDAg4IJ309JaOgJRllC+FoO9fKDvFcFyzxiG4HKxDmPFesHmqHbibRm7X1/kR5Tdz/iq1pgbZRg+H9LqqNzbG3YENrjfejjnH6Go/wDLj+c+qlaxv4ZJNHOV6j+KurKcNx4fSqqpKO9byfrSG0iQmI+l+KrraK5vZxDbxySOd+Fb11yzspb130YVI11SOeCCmnuBHCba1BSEkFjwZyOc+6qtxZjOeeGGv8HTst45GW5vYIsccSFz2AVzkLBTvu52H8MY/U1xbbTGJLiRYEPAv4TeQcTUhNspDhu6petdKe+qt9DG8nxb6IiY7MjHdFz+Af8A6qPcQYZhu0Y8yuxQ+kY9NXGXY0mNLXkPTqCv7qjJDas4FrerISNwdSh93poaBSa4tdUK3ENza6eWjdNXgnVuPkPA1SJiODP5mp9Zbi0YxklfpRsMg+UVVd2yPF3VbDCf4kfOh6uqptfQ2jPhLuLLITIDluPTUGYtxJPnoTwxUak3seu+CfiuT78+ytFHwT8Vyffn2VortUPSR8Tt/up9Ty134xvP81L7ZqsAk4Ayasu/GN5/mpfbNVrnUMHB6c4rkT8zPsaPpR6Dx2TcBy1xptkO8NKcE+QcTVqSW1kf7Ipkl+ukHD+Uc3nz5qsmjteUd5toxkn5qBnb3emqGvrSHHc1sZHHz5zkfhG7tzTtb6HnvKos7v6aImltLcA3E0gjiJ76aU7if1PkqqeLkbiSLVq0MVyOfFLXF1PdSa55C55hzDyDmpu7/vcv85qXa2RaUlLMo2h/eh91H7ApWmb/APvI+7j9haWolqb0vIiX+H56jUh4HnqNSWi+KFrmaGFOLjGTzbzvpyTE0sdvbgmNe8iXnPX5TXLWMR2D3J8JhySHykk+j11bYubeK5uwhLRRYQ/RZjjPYTVpcDyVJ6tcMvuFzefFitaWbYmxpnnHHPOq9A66yaMknJ31yk3c3p01BfUK6OO+uUVJqSSR43DoxVhvBB3inYnF6DuAnAzgf4nm6aQqUcjRSLIhwynIPQaafAzlC+a1H4irKbeU4jfn+i3MaUkRo4ijDvkkINOXITlQ6g8nKodd/DPH05FQ2go0pKDnlcN58YPpBpvkZQl4l9RCpL4L+T9RUab2fGJJnYrqWNNbeYj9cCklc2nLDG420r2uzlsEbGs8pNjnJ4L5vXUBotLYXEgDyuTyUZ4buLHq5hUIke6uUTi8rgZ6yaq2nMk9/IYxiNDoQfwjcPVmqT4nmULvDzzYvLLJPI0krl3bizHeahRRUnrSSyQUUUUhjtrdK4W2uW/Z8EfnjPu6asBks7kqwBK7mU7ww6PIazq0dRn2fHKT30R5JvJxX0ZHmqjz1IpP6MpvrYW9yDFvhlGuNuro83ClK02Jm2ZpIyYJAy9QbcfSBWbQ+ZVKTas+B634J+K5Pvz7K0UfBPxXJ9+fZWiuxQ9JHx23+6n1PLXnjG8/zUvtmqqtvPGN5/mpfbNVVyJ+Zn2VH049ESc5dj11Gut4RrlQaoK0rzfeTfzms2tK8GLyUfxmnwMKnnXRi+0N91/24/YFK01tEYvMf9OP2FpWnLUql6aJfM89RqXzD5ajUmhryBV2FY4fezSEr58ZqcmYvgvIw4z3SqesKufWaolyLKyXPCMnHlc1zaRxYWEeeKO5HWXI/StL5voeFRu4rnJ/2zNooorM94UUUUAFFFFAGk+ptnWjMMYDqOsBs/rUbrLbLhY/NlZfNgGrHdjs6GIgYgbG7pYZP9dVcmGdhndwuBv/ANJq2s/seKLeXUzKf2e3J294w3Fo1QHysD+lIU/ajGzZm5zKo7AffUo3rK8bdC2wbkrtJSM8nlvPzenFZh4mtGI6LK7fn0KB+NazmOWJAxk8KOCFT80n9jlFFFI3CiiigApyxOqG4jzu0hwOsED1E0nTWz890sOmJ/QpP6VUdTOr5GO7M5N7kwynCSxspPXjI9IFZFaVl/fIv5sVm0fpIpq039j13wT8Vyffn2Voo+CfiuT78+ytFdih6SPj9v8AdT6nlrzxjef5qX2zVVW3njG8/wA1L7ZqquRPzM+yo+nHoiTeEajUm3MRUag0QVqX4K384Ix35rLrU2ic7Qn/AJzT/SYVPOuj/oV2kf7Z/wBuP2FpWmtob7r/ALaewKVpy1NKXkRIeB56jUvmeeo1JaNe8UC2suuAes0ttIkxWWeaD/7tV0xLWNkc/wCER2MajfmM7MsyAOU79SegA5HtVo9WeODs49X/AGZtFFFZntCiiigAooooAetx/wAOY798w9Rq2U/8Dcf+oX2TVaArsyLPz5XYeQAD31Kc42Oqng1x6l/3q+P2PHq/uZ1aFsM7KlOeEw9IPurPrQsTqsbtPo6JOw4/+1KJtWyj90H/ACFx/o9dZ9akAV7C+Q8eSDDzMKy6HogpPOXX+goooqTYKKKKACm9mqWum3cIpCfwGlK0dmJ/Zrufmjj0n/Vu99VHUxrO0GSsBm+gGPnisytSw0i7V2OAisxPkBNZdH6RU/O+i/s9d8E/Fcn359laKPgn4rk+/PsrRXYoekj4/b/dT6nlrvxjef5qX2zVdW3njG8/zMvtmqa5E/Mz7Kj6UehOT941Qqcv71vLUKg0WgVqbRUptCcEYOsmszhWttRg+0ZyPpmq/SYVH410f9Ce0hi9I/6cfsLSlNbRObzf9WnsClaJeYul6aOjwT5a5Uh4B8tcqTU0V0ybIhIzrikZT5DvHpzRcxF9jRTDfyU7K3VkAj1Gq7BwT3MThZ10jPM2cj07vPTdjiTltnztoS4GkFvmuD3p9Y89aLN9TwzvB35O/wBjGoqc0MkErRSqVdDgg1CoPammroKKKKQwoop3ZdoLm45SXdbwd/K3UObynhTSu7ETmoRbYzeq0MVrbMMNFCCw6CxLfqKpve9sbeLpJc+fcPQKskkk2jtDUT300gA6snApa+dXnk0Z0LJpXyAYHqqnndnmpp3inrqKVo7GObmWH66B0HlxkekVnVdazPbTCaM4aMhh5iKSdmeirHFBpDlohklaIHfJG6jy6Tj04rNrYuwLW/SeAjQ+Joj1HfjzcPNS21II0mFzB+5n74fwnnX+uqm1lbkYU6ixJ8xCiiioPWdJyc1yiigArZs40j+DVzMSdUtwiAeQE/rWQiPLIsaLqdjhR0mta+dYIYdnxsCtuCXI+dIfCPm4earjkmzzV/E4wXO/YXRlS3nYkaioVRz5J92az6du9MaW0YXD6S7HHSd3oHppKpeWRpS0b5nrvgn4rk+/PsrRR8E/Fcn359laK7ND0kfG7f7qfU8teeMbz/NS+2aqq+7QnaF3jH95l5/42qAgduBX8QrkT8zPsaLW6j0Rb3HdTFpI7eSRdWMopO+udw3n2Wb8s0/yTGyVBNEpEzkgyqOZevqqIs5D/jW//uE99GEyVZ8WhMbOvSd1nOf+2ac2ijJtGdSO+1ndiudzSDcLiD89ffXGtZM75oM/fr76LZWsJzvK7aI7RsbruwkW8pBRN4Q/RFKiyuicdzS5/kNPiznP+PB/7hPfQbOcf48H/uE99DTedghVwxUboz3t5ooS0sToNQA1KR01TWzNbk7JZTNEZOWDY5ZTuAPX11lci2cZXd/EKTVjalUxpnM4RCNxBNaMj92w91IP2qjEwHT9LyHn6/LSBhbQvDifnCp27TWswljKhhuOSCCOgjopJ8GKccWa1Q+7w7RRVunEU6jCz43MOhvfSM9hc22OUiOlvBdd6t5CN1aXctndoHt7hYZDxilIwD1Ho8tc7i2nZ5MaygH50TZHaKuzeqPPGphyi7fRmTLbzQNpmieM9DDFRCsW06TnoxWsdobRChTczYXgM1NdobTfISd8niQAD28aVomu9qW0Xf8A8FIdkTYEl2wtYjzyDvm8i8TVtxdIYVtbVDHbqc4J75z0k1P4uvZgZpV0jneVwufOatDbL2fCWJ7uusd6oOIlPXzmnbKyyRjKd3d+J8kLr/Ybful90zjEKkf+fu6/JWdn9hj+L9KnPJNczNNKwZ2OScio8kwizu8LpFS3wR6oRw5t5sqqacH8n61zQ3V21NI2w3Dh0ipNW0alhKl/ss2L4Fzb5eBvpqd5T9RVEE6xhopo+Uhc9+nDf0g8xpFY5AQykArvBDAYp6OaG5YJdkRSk/vlwQf5gPWOyrve3M8kqajfin+xGTZbynVYN3Sp36BudfKOfzUq1pcp4UEg8qmtCSwnjOY2SYDg0Lhv96lFtDaMBAS5lXTzaifRRZcUCqTt4WmZJRhzHspi12beXhPIQMQOLHcB5Sa1PjjaXHlEJ6TGvuquWXad/uleV16CdKj9KLRB1qn0X3OKttsuMrE6z3jDBkXwYhzgdJ66ogiVszTZEKb3YcT1DrNSkhhtWxNKsrD5kRz2nh2ZpW5nmucLpVIl8GNTuHvPXQ3zFCN9HrqyuWZri5aVuLHh0DmFVVIIwbH61EqQN9QetJJWR634J+K5Pvz7K0UfBPxXJ9+fZWiu1Q9JHxW3+6n1PM3Usg2heAOwHdMu7P8AGarE0o4SOP8AUasuuT7vvNWc90y838bVBeRJ74sB/L/vXIn5mfYUWt1HLgjhmlJ3yMfKxrnKyfWN21ovY2Wv++4Od45I7vTUxsmCSMvDca8dMbClhZP+RTWv8GVrcfPbtqRmlIxyj4/mNMXFhJaoHdSUO7Wu8Z8uaqZYOSVhqySc0jVTjLNFfKSfTbtrnKSfTbtrZg2JbXFlHcC70l43cIUPBePPWS3JaQRnj0U3FrUmFaE21HgR5aXGOUbto5WQ/PbtqyGOKWUR99ljgU7cbNtIoHkju+UaM9+gTGB2799JJscqkIuzM7lZPrG7aOVk+m3bXf2X8XZUmWEA4Lc3qpFXSImeUjHKvj+arIb68tzmC6mjP8DkU2mzEEKyTyGLVgqpGWYdQH6107NtwMmS4VfpNAQPXVqL1MZVqTyef2Kvjzaed95I382D66422tpNxu3H8uB6qjcWYgw2rlIjwkTeM9FFjbQXU5jZyvek5I6BReV7BajhxYVboUS3U87BppnkI52Ymoam+ke2tL4ttGPe3qgdaN7qi2zrcbheRn/Sw/Sk4sarU1kv4M/W30j21IzylcGRiPLV09stuwDq3fDKsDkHyGq2EHJhhryTz1JopRauiHKSfTbtoEjj5x7anFHHLKsY1ZY4GBTVxY20cDSw3PK6CAQEIO/n3/1vp2bFKpFPCxISSDg7dtc5R/psfPUhyXPq7KvtbaG5uuS1si6S2SM8Fz+lCzyKlKMVdlEc0sTBo5GRhwKsQaZXbG0V4Xch/m3+uq7qCOHS0bmRG+dpxg9FUjk+ui7RNoTV7XGvjjaHNcuD0gAVRNeXNzjl7iWTHDWxNW21vDcMVy6hRqdseCBXLuG3hZOSkdldcjUmMbyOnqp52vclbtSsln0F9bfSNAdhwY9tMQ2onYYbSuO+dtwWnE2RC0RkWaZxwBWHd66FFvMcq0IZMy9bZzk1wkniaefZjAF4n5VV8IKO+XyjjSTafmnPmpNWLjOMvKes+CfiuT78+ytFHwT8Vyffn2Vors0PSR8Xt/up9Ty954wvP8zL7bVTV154wvP8zL7bVTXIn5mfZUfSj0RqiRkivZI2KsFGCDj54qq125tK0cGO8lwPms5I7KsMZFnekjGFX2xWXQ21oZU4Qmmmr/8Aw9Nb7Y+OX5CaFFuGXcyjAk/hYdfTWLfwJBoEedDZZc8QOjzHdUNnNIm0ITHnXrGMdNPbd0gooHCWQjyZ/wD7Tbco5mcIKlWww0Y/Zj/g8BHNaTn0mvNn92vlNelsmUbHjGSP7HL7RrzektpVRkk4wKJ6INm80+v/AGObMjIZph4Q7xP5j/tTTyW5coijTB+zk0/PU8T2/pV6WEyW7pBEZXt0096PntxPmHqpC32ZtCGYF7OcIe9Y8meFFmhOUJtybEp4jBM0Z5juPSOY07YxqBJcugfktIRTwZyN36nzVG8iLQasd/A3Jv5OY/p2U7s3DWyA79NymR097u9RpRWZdWpemL3G05rctFbyESHdLNnvmPOB0CkFuJ1fWs0gbpDGoyAiRs8c7/LWrbnZxt4dbWusJ3/KK+c5PR5qFeT1KajTinhvcUO0HeDkgoV3zyjjdqHMMf175bIz3U+Bn9i/qrQQWhYCO3tJFdJO+jDjBCk85rP2YwF1IcYzE/DhwptZq5mpRcJKKsNT7Vu7KKCKCYpmPJAA6TSsm29oy7pLjV5UB/Sno7SzntopbmKYMFx3syKCM9dQ7j2fygjW0n1sCVLzjTu45wOo8DTtLmRGVFaxu/scZUm2XyjKBqjMgGNysG05HlB7ayD+7HlNP3d4rDkImDZ70lRhQB80Dozv8tJKrOqKoyzMQAOc7qmWbN6CcYtsa2fCzapFXLN+zTyniez102jQPkxALHkwSdYPBj6/NV8dnPFZyC3heVo15NCgz3x8I+bhS1hsu/WYrJayrFIulyRw6D5jVJNGEpxneTZlyxtDK0T+Ehwab2YP+IeSGT/4zVm0oNcSXSjwcRSeUcD5x6qqsSUv8j6l/wD4zU2tI9DljpPnYZ7njW1RnbKSr3/OYzkgMB5vXWbNA8M5hYd8DgY5+jFPyz9yzWzHvkaACRfpAk5plDGrLpj5SUDNvLzBTznyb/Ic02kzGM5089bnLe0jiC2srFQWAmYcSx4IPJz+es284Qfdn2jTCT8ttO2RDmNJAAfpHO9vPS93xi6lPtGk9C6akpq/EetwO57UBQ37ORgD858nA9VZs08076ppHds8WPCrobswxJGy64+OM4KnPEHmp5Liyu980kTN/wCoQq34l4+ems0LOlJtxuKwbUmigMeAZDhVmPhKvOM9dI1szbPhlkEaQC3lI1R6HLJIvVnnrGqZXNaLg7uKset+CfiuT78+ytFHwT8Vyffn2VorsUPSR8ht/up9Ty954xvP8zL7bVUoywFMXTRi/u8jJ7pl5v4266jFLGj6imccN3+9cifmZ9hSb3UehrPCzQ7QijBaQ6cDnPfb6z12Tfue9tZOymX2vDJIXeyiZjxJDb//ACoG2IFBC7PgyecgnHa1PwvU88VWgvDH87j9hs+HZdo1zOyNefMwcrEOkkbs9VY20Lhbp1dAQoyq56KLjaEtyAsjd4vgoBhR5hVTSwmNRoOoHfkf70pSWiLpUpRljm7tm5bk/FkaqM/2KT2jSGx7cvMZ92IBkZ52PAfr5qsj22sVp3Otun7sx6iDkAnPTRa7Yjs4BHHbxE51ksCST21TcW0ZKFVRkktWF/d9wXAgSKN5FH7SRsksx3nn81L/ABoMd9ZQk+V/fVDzxzStJIgLMcncffVZaLO5Mf15ahyd8j0QoxSWJZmkjw3EQlWIRo2Y5UUnAJ4H+uioQEW0s1rK3J6io1fRYcD/AF01TZ362msCJXVxvDDPk56le3sN43KmPS+ADgHBwMdNO+VzPdyu42yLL+0a4mMka4nP72Lnz0jpB6qSWyu2bSLaXP8AIaaj2miRCJ4llUcNanIHQDnNWtte00hV2eu7mZ2I7M0eFjTrQWFK5ba2zQQETMFCJIXbOQCy4AzznPRWds8f2hsfVv6qnc7SkuyqyaVjXOmNFwq+aixvEtJjJpU5UjBXOc+ehtXSCMJqMm9WQvVKtETnfGD6TUrK4YMIS+nLZRifBb3Gu39+L6VXaNV0rpGlcfrS2pOj+u2lezNVFyp2khu7tiHFwiaQWxIv0G6PPVuyrdnU3AGTE3eDHFjw99dj21pj5N7eJwy6XLISWHNz8anHtWK1tEWGKEsrFhlTkNjiN9Pw3uYve4MNiFxeRWczQpBHMVGHZy29ufgRUF2uqjBsYPMz/wD6pEyKxJI3k5/rfXNSdH9dtLEzRUIWzWZuRcldWpaNAi3QMRQZISQcDv8AN6aQs1aPaLKV74QuCP8AQajZ34tlkQRoVff3wJ3jhz1cm1Vj2ib0RIzOpDAqQN4weequsjLdzjiile5RtNNEsA/6CmhNoyJsxrIBSGbOvnUc6jqJxRf36304lMKR4QKAgON3npXUnOP67aluzyNoQvBKa0LdnjO0bcf9VfXU70Y5H+Q+0ajbXSWs8c8aKXjYMMjdntrt5fNeujSIilF0jQuBjOaFbCDUnVUrZDsmzrddnwhpcXDDUH4x4+jkc9KHZV3xVEZT84SKR66jFePCAqnvcb1O8Hyir/jG1IAawjyOJDtv82afhZFq0NMxu3i7mjt0llU8k7SPpbIQbsDPDfjh11iNgsdIwOamZ7wzEKFEcYOQiA49e+ljjG7NKTuXRg43b1Z634J+K5Pvz7K0UfBPxXJ9+fZWiuxQ9JHyG3+6n1PM3ioNoXeWP95l5v4zXbO0a8uBDEe+PTuFQvPGF5/mZfbai1upbO5WeFtLrnBxmuRK2N3Pr4YtwsOtkXHZxVipljBH8Qrq7NZjgTw/jFM2G0J7i/jS45J1fOoGFd+49VcuLuSztrXkDGCyMzExqxJ1EcSOgVVo6mLnXxYb5lUuyXhEJaVCJnKAg84x767tDZTbPRGeQMHZl3EcRU4to3F/c2dvO6aUmDA8mBvOOgdVO7dXFgAd/wDbJceii0Wm0TvKsZxjN6mBhemnodlPNa90CRQmCd5Gd1IYrdtwBse3PHKTZFRFJ6m9ecoJYWYrIincxPZVltaG6k0IwGASWPAAVVJ4Q8grU2dbMIFV8qLnvnOOEa8T5z6qIq7KqzcIXvmJXdqLZ1GrUrrqVlIIPN6xU7PZzXkMsqyIoixnUcca0doWaS2jNb5MaDloc7zpO5l8xpCy2ncWVtNHDyYDkElkDHcesVTilLMxjUnOn4NQGzAQT3XCCOYtXG2bp/5mLf0NVtvtCe4leORISro5IEKg7lJ44zzVC6vZ4pFiURhVRcDk1PEA8466PDa4J1sWG5VdWPckcbtKjCTJGkg8DSlM3V9NeRxJNoIiBC4QD1VkbRaQSW6RNhncgjWVyNJ6KSSlKyNoynCF55seorOF3NCHTUjLE3Jhjkk4XOT5eFA2jKWydAGrBXnG9R0/xeiq3UmG/itTRorOv7h0aRBIF/dFRw4tvqyG9klmVCq4zgnp3sMjf1Ut27XHvliwjtFZZueSuZ2M/gOdC8oTnvAcEdFcl2hJLHIisi4jkLHO8EHAxg+Q1W6ZP+RHiauaKQ7tkEzKmlxq4ltx8Hdx476jb30k15GjkKpDZAG4nvcb89ZpOmxqvF5GjRWeZmjLyvIwkSRu8zu082R0cN/TUY9ozuhYRqcKzbh9EkHn/l7aN2+Ab+K1NKikLqd2sdeoA8qoyr4BGoc46qgbqW2kW3lkVtQbLEnduJH6ChU2wddJ5o0qKyztCUxNpZAAoA4k5MZbPHqqUu0HjaTk2jbvzxzzJq4Z6RRupC/yImlRWadoyF20mPCjwc7yd3Ses0/BIZYI5DxZQeGKmUHHUuFWM9D2PwT8Vyffn2Voo+CfiuT78+ytFdeh6UT43b/dT6nmLzdtC8B+0y+2apHGrbzxhef5mX22qtPDGa48/Mz7GjlSj0Q1srPxjFgZIz6jU9ogCCz74E8kxwObv2o2MxXakW7JAbA/0mubS3LaDGP2P/2an+gyl66/OZzZQX41tc/WLW7fKksEhuBAsRuHKmSQqSd2eFef2b4ztsH/ABF9dae30eO1g1gjVPKR6KqD8LMq8cVeKuVi32cVyZLUYPNK/up+eIPawpHyYi5GTS0ZODu668xnFeiikf4itgOOiXHVRGSd8ia1Jwwu98zIsLJr6/jt1OAcaj0Dnr0d/YXR2a01lFK/LkIuhc6Y14dppPZKCGxeXTia4IjRscF+caWuNtprZIIzySnC/tGGQOfjTjaMc+JFR1KtTwaIf2fa7Rgsibi1dEgYtl1Iyp3MKw9o2gsrmWJW1Rkho2xxU8Kbj27ghZYAyHcw5RuHbV21Yddjhd/IEFWA8KNt4PmProdnHIqm506t5q1zN2YAbhzv72GQjHN3pFd2rJyl2uAQFijAz/KKNmxlp5CpIxExwOfdj9a5tVdN8V6I0H/gKn9B6Ndo+wnRkAgE4zwopa7gkkkjeMAlQwyTjBI3Gpirs9M20rpXGSQBvIAriur50kHBwfLSb20slo8ZGf2isiE8ACMjPmNVLaXALkKV1sxYBuI1AgdmatRXMxdSS/SaDOiFQxALnC9ZqXGlXhk0WwIZ+TYliSCcaWH60r3Fc8gkZ1c2o6+fQQefpwaFFNag6kk/KamaCQoySAKzja3TJnUeUXfvO5jkYHZkeeq5LK4M2ApaIYG9+OCp/Q9tGFfIHUkl5TUVlcEqQcHB8tdrPjtrkMS24a8gZyFGrJ7RuqVtbXEcEqsSCyLjLZ36cGhwXMFUb1iOGWNZBGXAdhuXnIroddegEasasdXTSdvaul28kid6UKrk7wNR3dlUtZ3H7IxLoaONF1aucHvvRmnhWlxOpO18JpMQq5YgAdNRSaJ2Kq4JGQR5ONKxW8yWTo2tnIHhMD32ACR5xmoizc8pIwbUZiygn5pIz2ikormNznlaI8WVSFJALHAHTuzXeFZ8NrcrPG8vf6WyDq8FdJGO01o1MlbRlwk5aqxARIr6wvferpqVFFTe5okloeu+CfiuT78+ytFHwT8Vyffn2Vors0PSR8Tt/up9TzN6Qu0bsFd/dMvtmqQwBB08Kc2jyPxndZznln9ZqmHkC/fZNcefmZ9hSsqceiJWV81jcrPEg1KDjIB5sdFdvL5rzktar+zXSAABzk9HXXLeza7kKwRlgu9iTgKOsmmhs20yFa8GTx0IWA9VCxWsRJ0YyxPUStrg29xHKqjKMDTm0tsy7SSNZFQCNmICrjjUvimOXItblJHBxoYaCfJmlJoY4mEcitG4OG1A7qPElYL0pyUuKF9Q+jWlFtaWKxW2XQQVZcFd4z112+2RFZ27yrdLIUcIyhSMZBNZoMfRRnEr/XWV9TT+PJxb8jHGmhI+TB0jcDxrM1L9H005s60hvbpYTIEJyd+ejNTvdnx2bxDlFcSKSMZ3byP0oeJq5MXSpzwJZsQDr9AdtasXwhuEtkt2RGRUMe9RnSebNZeY/wCs1o7N2bDerJNLMIYohvYgneeAoje+Q6yp4b1Fkiuy2s9hI7RQxszAqSwzuNL3l4b24M7xqrEAYXdwGKa2vZQ2Uy6GDo4DKwBGazsp0USbWQ6apy/2RWoah9H01wnfu4U3bWsU/KlpOTEagndnnqNxAlu6/wCIjDKvggGlZ6lqpHFh4itFTyufBFOWNjFdoWacR4dVAKE5zn3UJXKnNQV2IV2r5EijnaPOrDEZxiuJFyzaYoyxG89VAY1a5RRTy2MRID3CBieCKWxVk2zI4zpiuYpm+jpZT6cU7MjfwvYzaKuZFTIdSCDg5BFNWtlbz2/KvdRxd+VAcNv3Doz00rNlSqKKuxCuVqnZ9qTu2hAB0aX91C7LtTgfGUG/+B/dTwsz/wAiH4mZVFP39illyZEqSLIMhlB/Wr32NEkmhr63Vujvjj0UYWN14JJmTRWq+x41x/b7bf06h+lLy7OmhjMuFkiHF4zqA7DuocWgjtFOWSYlRUwFOo9A6Kicc1SbXPW/BPxXJ9+fZWij4J+K5Pvz7K0V2qHpRPidv91Pqeb2l40u/v39o1CyiM93HEMDWcZNT2l40u/v39o1LZZC7QQnO5X4D+E1yJZyZ9gnagmuX9Gm09tbWLnSe51bTDEDjlXA3s3V/sKzm2xftp0zmMLwWMBQPMKjffu7Yb8cmTv6dR91J05SZnRoxtieZpQ7VaWULfIs6ndrwAy+f313bN3Hc3MQiYvHGoUOw3v11mVYfBQVOJ2sXuYRliRr7UJNvfZ+0pw8jVimt+aNp7i8g7naWMyBjpcLgjON58pqsbMgTJe0Y45u6l4dlW4tmFKtGmrP8yEtieNIzjPet7Jq7afg2ZzvMRJH+pqftrVLR3mgsWZgh0nlwcAjjWZtD/lT/wBE8/8AE1Jq0QjNVK2JfmpngZIA569LbRQ2EUcFxvjgXlrgHgznwV9XprG2Vbia65SQZigHKP144DznApja0rLEkJJ1zHl5uonwR2b/AD0RyVx7R/smqaHtoxLc2UkKAEwry8PWh4jzfpXnK3Nlzs1lyoGqSxfUeuM7iPJ7zWZf24trtkUho276MjnU8KJ5q49neGTpsvtcBLwdKqB+IUzLaokYgeUPFIAQ4H7t8Dj/AF10pbZK3XRgebfU5bk220ZlYZjbCuvkHHy0KyQpKTm0n+ZCMsTwytHIMMpwac2cxA3HA5aPPpq24tmnjVPCkC5ifmlTo8v/APK5sxVMBB4m4jB8nfUksyp1FKnmJOC96wG8tIcdtac6QWymFf3UGBIQd8snR/XMKQgH/FE6eWHrqV4zGCIEnBZmPl3ULJFTWKUYkTtG5XIhfkF5hHuPbxNX2+2JdYW9/tUJPfB97AdR4iqdmWovL+O3YMQwO5Tg7gTTo2VHnfaXR/1KP0prFqKpuV4WhPaF33ZLrAxGneoCN+kcM9dXWI/Z22QCDcEb/wDTRe2lvDZF41kWRZzGVdgeA6hXbTWtrasg1N3Q2lek95RZ3zJco7tYdBZdpXgG6dhnoAo+M70/8y/bWjHslHPe2R3cc3S7vRVqbJhLAdyId+Dm7FPDIW/orVfwY095cXOkTzNIF4BjwrUuLmSGO7mh7xjIq5AyQN/upDaVotptKW3j3qp3b809tD9nbXowRmdB7VJXVwngeGyyf/aEjte/IwbhiOgge6mLS7M7YQLFdAd6VGFl6iOGfXWVUkZkcOpIZTkEcxqVJ8TedGDjkrDl5DHyYuYV0q4w6D5jbvQeNI1sXaaY79MDSCreQ6v9zWPRLUKErxPXfBPxXJ9+fZWij4J+K5Pvz7K0V2KHpI+P2/3U+p5vaXjS7+/f2jXdmTLBtCJ38AnS/wDKRg+iu7SQfGd0c/4z84+keuqoUUPkvjHk99ciXmZ9fGzopPkPXVoZIzbggzQEmP8A6iHfu9fnNZVatndWuBDfq7qoxHLGRqT07xVrR20sjty1pPk8ZSYz6xn002k80ZQqSp3jJGRFE80gjjUsx4AUxcWr2txHEcNv3MN4brFPiW1t1fVMultxithgHqLHm7aXu51neKQyAIngooGFHVvpNJIpVZzlpkae14g1rtJ8gYuU9RrzZPNvre2pe2U9rcJBK5eadZCCoGNx6+usTkwc99RPUWypqDuvyyNT4PgSXrBj4MTeqqtorjuPB4w7t38TV3ZEkFtdM8zkKUYbsdHlq65lsJbq1CyNyMaBXOnfjJJprOJErqte2RO0tRFZiJ25LWvKzufmoOA85/Srn2rCxy97bu2MEtZ5z6Khta/sp7Z0s5XLzvl9S6cIPBWsLQB84U3LDkiadHerFPI9H8aWzQyQ93wxrKNLFLXBx5hSu0LQGxeMuHlsyCrKNzxtvz5s+mscx4HhA+cVuWF1Ym3ga5ncPEpikATOtDwHHm91CliyYp0tzaUM/wA/EZ1rgrd4O7A7NVV7UGNqXAHM5p21Wwjluo5Z5FjcgRsI8nGc+qlNoiKXaNxJFISjSErqGDjNJ+U2g71m/wA4BaXGtBayvpXOY3PzD7jT8QjE0cZUpcNcJyiY3bs7/TWNyYzjUK2rG7sXEDXbuJ4GGHAB1qOAO/mpRYq8LZpGSshjvuUHFZMjPlrRmgS7gKRYyzcpD154r5d3orOZFMxKvkat1W283IrycnfxE5K5wQekHmNJPMucW0pR1Qr38T/ORhu6CK7ErPKqopZiRgDjxrYM1nLgtPHIBuAuIzkDoyu81zumziYlJlQEY028eCerU28VVvqS6zathzIbUBWzZTxF5JnsFWbNTMWzhp43Lb/w0pcSm6VVLBIlOVAwd/OTv3nrpy3ns4rG1Q3bo8UjtkR55x19VNNNmU01TUeN/wCjIlZhMw3jedwqIMi7wSK9CtzsrUXa7QsT9kFSe52Y3C6jwTz2w91GD6jW0tZYGeeVmaQMxOSd5Na+1yOQusHP7dfU1d2rNZOkCwTI+jwtMen9KJ57KS4ldbzAkbUyvBq30rWuhObk4yw2MKndn2okkE8wIgjOT/EegU+s2zlOHnjYY5rMZqE+1YRjufW7KMK0qgBfIo3CjClm2aOtOawxiV38rRQSRvumuG5RxzqM7h6ayqsZi7u7uWZt5J56gRgcahu7PRShgVj1vwT8Vyffn2Voo+CfiuT78+ytFdmh6SPjdv8AdT6nnNpRudp3RCN++fm/iNULDIxwEbsq/aTEbUu9w/fPzfxGqI3Icbh2Vx5eZn2NK+7j0RzkpOeNuyuaGHzG7KC2ejso1f1ipNMzpVyACrbuG6gxSAZ0MPNXNRxwHZRrJ5l7BQGYFX51PZRof6B7KNXk7KNZHR2CgeZ3kpD8xuyutDIjYKN2V3lju71cAY3qK9JaT2r2tsZrSDTJmGRxEMg8xz5CKqMcR561WVOztc8xyb/Qbso0MPmHsqyYlJnQqAVYgjFNbKAa6MjpGUhQu2tARu4DtxSSu7GkpuMMQkYnHFCPNXNDfRbsrV2nILiyjuEgjjZWKOFTHWP17Kyg+DzdlDVhU5ucb2JAPjGCBnnFc5Ns40k+QV6C2ht4rSMXFvG2mIzSHG/fuUertrPs7M3czytpjgjUGRscM8w66pxMo7Qnd2yRn8m5+Y3ZXDE43FGHlFbhWNkMlpawwxpu5WbGW7d3mFcSRrjKq9hcN9BkVSfISB66FAX+Q+RiaW+ia6YnChtJ39VaV3BC5bkITBMo76Ejjjjj3UtCytNbKyrhmAO7rpWzNVVxRukKaG+ieyu6G+i3ZW3ciNJJnMVpHGkhQF42JJ8wNUx3NqHXUbELznkHP6VWD6ma2htXUTK0Md2k9lGluGk+SvQTpY3MCukEEervBPDnTq/iU7xSOywbfb0ENxGh0zBXVlGONJwzsOO0Yot2zXAzSjjijDyiuaT0Gtvb80csNrLFbxQ6tYYIuMkGsTUeqlKNnY0o1HUhitYCpA8E9ld0tx0nf1VITEYGlSOta2xcW4toyLGzAWEO7srdOOY+SiMbiq1HTtle5g6T0GjSeg9lba3diwGpdnL/ANuX3VKSOzmjDdzwKv18BZlB/iU7x/XGqwfUyW0u+cTCweg0YNM3UT20jRSQorYyCu8EdI6qWJzzCs9D1RliV0et+CfiuT78+ytFHwT8Vyffn2VortUPSR8Vt/up9Tze0vGl39+/tGpWVkbtnIlRRGMnUD+gqO0vGl39+/tGq7WaSGYNHIyE7jpOM1yJWxO59fFSdFYXnZDHxaM47rhzzbn3+irV2LI4QieMh3C7gwx2ir+6pm2OknLOZFaTDlssBheeqdmXt1LtK3WSaSRQ2cM2Rwqmo3MFOs02noKXVn3LLybTRscA97n3Uxs/Zb3yyclLEdGCc54b+qrb7Z9xczrJEi6TGo3sBzU3s2ylsYn5dghkI04bPAHNJRzHKt/qylmZ1pst7uF2SaJdLBe+zvO/oHVU5NiSxsVNxDkc3fe6n9gEJZzkHS4mGl+vS1Um12yTv2g/nmaqUVbQzlXnvGsSSXMzrywazCF5UYuuQFz09Yq6ykMiz2pJ78B0H8S/7ZqnaJu1uOQu5mkeIYyzE8d9Qt7hrW9jnAyY2Bx09IqLpM9NpTpZ5st2muZkuQmlZ0DefgfSM+etPY9hrtERtxuXDsTzRrvP9dVVXNm0qSW0eWaOQSRAc6N/SmnbmdbLZ906EAoq2kPrc+vtrRJXuzx1KjlBQjr+WI3bLdQT8lGoW5iyqrzOm/1D01hWNsbq9ihHzm39Q5/RWjsmRjZuwbLW0iygc+OBpobPfZ9zdyKu+QiKA9Ovfn8PrpWxWZSnucVPsLbQuAUDDK90S6gvQi7gP66KtCovIW7kiGKETzY+cSAceoVnbRl5TaAjRlZIcRqRz45/OcmnZXMyuqDJntFVcc5GnPskUXzY3C0I/X8/gyru6ku5uUkO4blUcFHQKoo8tFZXu7nQjFJWRoW873ELI5ZpYRqjfnwOI83EeSuyAG/tWwFEmlt3AHVv9Oar2blJJpcd6kTAnrI0j1+irmTVeWEZIBwvpYn9atHlklGbS/Mie0sG3uCSSe6zx8hrJrc1COK4klkhWIz4CyRayW3/AKVGJ4pdTQC1kdBq5MwYJA82+m43IpVcEWrC2zgy2d0WB0yKqIPpPqBGPNmpPIW+EMR1ZKyRqT1jAPpBq2+u2gWIwKWLJlZm4L0hQNwwaQ2eT8YQHGf2gPpo0aQ4pyUqj+pffyF7K0BxuMnpIrPpy8yLW2H836UnUS1PRQyh3/kK15Qosjp+yIf/ACFZJrVlGLJsbh3KhI/1CnEmvrEyqus7p7OcSIAw4Mp4MOg1RRUrJm0oqSszbvY42tZ403rEolhJ5kbGR6R2ViVsEmO1udRzycCxk/xEjd6+yseqkYbPkmj13wT8Vyffn2Voo+CfiuT78+ytFdeh6SPkdv8AdT6nm9peNLv79/aNLp4QpraTgbTuhpH75/aNUJMEbPJqa48vMz7Glfdx6I0beJjsGSXB0jlPXH76p2GCdrwAcST6jUU2rcJZNaKQIXJLLpG/h1dVVWt5JbXKTR6UZeBwKq6ujJU54Zp8dBnaNzcw3CxJPIgWNO9ViADpFN7JlnubaflZHkCbxqYkjvWrKuLyS6lMsuGY8+KuttqT20TxRHQsgw2AN+6kpLEKVGW6UUszW+DkskdpLoHfFzpPA50GkmG3tZybrJPMxpW22rdWkZjhYBSckFQRVp27eZzlAeqNfdTxKyRG5qKbkks+ZVe294riW6R9bjJL8TzUpJ4ZzTVxtGa4C8qQ5AI4DdvqhptTltPPUPXI9UMaSUkb2zrtoYbXaEa63jVoZAR1bj2H0Ult2TQbeyySYU1SZ53befRiqbPa91ZkiKTQrcQQCPVS9zey3dw88x1O5yTuq3Pw2PNDZ5KriayLtjuF2jEjtpjlPJt5DurbuL25ityLqM/2BSkbH5zncOzj5q84tyyMrINJXgabu9t3t9Hyc8pZc5IwBn0URnZBWoSqVFKysIof2i+WtG0nEpS1dxG6kNDIx3A4G49RpBZQGBxz9Vd5cBtWnmHPUJ2PROGNWNC9so5JmLjuOcnejDvG6wRwqgbMCnMt3Aq/wsWPYBXYts3MWFzyiAYCSYYDtFWNt2fBEcEERPzkjGfVV+FmKjXirIYkihtrRSQYrbOoK5/aTnydHqpGCVptpWkj8WkU4HDwqomupbhy8ztIx52OanDemCWGRB30ZBHmNJyVyo0pKLvmx/aA5TZsr6Aum7OeysmKV4JVljOl0OQaevds3N8miUKF1asKoGT5hSOvqok88iqEJRhaSPQr3Ne2WQoWKc4I4iCXp8h/rhWXs+1ePbMUEqEOr4K4qu02nc2QYQuQrjDKeBq4bcve6EnMpDpuDYHDsqsSdmzBUasMUY6M7PFFPbQIJ1jePVqDg855sA1SNnf+rt/OWH6Vb8e3pPfOrdZjXPqoG2rn+HP8if8A5pXiyoxrxVkQbZLLay3HdVuVjxkKxzk83Cm2WMwtE0ix8raxgM4OM96eYHopebbdzNbmFiQpIJxpHDyCrB8I74Iqa8hRgZVT+lNOKJlCvLUpXZakgd32wB6S3upiKzitiXgfl3XjMw0xx9e/iarbb946hWKkDpVfdS0u0bmY/tJGYcyk7h5qV4rQrBXl5n+diV5cxvH3PAcxqcs54yN0+TopKrDKSSemols1Ddz0wjgVj1nwT8Vyffn2Voo+CfiuT78+ytFdmh6UT4zb/dT6nm9peNLv79/aNK01tLxpd/fv7RpCYyrgxsuOcFcmuRLzM+ypenHoi2ugZzvG7pNRXeoyc7qlUGpyg0c1dII40AFGB01yigCYXIJB3DqqOOujqrlAju6uUV2gZ1Qp4tjzV3CfTPZXCoHzwfMaNI+kOw0COqAGHON/qoCZPHFdjUF97cx9VRCqeLAeagR0IM4zXeSH0j2VEqPpg+au6VPzvRQO4aBzk9lUpPHJcGJQ5w/JlsDcwGemrcL9L0UjJs8yXBlLqjEsDImQSpBAB8n6VcFF+YyqOathHA0RUsJVwDgnI99RM0AdlMoyqazvHDtpZbJ1SPGgNHpzjPf4BG/tqMdhIiaOUUhoOTJ38d/v9FVhjzIc6nBDolg7j7raQ8kE1kjBOO2qprlLeFpJY5FClfonwjjpqvuMzbMNpM4U8npyBnFcuraa4tmiygJKHicbjk81CUQk6lsuX7jRltwobll0ngdQ3+muCSIhiXAAYrksvHtpIbPfVEH0MiTO5B5w2ffXZrGSVZBqClpC6kE5A04HN6KeGHMWOryHGnthyihyWiIDjUo3nHX11YeS1lNXfDmyM+us9rGYC6AkRuWKkcRvAUfoa73JL3eJ9UYUM27fwIA6OO6jDHmJTqrVDiy27KSsqkLxIcbqkpiOO/B1cO+G+syPZsiQCMtGf2aqcEjeGJyN3X21YNnucap85UKSRvGGzny/qKWCPMaqVbeUfRoHdkV1ZgCcBwSKGAHD1ikrWweO65VmTAaVjjOcMRjm6qcIA4HPmqJJJ5GtOUpLxHrfgn4rk+/PsrRR8E/Fcn359laK7FD0kfG7f7qfU83tLxpd/fv7RpORyq96uommb1i20bwnj3TKOxzSU8bOwyiugHBvP1VyZeZn2NN/6o9EWRvrTVjFSoXwRuxu4dFFQaoKKKKQwooooAKKKKACiiigAruDjNcqQYjHUMVSS4kTckvCjgyp3UYPRU2lLZ3UGU9Aq8MOZjjrfH9yGD0UYPRUtZxjAo5Vsc1K0OY3Ktwiu5HBowRXdZ6BQzlgAeak1Hgyoyq3V1kRoooqDYKKKKACu1yigAooooAKKKKAO1yiigD13wT8Vyffn2Voo+CfiuT78+ytFdqh6SPiNv8AdT6kpPgtYyzSStLcapZGkOGXGWJJ5uuo/JOw+uuPxL7qKK8soxu8jrU6tTAvE+4fJOw+uuPxL7qPknYfXXH4l91FFTgjyL3tT5PuHyTsPrrj8S+6j5J2H11x+JfdRRRgjyDe1Pk+4fJOw+uuPxL7qPknYfXXH4l91FFGCPIN7U+T7h8k7D664/Evuo+Sdh9dcfiX3UUUYI8g3tT5PuHyTsPrrj8S+6j5J2H11x+JfdRRRgjyDe1Pk+4fJOw+uuPxL7qPknYfXXH4l91FFGCPIN7U+T7h8k7D664/Evuo+Sdh9dcfiX3UUUYI8g3tT5PuHyTsPrrj8S+6j5J2H11x+JfdRRRgjyDe1Pk+4fJOw+uuPxL7qPknYfXXH4l91FFGCPIN7U+T7h8k7D664/Evuo+Sdh9dcfiX3UUUYI8g3tT5PuHyTsPrrj8S+6j5J2H11x+JfdRRRgjyDe1Pk+4fJOw+uuPxL7qPknYfXXH4l91FFGCPIN7U+T7h8k7D664/Evuo+Sdh9dcfiX3UUUYI8g3tT5PuHyTsPrrj8S+6j5J2H11x+JfdRRRgjyDe1Pk+4fJOw+uuPxL7qPknYfXXH4l91FFGCPIN7U+T7mls7Z0OzbdoYWdlZtRLkE5wBzDqooor308oI4G0turJs//Z%20"/>
          <p:cNvSpPr>
            <a:spLocks noChangeAspect="1" noChangeArrowheads="1"/>
          </p:cNvSpPr>
          <p:nvPr/>
        </p:nvSpPr>
        <p:spPr bwMode="auto">
          <a:xfrm>
            <a:off x="244475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22" y="1066800"/>
            <a:ext cx="24765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60" y="1066800"/>
            <a:ext cx="236064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19" y="1098176"/>
            <a:ext cx="2476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9172" y="4224108"/>
            <a:ext cx="8073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begin with a vision/visual image (a mental 	picture →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drawing).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begins with a design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(→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graphic representation of the initial idea).</a:t>
            </a:r>
          </a:p>
        </p:txBody>
      </p:sp>
      <p:sp>
        <p:nvSpPr>
          <p:cNvPr id="6" name="Oval 5"/>
          <p:cNvSpPr/>
          <p:nvPr/>
        </p:nvSpPr>
        <p:spPr>
          <a:xfrm>
            <a:off x="438031" y="4914900"/>
            <a:ext cx="6080125" cy="762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951325" y="5327072"/>
            <a:ext cx="11051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24190" y="145566"/>
            <a:ext cx="59193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</a:rPr>
              <a:t>Design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and</a:t>
            </a:r>
            <a:r>
              <a:rPr lang="en-US" sz="32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 Engineering = Art</a:t>
            </a:r>
            <a:endParaRPr lang="en-US" sz="3200" dirty="0"/>
          </a:p>
        </p:txBody>
      </p:sp>
      <p:pic>
        <p:nvPicPr>
          <p:cNvPr id="23" name="Picture 11" descr="http://www.craftsmanspace.com/sites/default/files/free-plans-articles/biplane_kids_toy_assembly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76" y="5481802"/>
            <a:ext cx="1728788" cy="137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14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219200"/>
            <a:ext cx="3657600" cy="47390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51858"/>
            <a:ext cx="3752077" cy="47100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1A8179-BCB1-4A17-B53D-C3F40A49E3E5}"/>
              </a:ext>
            </a:extLst>
          </p:cNvPr>
          <p:cNvSpPr/>
          <p:nvPr/>
        </p:nvSpPr>
        <p:spPr>
          <a:xfrm>
            <a:off x="2286000" y="319483"/>
            <a:ext cx="4976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Sample LED Greeting Cards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93C3911-18F8-4FC5-9B2C-84061B501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7" y="129947"/>
            <a:ext cx="441664" cy="4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6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23661"/>
            <a:ext cx="2297967" cy="3602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41" y="1613354"/>
            <a:ext cx="2459865" cy="3638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495" y="1623661"/>
            <a:ext cx="2352675" cy="355282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0EB6D62-E88F-4EBF-A056-E52A5D5825A1}"/>
              </a:ext>
            </a:extLst>
          </p:cNvPr>
          <p:cNvSpPr/>
          <p:nvPr/>
        </p:nvSpPr>
        <p:spPr>
          <a:xfrm>
            <a:off x="403886" y="680440"/>
            <a:ext cx="28727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of card (circuit design)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26C00-8189-4F50-9433-6125981138D9}"/>
              </a:ext>
            </a:extLst>
          </p:cNvPr>
          <p:cNvSpPr/>
          <p:nvPr/>
        </p:nvSpPr>
        <p:spPr>
          <a:xfrm>
            <a:off x="3503718" y="5299151"/>
            <a:ext cx="23823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of front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767314-570D-413A-B668-FD568C618632}"/>
              </a:ext>
            </a:extLst>
          </p:cNvPr>
          <p:cNvSpPr/>
          <p:nvPr/>
        </p:nvSpPr>
        <p:spPr>
          <a:xfrm>
            <a:off x="6354316" y="5226504"/>
            <a:ext cx="2401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Front of card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95EDF6E6-052B-42F8-B719-DF066157BD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7" y="129947"/>
            <a:ext cx="441664" cy="4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81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768" y="1477055"/>
            <a:ext cx="2868375" cy="39038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451655"/>
            <a:ext cx="2524125" cy="3914775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240BC78-DC03-40F3-B467-DA3609CED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7" y="129947"/>
            <a:ext cx="441664" cy="4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448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969" y="1753507"/>
            <a:ext cx="2752725" cy="3848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79" y="1753507"/>
            <a:ext cx="3100469" cy="3837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193" y="1619476"/>
            <a:ext cx="2305050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Step #1 - Research the problem/challenge</a:t>
            </a:r>
          </a:p>
          <a:p>
            <a:r>
              <a:rPr lang="en-US" dirty="0">
                <a:latin typeface="Arial" panose="020B0604020202020204" pitchFamily="34" charset="0"/>
              </a:rPr>
              <a:t>Step #2 - Brainstorm solutions</a:t>
            </a:r>
          </a:p>
          <a:p>
            <a:r>
              <a:rPr lang="en-US" dirty="0">
                <a:latin typeface="Arial" panose="020B0604020202020204" pitchFamily="34" charset="0"/>
              </a:rPr>
              <a:t>Step #3 - Design (draw/illustrate) what the proposed solution would look like</a:t>
            </a:r>
          </a:p>
          <a:p>
            <a:r>
              <a:rPr lang="en-US" dirty="0">
                <a:latin typeface="Arial" panose="020B0604020202020204" pitchFamily="34" charset="0"/>
              </a:rPr>
              <a:t>Step #4 - Build a prototype of the design solution</a:t>
            </a:r>
          </a:p>
          <a:p>
            <a:r>
              <a:rPr lang="en-US" dirty="0">
                <a:latin typeface="Arial" panose="020B0604020202020204" pitchFamily="34" charset="0"/>
              </a:rPr>
              <a:t> Step #5 - Test the prototype</a:t>
            </a:r>
          </a:p>
          <a:p>
            <a:r>
              <a:rPr lang="en-US" dirty="0">
                <a:latin typeface="Arial" panose="020B0604020202020204" pitchFamily="34" charset="0"/>
              </a:rPr>
              <a:t>Step #6 - If improvements are needed to meet the stated criteria, revise or refine the design/drawing</a:t>
            </a:r>
          </a:p>
          <a:p>
            <a:r>
              <a:rPr lang="en-US" dirty="0">
                <a:latin typeface="Arial" panose="020B0604020202020204" pitchFamily="34" charset="0"/>
              </a:rPr>
              <a:t>Step #7 – Build the new (“new and improved”) prototype – an “optimized solution”</a:t>
            </a:r>
          </a:p>
          <a:p>
            <a:r>
              <a:rPr lang="en-US" dirty="0">
                <a:latin typeface="Arial" panose="020B0604020202020204" pitchFamily="34" charset="0"/>
              </a:rPr>
              <a:t> Step #8 Test the revised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129947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F58261-86FD-4C64-A5EA-171C5D1502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1509712"/>
            <a:ext cx="45339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39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028151"/>
            <a:ext cx="3952690" cy="46502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182121" y="1895609"/>
            <a:ext cx="4498749" cy="291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itle 1">
            <a:extLst>
              <a:ext uri="{FF2B5EF4-FFF2-40B4-BE49-F238E27FC236}">
                <a16:creationId xmlns:a16="http://schemas.microsoft.com/office/drawing/2014/main" id="{8A36A0D1-9153-4948-92DB-F94BC0F0C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36547" name="Content Placeholder 2">
            <a:extLst>
              <a:ext uri="{FF2B5EF4-FFF2-40B4-BE49-F238E27FC236}">
                <a16:creationId xmlns:a16="http://schemas.microsoft.com/office/drawing/2014/main" id="{D6C5E1CE-6E7D-4384-A3A3-6C64D5593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7064A5-BF17-453D-965C-BFC3343BEEE9}"/>
              </a:ext>
            </a:extLst>
          </p:cNvPr>
          <p:cNvSpPr/>
          <p:nvPr/>
        </p:nvSpPr>
        <p:spPr>
          <a:xfrm>
            <a:off x="0" y="0"/>
            <a:ext cx="9159875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236549" name="Rectangle 2">
            <a:extLst>
              <a:ext uri="{FF2B5EF4-FFF2-40B4-BE49-F238E27FC236}">
                <a16:creationId xmlns:a16="http://schemas.microsoft.com/office/drawing/2014/main" id="{7736FD35-8E02-420E-A9B2-AC9B3002A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8" y="817563"/>
            <a:ext cx="87614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		</a:t>
            </a:r>
            <a:endParaRPr lang="en-US" altLang="en-US" sz="3600" b="1" u="sng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1200" b="1" u="sng">
              <a:solidFill>
                <a:schemeClr val="tx2"/>
              </a:solidFill>
            </a:endParaRPr>
          </a:p>
        </p:txBody>
      </p:sp>
      <p:pic>
        <p:nvPicPr>
          <p:cNvPr id="236550" name="Picture 2" descr="http://lifenews.wpengine.netdna-cdn.com/wp-content/uploads/2014/01/brain.jpg">
            <a:extLst>
              <a:ext uri="{FF2B5EF4-FFF2-40B4-BE49-F238E27FC236}">
                <a16:creationId xmlns:a16="http://schemas.microsoft.com/office/drawing/2014/main" id="{2065EF54-B0D2-4E4E-B4FB-D947FB79D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554038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7A59527-4976-4E47-AB46-6A7DE3DF5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594" y="971551"/>
            <a:ext cx="861060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auto">
              <a:spcAft>
                <a:spcPts val="0"/>
              </a:spcAft>
              <a:defRPr/>
            </a:pP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What are the distinctions that we should make between one’s ability to </a:t>
            </a:r>
          </a:p>
          <a:p>
            <a:pPr marL="1200150" lvl="1" indent="-742950">
              <a:lnSpc>
                <a:spcPct val="150000"/>
              </a:lnSpc>
              <a:buAutoNum type="alphaLcParenBoth"/>
              <a:defRPr/>
            </a:pPr>
            <a:r>
              <a:rPr lang="en-US" sz="3600" b="1" kern="0" dirty="0">
                <a:solidFill>
                  <a:srgbClr val="00B0F0"/>
                </a:solidFill>
                <a:latin typeface="Arial" panose="020B0604020202020204" pitchFamily="34" charset="0"/>
              </a:rPr>
              <a:t>recognize, </a:t>
            </a:r>
          </a:p>
          <a:p>
            <a:pPr marL="1200150" lvl="1" indent="-742950">
              <a:lnSpc>
                <a:spcPct val="150000"/>
              </a:lnSpc>
              <a:buAutoNum type="alphaLcParenBoth"/>
              <a:defRPr/>
            </a:pPr>
            <a:r>
              <a:rPr lang="en-US" sz="3600" b="1" kern="0" dirty="0">
                <a:solidFill>
                  <a:srgbClr val="00B0F0"/>
                </a:solidFill>
                <a:latin typeface="Arial" panose="020B0604020202020204" pitchFamily="34" charset="0"/>
              </a:rPr>
              <a:t>recall, </a:t>
            </a: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or</a:t>
            </a:r>
            <a:r>
              <a:rPr lang="en-US" sz="3600" b="1" kern="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</a:p>
          <a:p>
            <a:pPr marL="1200150" lvl="1" indent="-742950">
              <a:lnSpc>
                <a:spcPct val="150000"/>
              </a:lnSpc>
              <a:buAutoNum type="alphaLcParenBoth"/>
              <a:defRPr/>
            </a:pPr>
            <a:r>
              <a:rPr lang="en-US" sz="3600" b="1" kern="0" dirty="0">
                <a:solidFill>
                  <a:srgbClr val="00B0F0"/>
                </a:solidFill>
                <a:latin typeface="Arial" panose="020B0604020202020204" pitchFamily="34" charset="0"/>
              </a:rPr>
              <a:t>reproduce </a:t>
            </a:r>
            <a:r>
              <a:rPr lang="en-US" sz="3600" b="1" kern="0" dirty="0">
                <a:solidFill>
                  <a:schemeClr val="bg1"/>
                </a:solidFill>
                <a:latin typeface="Arial" panose="020B0604020202020204" pitchFamily="34" charset="0"/>
              </a:rPr>
              <a:t>information on a given concept or topic? </a:t>
            </a:r>
          </a:p>
        </p:txBody>
      </p:sp>
    </p:spTree>
    <p:extLst>
      <p:ext uri="{BB962C8B-B14F-4D97-AF65-F5344CB8AC3E}">
        <p14:creationId xmlns:p14="http://schemas.microsoft.com/office/powerpoint/2010/main" val="42773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H="1">
            <a:off x="1981200" y="1752600"/>
            <a:ext cx="2" cy="3276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981202" y="5008418"/>
            <a:ext cx="16763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57600" y="3079172"/>
            <a:ext cx="0" cy="19500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57600" y="2184688"/>
            <a:ext cx="0" cy="6632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960955" y="2171266"/>
            <a:ext cx="71332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1641762" y="1311803"/>
            <a:ext cx="762000" cy="736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667000" y="1802822"/>
            <a:ext cx="762000" cy="7368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2262" y="1136434"/>
            <a:ext cx="381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haroni" pitchFamily="2" charset="-79"/>
                <a:cs typeface="Aharoni" pitchFamily="2" charset="-79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19401" y="1517064"/>
            <a:ext cx="67194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haroni" pitchFamily="2" charset="-79"/>
                <a:cs typeface="Aharoni" pitchFamily="2" charset="-79"/>
              </a:rPr>
              <a:t>_</a:t>
            </a:r>
          </a:p>
        </p:txBody>
      </p:sp>
      <p:sp>
        <p:nvSpPr>
          <p:cNvPr id="21" name="TextBox 20"/>
          <p:cNvSpPr txBox="1"/>
          <p:nvPr/>
        </p:nvSpPr>
        <p:spPr>
          <a:xfrm rot="19127264">
            <a:off x="1073911" y="1731324"/>
            <a:ext cx="265970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- - - - - - - - - - - - - - - - - -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71801" y="-13855"/>
            <a:ext cx="382188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Making Connections: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81200" y="2427876"/>
            <a:ext cx="9797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Battery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91000" y="1571101"/>
            <a:ext cx="30480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another continuous  piece  of copper tape (short)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35620" y="5029200"/>
            <a:ext cx="2900772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use 1 continuous  piece  of copper conductive adhesive tape (long)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420023" y="4267200"/>
            <a:ext cx="4989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3782816" y="2057008"/>
            <a:ext cx="560584" cy="34584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148651" y="2830464"/>
            <a:ext cx="299534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LED (place each lead so it touches one piece of copper tape) </a:t>
            </a:r>
            <a:r>
              <a:rPr lang="en-US" dirty="0">
                <a:latin typeface="Arial" pitchFamily="34" charset="0"/>
              </a:rPr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5836" y="3115749"/>
            <a:ext cx="1416626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Leave a gap separating the 2 pieces of copper tape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136392" y="3023417"/>
            <a:ext cx="389450" cy="1763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694779" y="1845844"/>
            <a:ext cx="706442" cy="6351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66780" y="1958504"/>
            <a:ext cx="697294" cy="2113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3" name="Straight Arrow Connector 52"/>
          <p:cNvCxnSpPr/>
          <p:nvPr/>
        </p:nvCxnSpPr>
        <p:spPr>
          <a:xfrm flipH="1">
            <a:off x="3727923" y="2948470"/>
            <a:ext cx="2845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16169" y="3100954"/>
            <a:ext cx="381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+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022834" y="2335543"/>
            <a:ext cx="67194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haroni" pitchFamily="2" charset="-79"/>
                <a:cs typeface="Aharoni" pitchFamily="2" charset="-79"/>
              </a:rPr>
              <a:t>_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086600" y="4572000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-     negative</a:t>
            </a:r>
          </a:p>
          <a:p>
            <a:r>
              <a:rPr lang="en-US" b="1" dirty="0">
                <a:latin typeface="Arial" pitchFamily="34" charset="0"/>
                <a:cs typeface="Arial" pitchFamily="34" charset="0"/>
              </a:rPr>
              <a:t>+    positive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97226" y="413436"/>
            <a:ext cx="65710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itchFamily="34" charset="0"/>
                <a:cs typeface="Arial" pitchFamily="34" charset="0"/>
              </a:rPr>
              <a:t>Make a simple circuit with an LED and a lithium 3V battery</a:t>
            </a:r>
          </a:p>
        </p:txBody>
      </p:sp>
      <p:sp>
        <p:nvSpPr>
          <p:cNvPr id="1024" name="TextBox 1023"/>
          <p:cNvSpPr txBox="1"/>
          <p:nvPr/>
        </p:nvSpPr>
        <p:spPr>
          <a:xfrm rot="18919526">
            <a:off x="2645805" y="1032168"/>
            <a:ext cx="630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Arial" pitchFamily="34" charset="0"/>
                <a:cs typeface="Arial" pitchFamily="34" charset="0"/>
              </a:rPr>
              <a:t>(fold)</a:t>
            </a:r>
          </a:p>
        </p:txBody>
      </p:sp>
      <p:pic>
        <p:nvPicPr>
          <p:cNvPr id="1030" name="Picture 6" descr="https://www.geneticliteracyproject.org/wp-content/uploads/2015/06/neur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59122"/>
            <a:ext cx="1694618" cy="93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845782" y="6378015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err="1">
                <a:latin typeface="Arial" pitchFamily="34" charset="0"/>
                <a:cs typeface="Arial" pitchFamily="34" charset="0"/>
              </a:rPr>
              <a:t>sciencemaster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1200" dirty="0">
                <a:latin typeface="Arial" pitchFamily="34" charset="0"/>
                <a:cs typeface="Arial" pitchFamily="34" charset="0"/>
              </a:rPr>
              <a:t>© 2016</a:t>
            </a:r>
          </a:p>
        </p:txBody>
      </p:sp>
    </p:spTree>
    <p:extLst>
      <p:ext uri="{BB962C8B-B14F-4D97-AF65-F5344CB8AC3E}">
        <p14:creationId xmlns:p14="http://schemas.microsoft.com/office/powerpoint/2010/main" val="40655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9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5" name="Picture 2" descr="http://l.yimg.com/bt/api/res/1.2/NWBCisBYsPxwihYMYQxjtA--/YXBwaWQ9eW5ld3NfbGVnbztxPTg1O3c9NjMw/http:/media.zenfs.com/en/blogs/technews/mw-630-ibm-brain-chip-i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7800" y="152403"/>
            <a:ext cx="748263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71801" y="-13855"/>
            <a:ext cx="3821880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Making Connections: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0805" y="403052"/>
            <a:ext cx="657103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Make a simple circuit with an LED and a lithium 3V battery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596" y="1026736"/>
            <a:ext cx="3439835" cy="54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6736"/>
            <a:ext cx="3439835" cy="54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970281" y="6482140"/>
            <a:ext cx="1173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sciencemaster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2016</a:t>
            </a:r>
          </a:p>
        </p:txBody>
      </p:sp>
      <p:pic>
        <p:nvPicPr>
          <p:cNvPr id="12" name="Picture 11" descr="https://img.clipartfest.com/0c7179677d97e524a578bdbdfaa0bb04_pix-for-young-children-young-children-playing-clipart_1514-79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0" y="64416"/>
            <a:ext cx="849719" cy="44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22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Step #1 - Research the problem/challenge</a:t>
            </a:r>
          </a:p>
          <a:p>
            <a:r>
              <a:rPr lang="en-US" dirty="0">
                <a:latin typeface="Arial" panose="020B0604020202020204" pitchFamily="34" charset="0"/>
              </a:rPr>
              <a:t>Step #2 - Brainstorm solutions</a:t>
            </a:r>
          </a:p>
          <a:p>
            <a:r>
              <a:rPr lang="en-US" dirty="0">
                <a:latin typeface="Arial" panose="020B0604020202020204" pitchFamily="34" charset="0"/>
              </a:rPr>
              <a:t>Step #3 - Design (draw/illustrate) what the proposed solution would look like</a:t>
            </a:r>
          </a:p>
          <a:p>
            <a:r>
              <a:rPr lang="en-US" dirty="0">
                <a:latin typeface="Arial" panose="020B0604020202020204" pitchFamily="34" charset="0"/>
              </a:rPr>
              <a:t>Step #4 - Build a prototype of the design solution</a:t>
            </a:r>
          </a:p>
          <a:p>
            <a:r>
              <a:rPr lang="en-US" dirty="0">
                <a:latin typeface="Arial" panose="020B0604020202020204" pitchFamily="34" charset="0"/>
              </a:rPr>
              <a:t> Step #5 - Test the prototype</a:t>
            </a:r>
          </a:p>
          <a:p>
            <a:r>
              <a:rPr lang="en-US" dirty="0">
                <a:latin typeface="Arial" panose="020B0604020202020204" pitchFamily="34" charset="0"/>
              </a:rPr>
              <a:t>Step #6 - If improvements are needed to meet the stated criteria, revise or refine the design/drawing</a:t>
            </a:r>
          </a:p>
          <a:p>
            <a:r>
              <a:rPr lang="en-US" dirty="0">
                <a:latin typeface="Arial" panose="020B0604020202020204" pitchFamily="34" charset="0"/>
              </a:rPr>
              <a:t>Step #7 – Build the new (“new and improved”) prototype – an “optimized solution”</a:t>
            </a:r>
          </a:p>
          <a:p>
            <a:r>
              <a:rPr lang="en-US" dirty="0">
                <a:latin typeface="Arial" panose="020B0604020202020204" pitchFamily="34" charset="0"/>
              </a:rPr>
              <a:t> Step #8 Test the revised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7" y="129947"/>
            <a:ext cx="441664" cy="4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0060FD-1D72-4CE7-8E51-7B81F2F00A6C}"/>
              </a:ext>
            </a:extLst>
          </p:cNvPr>
          <p:cNvSpPr/>
          <p:nvPr/>
        </p:nvSpPr>
        <p:spPr>
          <a:xfrm>
            <a:off x="228600" y="1300198"/>
            <a:ext cx="8686800" cy="4520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#1 -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Sketch the front of your card</a:t>
            </a:r>
          </a:p>
          <a:p>
            <a:pPr marL="457200" marR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Brainstorm with your colleagues and decide on a card design. </a:t>
            </a:r>
          </a:p>
          <a:p>
            <a:pPr marL="457200" marR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Determine where you want the LED to be incorporated into the design. (When connected, the LED light will glow at that location). </a:t>
            </a:r>
          </a:p>
          <a:p>
            <a:pPr marL="457200" marR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 a pinprick hole where the leads of the LED light will stick through.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1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Step #1 - Research the problem/challenge</a:t>
            </a:r>
          </a:p>
          <a:p>
            <a:r>
              <a:rPr lang="en-US" dirty="0">
                <a:latin typeface="Arial" panose="020B0604020202020204" pitchFamily="34" charset="0"/>
              </a:rPr>
              <a:t>Step #2 - Brainstorm solutions</a:t>
            </a:r>
          </a:p>
          <a:p>
            <a:r>
              <a:rPr lang="en-US" dirty="0">
                <a:latin typeface="Arial" panose="020B0604020202020204" pitchFamily="34" charset="0"/>
              </a:rPr>
              <a:t>Step #3 - Design (draw/illustrate) what the proposed solution would look like</a:t>
            </a:r>
          </a:p>
          <a:p>
            <a:r>
              <a:rPr lang="en-US" dirty="0">
                <a:latin typeface="Arial" panose="020B0604020202020204" pitchFamily="34" charset="0"/>
              </a:rPr>
              <a:t>Step #4 - Build a prototype of the design solution</a:t>
            </a:r>
          </a:p>
          <a:p>
            <a:r>
              <a:rPr lang="en-US" dirty="0">
                <a:latin typeface="Arial" panose="020B0604020202020204" pitchFamily="34" charset="0"/>
              </a:rPr>
              <a:t> Step #5 - Test the prototype</a:t>
            </a:r>
          </a:p>
          <a:p>
            <a:r>
              <a:rPr lang="en-US" dirty="0">
                <a:latin typeface="Arial" panose="020B0604020202020204" pitchFamily="34" charset="0"/>
              </a:rPr>
              <a:t>Step #6 - If improvements are needed to meet the stated criteria, revise or refine the design/drawing</a:t>
            </a:r>
          </a:p>
          <a:p>
            <a:r>
              <a:rPr lang="en-US" dirty="0">
                <a:latin typeface="Arial" panose="020B0604020202020204" pitchFamily="34" charset="0"/>
              </a:rPr>
              <a:t>Step #7 – Build the new (“new and improved”) prototype – an “optimized solution”</a:t>
            </a:r>
          </a:p>
          <a:p>
            <a:r>
              <a:rPr lang="en-US" dirty="0">
                <a:latin typeface="Arial" panose="020B0604020202020204" pitchFamily="34" charset="0"/>
              </a:rPr>
              <a:t> Step #8 Test the revised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129947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0060FD-1D72-4CE7-8E51-7B81F2F00A6C}"/>
              </a:ext>
            </a:extLst>
          </p:cNvPr>
          <p:cNvSpPr/>
          <p:nvPr/>
        </p:nvSpPr>
        <p:spPr>
          <a:xfrm>
            <a:off x="228600" y="1300198"/>
            <a:ext cx="86868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CA8B2-1DE8-4189-8192-A90D0C76FEBA}"/>
              </a:ext>
            </a:extLst>
          </p:cNvPr>
          <p:cNvSpPr/>
          <p:nvPr/>
        </p:nvSpPr>
        <p:spPr>
          <a:xfrm>
            <a:off x="228600" y="2121976"/>
            <a:ext cx="8610600" cy="37666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#2 –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the parallel circuit design (provided). </a:t>
            </a:r>
          </a:p>
          <a:p>
            <a:pPr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Plan the design and orient the placement of the 	circuit so that the LED will be incorporated into 	your picture. (You will be adding the copper tape 	and a battery later).</a:t>
            </a:r>
          </a:p>
          <a:p>
            <a:pPr marL="457200" marR="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Orient the circuit diagram so that the position of the 	LED light is exactly where your light will be in 	the picture (on the front).  </a:t>
            </a:r>
            <a:endParaRPr lang="en-US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Step #1 - Research the problem/challenge</a:t>
            </a:r>
          </a:p>
          <a:p>
            <a:r>
              <a:rPr lang="en-US" dirty="0">
                <a:latin typeface="Arial" panose="020B0604020202020204" pitchFamily="34" charset="0"/>
              </a:rPr>
              <a:t>Step #2 - Brainstorm solutions</a:t>
            </a:r>
          </a:p>
          <a:p>
            <a:r>
              <a:rPr lang="en-US" dirty="0">
                <a:latin typeface="Arial" panose="020B0604020202020204" pitchFamily="34" charset="0"/>
              </a:rPr>
              <a:t>Step #3 - Design (draw/illustrate) what the proposed solution would look like</a:t>
            </a:r>
          </a:p>
          <a:p>
            <a:r>
              <a:rPr lang="en-US" dirty="0">
                <a:latin typeface="Arial" panose="020B0604020202020204" pitchFamily="34" charset="0"/>
              </a:rPr>
              <a:t>Step #4 - Build a prototype of the design solution</a:t>
            </a:r>
          </a:p>
          <a:p>
            <a:r>
              <a:rPr lang="en-US" dirty="0">
                <a:latin typeface="Arial" panose="020B0604020202020204" pitchFamily="34" charset="0"/>
              </a:rPr>
              <a:t> Step #5 - Test the prototype</a:t>
            </a:r>
          </a:p>
          <a:p>
            <a:r>
              <a:rPr lang="en-US" dirty="0">
                <a:latin typeface="Arial" panose="020B0604020202020204" pitchFamily="34" charset="0"/>
              </a:rPr>
              <a:t>Step #6 - If improvements are needed to meet the stated criteria, revise or refine the design/drawing</a:t>
            </a:r>
          </a:p>
          <a:p>
            <a:r>
              <a:rPr lang="en-US" dirty="0">
                <a:latin typeface="Arial" panose="020B0604020202020204" pitchFamily="34" charset="0"/>
              </a:rPr>
              <a:t>Step #7 – Build the new (“new and improved”) prototype – an “optimized solution”</a:t>
            </a:r>
          </a:p>
          <a:p>
            <a:r>
              <a:rPr lang="en-US" dirty="0">
                <a:latin typeface="Arial" panose="020B0604020202020204" pitchFamily="34" charset="0"/>
              </a:rPr>
              <a:t> Step #8 Test the revised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129947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0060FD-1D72-4CE7-8E51-7B81F2F00A6C}"/>
              </a:ext>
            </a:extLst>
          </p:cNvPr>
          <p:cNvSpPr/>
          <p:nvPr/>
        </p:nvSpPr>
        <p:spPr>
          <a:xfrm>
            <a:off x="190500" y="979934"/>
            <a:ext cx="86868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CA8B2-1DE8-4189-8192-A90D0C76FEBA}"/>
              </a:ext>
            </a:extLst>
          </p:cNvPr>
          <p:cNvSpPr/>
          <p:nvPr/>
        </p:nvSpPr>
        <p:spPr>
          <a:xfrm>
            <a:off x="266700" y="1438998"/>
            <a:ext cx="861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#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–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Attach the conductive copper tape (your circuit)</a:t>
            </a:r>
          </a:p>
          <a:p>
            <a:endParaRPr lang="en-US" sz="1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the copper tape into two pieces that are 	approximately ½ inch longer than the two strips on 	your circuit diagram.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Peel off the backing of the copper tape and apply it to 	your circuit design on the card.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each corner, “make the turn” by folding the copper 	tape in the </a:t>
            </a:r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opposite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direction that you want to go, 	then you can fold back in the desired direction.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end of the copper tape should reach out to the 	center of the space where the battery will be 	positioned. (The folded corner will eventually act as 	our switch.) </a:t>
            </a:r>
          </a:p>
        </p:txBody>
      </p:sp>
    </p:spTree>
    <p:extLst>
      <p:ext uri="{BB962C8B-B14F-4D97-AF65-F5344CB8AC3E}">
        <p14:creationId xmlns:p14="http://schemas.microsoft.com/office/powerpoint/2010/main" val="398975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Step #1 - Research the problem/challenge</a:t>
            </a:r>
          </a:p>
          <a:p>
            <a:r>
              <a:rPr lang="en-US" dirty="0">
                <a:latin typeface="Arial" panose="020B0604020202020204" pitchFamily="34" charset="0"/>
              </a:rPr>
              <a:t>Step #2 - Brainstorm solutions</a:t>
            </a:r>
          </a:p>
          <a:p>
            <a:r>
              <a:rPr lang="en-US" dirty="0">
                <a:latin typeface="Arial" panose="020B0604020202020204" pitchFamily="34" charset="0"/>
              </a:rPr>
              <a:t>Step #3 - Design (draw/illustrate) what the proposed solution would look like</a:t>
            </a:r>
          </a:p>
          <a:p>
            <a:r>
              <a:rPr lang="en-US" dirty="0">
                <a:latin typeface="Arial" panose="020B0604020202020204" pitchFamily="34" charset="0"/>
              </a:rPr>
              <a:t>Step #4 - Build a prototype of the design solution</a:t>
            </a:r>
          </a:p>
          <a:p>
            <a:r>
              <a:rPr lang="en-US" dirty="0">
                <a:latin typeface="Arial" panose="020B0604020202020204" pitchFamily="34" charset="0"/>
              </a:rPr>
              <a:t> Step #5 - Test the prototype</a:t>
            </a:r>
          </a:p>
          <a:p>
            <a:r>
              <a:rPr lang="en-US" dirty="0">
                <a:latin typeface="Arial" panose="020B0604020202020204" pitchFamily="34" charset="0"/>
              </a:rPr>
              <a:t>Step #6 - If improvements are needed to meet the stated criteria, revise or refine the design/drawing</a:t>
            </a:r>
          </a:p>
          <a:p>
            <a:r>
              <a:rPr lang="en-US" dirty="0">
                <a:latin typeface="Arial" panose="020B0604020202020204" pitchFamily="34" charset="0"/>
              </a:rPr>
              <a:t>Step #7 – Build the new (“new and improved”) prototype – an “optimized solution”</a:t>
            </a:r>
          </a:p>
          <a:p>
            <a:r>
              <a:rPr lang="en-US" dirty="0">
                <a:latin typeface="Arial" panose="020B0604020202020204" pitchFamily="34" charset="0"/>
              </a:rPr>
              <a:t> Step #8 Test the revised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129947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0060FD-1D72-4CE7-8E51-7B81F2F00A6C}"/>
              </a:ext>
            </a:extLst>
          </p:cNvPr>
          <p:cNvSpPr/>
          <p:nvPr/>
        </p:nvSpPr>
        <p:spPr>
          <a:xfrm>
            <a:off x="182546" y="1072035"/>
            <a:ext cx="86868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CA8B2-1DE8-4189-8192-A90D0C76FEBA}"/>
              </a:ext>
            </a:extLst>
          </p:cNvPr>
          <p:cNvSpPr/>
          <p:nvPr/>
        </p:nvSpPr>
        <p:spPr>
          <a:xfrm>
            <a:off x="266700" y="1846406"/>
            <a:ext cx="8610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#4 –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 the battery</a:t>
            </a:r>
          </a:p>
          <a:p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coin-shaped battery onto its place on the 	diagram and apply scotch tape to just 1/3 of the 	battery to hold it in place.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bottom of the battery will cover the end of the 	copper tape (with the “ - ” side down). Make sure 	the “ + ” sign is on the top. </a:t>
            </a:r>
          </a:p>
        </p:txBody>
      </p:sp>
    </p:spTree>
    <p:extLst>
      <p:ext uri="{BB962C8B-B14F-4D97-AF65-F5344CB8AC3E}">
        <p14:creationId xmlns:p14="http://schemas.microsoft.com/office/powerpoint/2010/main" val="36867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Step #1 - Research the problem/challenge</a:t>
            </a:r>
          </a:p>
          <a:p>
            <a:r>
              <a:rPr lang="en-US" dirty="0">
                <a:latin typeface="Arial" panose="020B0604020202020204" pitchFamily="34" charset="0"/>
              </a:rPr>
              <a:t>Step #2 - Brainstorm solutions</a:t>
            </a:r>
          </a:p>
          <a:p>
            <a:r>
              <a:rPr lang="en-US" dirty="0">
                <a:latin typeface="Arial" panose="020B0604020202020204" pitchFamily="34" charset="0"/>
              </a:rPr>
              <a:t>Step #3 - Design (draw/illustrate) what the proposed solution would look like</a:t>
            </a:r>
          </a:p>
          <a:p>
            <a:r>
              <a:rPr lang="en-US" dirty="0">
                <a:latin typeface="Arial" panose="020B0604020202020204" pitchFamily="34" charset="0"/>
              </a:rPr>
              <a:t>Step #4 - Build a prototype of the design solution</a:t>
            </a:r>
          </a:p>
          <a:p>
            <a:r>
              <a:rPr lang="en-US" dirty="0">
                <a:latin typeface="Arial" panose="020B0604020202020204" pitchFamily="34" charset="0"/>
              </a:rPr>
              <a:t> Step #5 - Test the prototype</a:t>
            </a:r>
          </a:p>
          <a:p>
            <a:r>
              <a:rPr lang="en-US" dirty="0">
                <a:latin typeface="Arial" panose="020B0604020202020204" pitchFamily="34" charset="0"/>
              </a:rPr>
              <a:t>Step #6 - If improvements are needed to meet the stated criteria, revise or refine the design/drawing</a:t>
            </a:r>
          </a:p>
          <a:p>
            <a:r>
              <a:rPr lang="en-US" dirty="0">
                <a:latin typeface="Arial" panose="020B0604020202020204" pitchFamily="34" charset="0"/>
              </a:rPr>
              <a:t>Step #7 – Build the new (“new and improved”) prototype – an “optimized solution”</a:t>
            </a:r>
          </a:p>
          <a:p>
            <a:r>
              <a:rPr lang="en-US" dirty="0">
                <a:latin typeface="Arial" panose="020B0604020202020204" pitchFamily="34" charset="0"/>
              </a:rPr>
              <a:t> Step #8 Test the revised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129947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0060FD-1D72-4CE7-8E51-7B81F2F00A6C}"/>
              </a:ext>
            </a:extLst>
          </p:cNvPr>
          <p:cNvSpPr/>
          <p:nvPr/>
        </p:nvSpPr>
        <p:spPr>
          <a:xfrm>
            <a:off x="182546" y="1072035"/>
            <a:ext cx="86868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CA8B2-1DE8-4189-8192-A90D0C76FEBA}"/>
              </a:ext>
            </a:extLst>
          </p:cNvPr>
          <p:cNvSpPr/>
          <p:nvPr/>
        </p:nvSpPr>
        <p:spPr>
          <a:xfrm>
            <a:off x="266700" y="1846406"/>
            <a:ext cx="86106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#5 -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LED light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a pinprick hole through the paper where you want 	to place the light and stick the leads (the skinny 	metal “legs” on the LED light) through the paper.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the longer lead of the LED light on the “+” side of 	the circuit diagram and the shorter lead on the “ – ” 	side of the diagram.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scotch tape to secure the leads to the copper tape.</a:t>
            </a:r>
          </a:p>
        </p:txBody>
      </p:sp>
    </p:spTree>
    <p:extLst>
      <p:ext uri="{BB962C8B-B14F-4D97-AF65-F5344CB8AC3E}">
        <p14:creationId xmlns:p14="http://schemas.microsoft.com/office/powerpoint/2010/main" val="3089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65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1265670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Step #1 - Research the problem/challenge</a:t>
            </a:r>
          </a:p>
          <a:p>
            <a:r>
              <a:rPr lang="en-US" dirty="0">
                <a:latin typeface="Arial" panose="020B0604020202020204" pitchFamily="34" charset="0"/>
              </a:rPr>
              <a:t>Step #2 - Brainstorm solutions</a:t>
            </a:r>
          </a:p>
          <a:p>
            <a:r>
              <a:rPr lang="en-US" dirty="0">
                <a:latin typeface="Arial" panose="020B0604020202020204" pitchFamily="34" charset="0"/>
              </a:rPr>
              <a:t>Step #3 - Design (draw/illustrate) what the proposed solution would look like</a:t>
            </a:r>
          </a:p>
          <a:p>
            <a:r>
              <a:rPr lang="en-US" dirty="0">
                <a:latin typeface="Arial" panose="020B0604020202020204" pitchFamily="34" charset="0"/>
              </a:rPr>
              <a:t>Step #4 - Build a prototype of the design solution</a:t>
            </a:r>
          </a:p>
          <a:p>
            <a:r>
              <a:rPr lang="en-US" dirty="0">
                <a:latin typeface="Arial" panose="020B0604020202020204" pitchFamily="34" charset="0"/>
              </a:rPr>
              <a:t> Step #5 - Test the prototype</a:t>
            </a:r>
          </a:p>
          <a:p>
            <a:r>
              <a:rPr lang="en-US" dirty="0">
                <a:latin typeface="Arial" panose="020B0604020202020204" pitchFamily="34" charset="0"/>
              </a:rPr>
              <a:t>Step #6 - If improvements are needed to meet the stated criteria, revise or refine the design/drawing</a:t>
            </a:r>
          </a:p>
          <a:p>
            <a:r>
              <a:rPr lang="en-US" dirty="0">
                <a:latin typeface="Arial" panose="020B0604020202020204" pitchFamily="34" charset="0"/>
              </a:rPr>
              <a:t>Step #7 – Build the new (“new and improved”) prototype – an “optimized solution”</a:t>
            </a:r>
          </a:p>
          <a:p>
            <a:r>
              <a:rPr lang="en-US" dirty="0">
                <a:latin typeface="Arial" panose="020B0604020202020204" pitchFamily="34" charset="0"/>
              </a:rPr>
              <a:t> Step #8 Test the revised solution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109055" y="54414"/>
            <a:ext cx="5535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(“Light-up”) Greeting Card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46" y="129947"/>
            <a:ext cx="618069" cy="626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50060FD-1D72-4CE7-8E51-7B81F2F00A6C}"/>
              </a:ext>
            </a:extLst>
          </p:cNvPr>
          <p:cNvSpPr/>
          <p:nvPr/>
        </p:nvSpPr>
        <p:spPr>
          <a:xfrm>
            <a:off x="182546" y="1072035"/>
            <a:ext cx="868680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1CA8B2-1DE8-4189-8192-A90D0C76FEBA}"/>
              </a:ext>
            </a:extLst>
          </p:cNvPr>
          <p:cNvSpPr/>
          <p:nvPr/>
        </p:nvSpPr>
        <p:spPr>
          <a:xfrm>
            <a:off x="266700" y="1846406"/>
            <a:ext cx="861060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#6 –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the on-off “switch” for the connection</a:t>
            </a:r>
          </a:p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Fold the corner piece of the diagram to complete the 	circuit and the light for your card should come on.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(If your light does not come on, troubleshoot your 	circuit for a break in the connection, or leads for 	the “legs” attached to the wrong copper strip). </a:t>
            </a:r>
          </a:p>
        </p:txBody>
      </p:sp>
    </p:spTree>
    <p:extLst>
      <p:ext uri="{BB962C8B-B14F-4D97-AF65-F5344CB8AC3E}">
        <p14:creationId xmlns:p14="http://schemas.microsoft.com/office/powerpoint/2010/main" val="269908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8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86437" name="Picture 3" descr="497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44329"/>
            <a:ext cx="762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04800" y="746125"/>
            <a:ext cx="8610600" cy="611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endParaRPr lang="en-US" sz="1400" b="1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Students should appreciate that learning was the ultimate goal not to memorize the discreet facts and vocabulary words. </a:t>
            </a:r>
          </a:p>
          <a:p>
            <a:pPr>
              <a:lnSpc>
                <a:spcPct val="120000"/>
              </a:lnSpc>
              <a:defRPr/>
            </a:pPr>
            <a:endParaRPr lang="en-US" sz="1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Students should find that the new vocabulary is so 	useful and familiar that they begin to 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</a:rPr>
              <a:t>use the 	new vocabulary words naturally </a:t>
            </a: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when they: </a:t>
            </a:r>
          </a:p>
          <a:p>
            <a:pPr>
              <a:lnSpc>
                <a:spcPct val="120000"/>
              </a:lnSpc>
              <a:defRPr/>
            </a:pP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	(a) 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</a:rPr>
              <a:t>explain</a:t>
            </a:r>
            <a:r>
              <a:rPr lang="en-US" sz="26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their work</a:t>
            </a:r>
          </a:p>
          <a:p>
            <a:pPr>
              <a:lnSpc>
                <a:spcPct val="120000"/>
              </a:lnSpc>
              <a:defRPr/>
            </a:pP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	(b)</a:t>
            </a:r>
            <a:r>
              <a:rPr lang="en-US" sz="26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</a:rPr>
              <a:t>reflect on </a:t>
            </a: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their work</a:t>
            </a:r>
          </a:p>
          <a:p>
            <a:pPr>
              <a:lnSpc>
                <a:spcPct val="120000"/>
              </a:lnSpc>
              <a:defRPr/>
            </a:pP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itchFamily="34" charset="0"/>
              </a:rPr>
              <a:t>	(c)</a:t>
            </a:r>
            <a:r>
              <a:rPr lang="en-US" sz="26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</a:rPr>
              <a:t>describe</a:t>
            </a:r>
            <a:r>
              <a:rPr lang="en-US" sz="26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what they do </a:t>
            </a:r>
            <a:r>
              <a:rPr lang="en-US" sz="2600" b="1" dirty="0">
                <a:solidFill>
                  <a:srgbClr val="00B0F0"/>
                </a:solidFill>
                <a:latin typeface="Arial" panose="020B0604020202020204" pitchFamily="34" charset="0"/>
              </a:rPr>
              <a:t>personally</a:t>
            </a:r>
            <a:r>
              <a:rPr lang="en-US" sz="2600" b="1" dirty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r>
              <a:rPr lang="en-US" sz="2600" b="1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during the		active learning process, and when they  			communicate their findings in the </a:t>
            </a:r>
            <a:r>
              <a:rPr lang="en-US" sz="2600" b="1" i="1" dirty="0">
                <a:solidFill>
                  <a:srgbClr val="00B0F0"/>
                </a:solidFill>
                <a:latin typeface="Arial" panose="020B0604020202020204" pitchFamily="34" charset="0"/>
              </a:rPr>
              <a:t>future.</a:t>
            </a:r>
            <a:endParaRPr lang="en-US" sz="26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sp>
        <p:nvSpPr>
          <p:cNvPr id="786439" name="Rectangle 3"/>
          <p:cNvSpPr>
            <a:spLocks noChangeArrowheads="1"/>
          </p:cNvSpPr>
          <p:nvPr/>
        </p:nvSpPr>
        <p:spPr bwMode="auto">
          <a:xfrm>
            <a:off x="1747372" y="99794"/>
            <a:ext cx="62036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b="1" u="sng" dirty="0">
                <a:solidFill>
                  <a:srgbClr val="00B0F0"/>
                </a:solidFill>
                <a:latin typeface="Arial" panose="020B0604020202020204" pitchFamily="34" charset="0"/>
              </a:rPr>
              <a:t>CCSS Writing and Learning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52" y="304800"/>
            <a:ext cx="711672" cy="56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101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>
            <a:extLst>
              <a:ext uri="{FF2B5EF4-FFF2-40B4-BE49-F238E27FC236}">
                <a16:creationId xmlns:a16="http://schemas.microsoft.com/office/drawing/2014/main" id="{7463C6E3-6FE3-4525-AA85-90E1CAD41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98659" name="Content Placeholder 2">
            <a:extLst>
              <a:ext uri="{FF2B5EF4-FFF2-40B4-BE49-F238E27FC236}">
                <a16:creationId xmlns:a16="http://schemas.microsoft.com/office/drawing/2014/main" id="{035F3019-1C79-4D1A-80B4-994789909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E97DD-672D-4055-81BE-E98FAC1DD305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198661" name="Picture 2" descr="http://us.123rf.com/400wm/400/400/lightwise/lightwise1206/lightwise120600070/14119586-human-brain-medical-symbol-represented-by-a-close-up-of-neurons-and-organ-cell-activity-showing-inte.jpg">
            <a:extLst>
              <a:ext uri="{FF2B5EF4-FFF2-40B4-BE49-F238E27FC236}">
                <a16:creationId xmlns:a16="http://schemas.microsoft.com/office/drawing/2014/main" id="{DF74D1F8-C712-43E5-A3F4-931AB74CF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55575"/>
            <a:ext cx="81597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eaching.unsw.edu.au/sites/default/files/styles/page-detail/public/laurentius-de-voltolina.jpg">
            <a:extLst>
              <a:ext uri="{FF2B5EF4-FFF2-40B4-BE49-F238E27FC236}">
                <a16:creationId xmlns:a16="http://schemas.microsoft.com/office/drawing/2014/main" id="{C0EAC999-67F2-43E8-8A19-AF7F0A336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1371600"/>
            <a:ext cx="5141912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D332AF4-3740-4CCB-A198-23F7BD959DD2}"/>
              </a:ext>
            </a:extLst>
          </p:cNvPr>
          <p:cNvSpPr/>
          <p:nvPr/>
        </p:nvSpPr>
        <p:spPr>
          <a:xfrm>
            <a:off x="169863" y="5029200"/>
            <a:ext cx="8745537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Lecturing, the 2</a:t>
            </a:r>
            <a:r>
              <a:rPr lang="en-US" sz="2400" baseline="30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oldest form of teaching, comes from the Latin 	</a:t>
            </a:r>
            <a:r>
              <a:rPr lang="en-US" sz="240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meaning 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"to read aloud.” </a:t>
            </a:r>
          </a:p>
          <a:p>
            <a:pPr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Books - the earliest 	form of 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-tech (few and $$) → combined 	with the lecture (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“Audi 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not a 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</a:t>
            </a:r>
            <a:r>
              <a:rPr lang="en-US" sz="2400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400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torium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”) </a:t>
            </a:r>
          </a:p>
        </p:txBody>
      </p:sp>
      <p:sp>
        <p:nvSpPr>
          <p:cNvPr id="198664" name="Rectangle 2">
            <a:extLst>
              <a:ext uri="{FF2B5EF4-FFF2-40B4-BE49-F238E27FC236}">
                <a16:creationId xmlns:a16="http://schemas.microsoft.com/office/drawing/2014/main" id="{62F1C4F0-FFEB-44CB-858D-0A870ED86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142875"/>
            <a:ext cx="5670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Thinking vs. Lecturing</a:t>
            </a:r>
            <a:endParaRPr lang="en-US" altLang="en-US" sz="2800" b="1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F687D5-F4AE-48F9-96C3-09E9A5F0D5BF}"/>
              </a:ext>
            </a:extLst>
          </p:cNvPr>
          <p:cNvSpPr/>
          <p:nvPr/>
        </p:nvSpPr>
        <p:spPr>
          <a:xfrm>
            <a:off x="542925" y="925513"/>
            <a:ext cx="84518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is more inclined to say the others “talk too much!” – Teachers or students?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9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CF5838-9F09-4D48-ACA0-47DF8B131903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066800"/>
          <a:ext cx="7848600" cy="5656264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3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Marriott International Hotels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Shell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Nike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Playboy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Pepsi-Co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Atari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Sporcle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, Inc.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Toyota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Prudential Financial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AT&amp;T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Chrysler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Adobe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Deere and Company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McDonald's Corporation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United Airlines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Honda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Safeway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Yahoo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Chevron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Motorola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Mercedes-Benz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American Airlines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America Online (AOL)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Mazda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Hilton Hotels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Taco Bell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Volkswagen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The Boeing Company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General Mills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Guinness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6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Sprint Nextel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Anheuser- Busch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Audi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Microsoft Windows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DreamWorks SKG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Arial" pitchFamily="34" charset="0"/>
                          <a:ea typeface="Calibri"/>
                          <a:cs typeface="Times New Roman"/>
                        </a:rPr>
                        <a:t>Apple</a:t>
                      </a:r>
                      <a:endParaRPr lang="en-US" sz="1100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Times New Roman"/>
                      </a:endParaRPr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2741" name="TextBox 1">
            <a:extLst>
              <a:ext uri="{FF2B5EF4-FFF2-40B4-BE49-F238E27FC236}">
                <a16:creationId xmlns:a16="http://schemas.microsoft.com/office/drawing/2014/main" id="{683DE40D-D571-408F-9975-0CC76C9AB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5463"/>
            <a:ext cx="78486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Arial" panose="020B0604020202020204" pitchFamily="34" charset="0"/>
              </a:rPr>
              <a:t>Recognition, Recall and Reproduction</a:t>
            </a:r>
            <a:endParaRPr lang="en-US" altLang="en-US" sz="28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2742" name="Rectangle 4">
            <a:extLst>
              <a:ext uri="{FF2B5EF4-FFF2-40B4-BE49-F238E27FC236}">
                <a16:creationId xmlns:a16="http://schemas.microsoft.com/office/drawing/2014/main" id="{45998A6B-A7A1-4924-AFC1-B69975D3A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63500"/>
            <a:ext cx="404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 Icons: 1950 - 1990</a:t>
            </a:r>
            <a:endParaRPr lang="en-US" altLang="en-US" sz="24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7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97"/>
            <a:ext cx="9180513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Standardized testing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3048000" y="2590800"/>
            <a:ext cx="3657600" cy="1600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553430" y="8202"/>
            <a:ext cx="903605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Four Components of Creativity</a:t>
            </a:r>
          </a:p>
        </p:txBody>
      </p:sp>
      <p:grpSp>
        <p:nvGrpSpPr>
          <p:cNvPr id="89096" name="Group 2"/>
          <p:cNvGrpSpPr>
            <a:grpSpLocks/>
          </p:cNvGrpSpPr>
          <p:nvPr/>
        </p:nvGrpSpPr>
        <p:grpSpPr bwMode="auto">
          <a:xfrm>
            <a:off x="1893758" y="1625746"/>
            <a:ext cx="4489181" cy="3889940"/>
            <a:chOff x="158" y="240"/>
            <a:chExt cx="4022" cy="3485"/>
          </a:xfrm>
        </p:grpSpPr>
        <p:sp>
          <p:nvSpPr>
            <p:cNvPr id="9" name="Oval 3"/>
            <p:cNvSpPr>
              <a:spLocks/>
            </p:cNvSpPr>
            <p:nvPr/>
          </p:nvSpPr>
          <p:spPr bwMode="auto">
            <a:xfrm>
              <a:off x="158" y="240"/>
              <a:ext cx="2243" cy="2127"/>
            </a:xfrm>
            <a:prstGeom prst="ellipse">
              <a:avLst/>
            </a:prstGeom>
            <a:solidFill>
              <a:srgbClr val="F49FE3"/>
            </a:solidFill>
            <a:ln w="25400">
              <a:solidFill>
                <a:srgbClr val="387C9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Oval 4"/>
            <p:cNvSpPr>
              <a:spLocks/>
            </p:cNvSpPr>
            <p:nvPr/>
          </p:nvSpPr>
          <p:spPr bwMode="auto">
            <a:xfrm>
              <a:off x="208" y="1547"/>
              <a:ext cx="2193" cy="2178"/>
            </a:xfrm>
            <a:prstGeom prst="ellipse">
              <a:avLst/>
            </a:prstGeom>
            <a:solidFill>
              <a:srgbClr val="ECFF9C">
                <a:alpha val="48627"/>
              </a:srgbClr>
            </a:solidFill>
            <a:ln w="25400">
              <a:solidFill>
                <a:srgbClr val="387C9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val 5"/>
            <p:cNvSpPr>
              <a:spLocks/>
            </p:cNvSpPr>
            <p:nvPr/>
          </p:nvSpPr>
          <p:spPr bwMode="auto">
            <a:xfrm>
              <a:off x="1830" y="309"/>
              <a:ext cx="2350" cy="2186"/>
            </a:xfrm>
            <a:prstGeom prst="ellipse">
              <a:avLst/>
            </a:prstGeom>
            <a:solidFill>
              <a:srgbClr val="89E1FF">
                <a:alpha val="48627"/>
              </a:srgbClr>
            </a:solidFill>
            <a:ln w="25400">
              <a:solidFill>
                <a:srgbClr val="387C9E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9098" name="Rectangle 7"/>
          <p:cNvSpPr>
            <a:spLocks/>
          </p:cNvSpPr>
          <p:nvPr/>
        </p:nvSpPr>
        <p:spPr bwMode="auto">
          <a:xfrm>
            <a:off x="4168572" y="2184162"/>
            <a:ext cx="209700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Visual-Spatial Thinking</a:t>
            </a:r>
          </a:p>
        </p:txBody>
      </p:sp>
      <p:sp>
        <p:nvSpPr>
          <p:cNvPr id="89099" name="Rectangle 8"/>
          <p:cNvSpPr>
            <a:spLocks/>
          </p:cNvSpPr>
          <p:nvPr/>
        </p:nvSpPr>
        <p:spPr bwMode="auto">
          <a:xfrm>
            <a:off x="2149056" y="2287293"/>
            <a:ext cx="152605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Knowledge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(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N</a:t>
            </a:r>
            <a:r>
              <a:rPr lang="en-US" sz="2400" i="1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o</a:t>
            </a: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S</a:t>
            </a: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)</a:t>
            </a:r>
          </a:p>
        </p:txBody>
      </p:sp>
      <p:sp>
        <p:nvSpPr>
          <p:cNvPr id="89100" name="Rectangle 9"/>
          <p:cNvSpPr>
            <a:spLocks/>
          </p:cNvSpPr>
          <p:nvPr/>
        </p:nvSpPr>
        <p:spPr bwMode="auto">
          <a:xfrm>
            <a:off x="2081504" y="4214960"/>
            <a:ext cx="1398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Motivation</a:t>
            </a:r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569364" y="4344035"/>
            <a:ext cx="1181414" cy="7386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  <a:sym typeface="Tahoma" pitchFamily="34" charset="0"/>
              </a:rPr>
              <a:t>Passion/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  <a:sym typeface="Tahoma" pitchFamily="34" charset="0"/>
              </a:rPr>
              <a:t>interest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60363" y="2184400"/>
            <a:ext cx="1395412" cy="738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  <a:sym typeface="Tahoma" pitchFamily="34" charset="0"/>
              </a:rPr>
              <a:t>What you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  <a:sym typeface="Tahoma" pitchFamily="34" charset="0"/>
              </a:rPr>
              <a:t>know</a:t>
            </a:r>
          </a:p>
        </p:txBody>
      </p:sp>
      <p:sp>
        <p:nvSpPr>
          <p:cNvPr id="18" name="Rectangle 12"/>
          <p:cNvSpPr>
            <a:spLocks/>
          </p:cNvSpPr>
          <p:nvPr/>
        </p:nvSpPr>
        <p:spPr bwMode="auto">
          <a:xfrm>
            <a:off x="6681866" y="1999496"/>
            <a:ext cx="2004934" cy="11079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  <a:sym typeface="Tahoma" pitchFamily="34" charset="0"/>
              </a:rPr>
              <a:t>Your learned </a:t>
            </a:r>
            <a:r>
              <a:rPr lang="en-US" sz="2400" i="1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  <a:sym typeface="Tahoma" pitchFamily="34" charset="0"/>
              </a:rPr>
              <a:t>approaches 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 pitchFamily="34" charset="0"/>
                <a:ea typeface="ＭＳ Ｐゴシック"/>
                <a:cs typeface="Arial" pitchFamily="34" charset="0"/>
                <a:sym typeface="Tahoma" pitchFamily="34" charset="0"/>
              </a:rPr>
              <a:t>P-S</a:t>
            </a: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572838" y="3107492"/>
            <a:ext cx="2622968" cy="2440003"/>
          </a:xfrm>
          <a:prstGeom prst="ellipse">
            <a:avLst/>
          </a:prstGeom>
          <a:solidFill>
            <a:srgbClr val="89E1FF">
              <a:alpha val="48627"/>
            </a:srgbClr>
          </a:solidFill>
          <a:ln w="25400">
            <a:solidFill>
              <a:srgbClr val="387C9E"/>
            </a:solidFill>
            <a:round/>
            <a:headEnd/>
            <a:tailEnd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FFFFFF">
                  <a:lumMod val="8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7"/>
          <p:cNvSpPr>
            <a:spLocks/>
          </p:cNvSpPr>
          <p:nvPr/>
        </p:nvSpPr>
        <p:spPr bwMode="auto">
          <a:xfrm>
            <a:off x="4178234" y="4214960"/>
            <a:ext cx="20873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Arial" pitchFamily="34" charset="0"/>
                <a:sym typeface="Tahoma" pitchFamily="34" charset="0"/>
              </a:rPr>
              <a:t>Hypofrontality</a:t>
            </a:r>
            <a:endParaRPr lang="en-US" sz="2400" dirty="0">
              <a:solidFill>
                <a:srgbClr val="000000"/>
              </a:solidFill>
              <a:latin typeface="Arial" pitchFamily="34" charset="0"/>
              <a:ea typeface="MS PGothic" pitchFamily="34" charset="-128"/>
              <a:cs typeface="Arial" pitchFamily="34" charset="0"/>
              <a:sym typeface="Tahoma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6"/>
          <p:cNvSpPr>
            <a:spLocks/>
          </p:cNvSpPr>
          <p:nvPr/>
        </p:nvSpPr>
        <p:spPr bwMode="auto">
          <a:xfrm>
            <a:off x="3480091" y="5867400"/>
            <a:ext cx="14042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Tahoma" pitchFamily="34" charset="0"/>
              </a:rPr>
              <a:t>Creativity</a:t>
            </a:r>
          </a:p>
        </p:txBody>
      </p:sp>
      <p:sp>
        <p:nvSpPr>
          <p:cNvPr id="26" name="Rectangle 12"/>
          <p:cNvSpPr>
            <a:spLocks/>
          </p:cNvSpPr>
          <p:nvPr/>
        </p:nvSpPr>
        <p:spPr bwMode="auto">
          <a:xfrm>
            <a:off x="6464441" y="3958101"/>
            <a:ext cx="2004934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FF">
                    <a:lumMod val="85000"/>
                  </a:srgbClr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Tahoma" pitchFamily="34" charset="0"/>
              </a:rPr>
              <a:t>Brain flexibility: “Free thinking”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srgbClr val="FFFF00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  <a:sym typeface="Tahoma" pitchFamily="34" charset="0"/>
              </a:rPr>
              <a:t>“Play-ability”</a:t>
            </a:r>
          </a:p>
        </p:txBody>
      </p:sp>
    </p:spTree>
    <p:extLst>
      <p:ext uri="{BB962C8B-B14F-4D97-AF65-F5344CB8AC3E}">
        <p14:creationId xmlns:p14="http://schemas.microsoft.com/office/powerpoint/2010/main" val="11090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8" name="Picture 7" descr="Light-Bulb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19" y="76200"/>
            <a:ext cx="54133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4962" y="1157441"/>
            <a:ext cx="86550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EQ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 = 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2 X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  more accurate as a basis for predicting an individual’s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charset="0"/>
              </a:rPr>
              <a:t>lifetime creative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accomplishments than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IQ.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Jonathan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Plucker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  (Indiana U):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Creativity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charset="0"/>
              </a:rPr>
              <a:t> 	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(“CQ”)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was </a:t>
            </a:r>
            <a:r>
              <a:rPr lang="en-US" sz="24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3X</a:t>
            </a:r>
            <a:r>
              <a:rPr lang="en-US" sz="2400" b="1" i="1" dirty="0">
                <a:solidFill>
                  <a:srgbClr val="FFFF00"/>
                </a:solidFill>
                <a:latin typeface="Arial" panose="020B0604020202020204" pitchFamily="34" charset="0"/>
                <a:cs typeface="Arial" charset="0"/>
              </a:rPr>
              <a:t>+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charset="0"/>
              </a:rPr>
              <a:t>more accurate</a:t>
            </a:r>
            <a:endParaRPr lang="en-US" sz="2400" b="1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9283" y="3067589"/>
            <a:ext cx="8410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400" b="1" dirty="0">
                <a:solidFill>
                  <a:schemeClr val="bg1"/>
                </a:solidFill>
              </a:rPr>
              <a:t>In our schools, we’ve replaced </a:t>
            </a:r>
            <a:r>
              <a:rPr lang="en-US" altLang="en-US" sz="2400" b="1" dirty="0">
                <a:solidFill>
                  <a:srgbClr val="00B0F0"/>
                </a:solidFill>
              </a:rPr>
              <a:t>creativity</a:t>
            </a:r>
            <a:r>
              <a:rPr lang="en-US" altLang="en-US" sz="2400" b="1" dirty="0">
                <a:solidFill>
                  <a:schemeClr val="bg1"/>
                </a:solidFill>
              </a:rPr>
              <a:t> with 	</a:t>
            </a:r>
            <a:r>
              <a:rPr lang="en-US" altLang="en-US" sz="2400" b="1" dirty="0">
                <a:solidFill>
                  <a:srgbClr val="00B0F0"/>
                </a:solidFill>
              </a:rPr>
              <a:t>compliance </a:t>
            </a:r>
            <a:r>
              <a:rPr lang="en-US" altLang="en-US" sz="2400" b="1" dirty="0">
                <a:solidFill>
                  <a:schemeClr val="bg1"/>
                </a:solidFill>
              </a:rPr>
              <a:t>(through “standardized” testing).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5075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CE9175-604C-41DA-B730-7530E5CC66B0}"/>
              </a:ext>
            </a:extLst>
          </p:cNvPr>
          <p:cNvSpPr/>
          <p:nvPr/>
        </p:nvSpPr>
        <p:spPr>
          <a:xfrm>
            <a:off x="393290" y="4495800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“Creativity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as important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education 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	we should treat it with the 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status.”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  </a:t>
            </a: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Sir Kenneth Robinson</a:t>
            </a:r>
          </a:p>
        </p:txBody>
      </p:sp>
    </p:spTree>
    <p:extLst>
      <p:ext uri="{BB962C8B-B14F-4D97-AF65-F5344CB8AC3E}">
        <p14:creationId xmlns:p14="http://schemas.microsoft.com/office/powerpoint/2010/main" val="20117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304800"/>
            <a:ext cx="8686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333399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800" b="1" dirty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…Annually Televised </a:t>
            </a:r>
          </a:p>
          <a:p>
            <a:pPr eaLnBrk="0" hangingPunct="0"/>
            <a:r>
              <a:rPr lang="en-US" sz="28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   </a:t>
            </a:r>
            <a:r>
              <a:rPr lang="en-US" sz="2800" b="1" i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Teaching Awards</a:t>
            </a: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eaLnBrk="0" hangingPunct="0"/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eaLnBrk="0" hangingPunct="0"/>
            <a:r>
              <a:rPr lang="en-US" sz="2800" b="1" i="1" u="sng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What about new televised programs</a:t>
            </a:r>
            <a:r>
              <a:rPr lang="en-US" sz="2800" b="1" i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4" name="Picture 4" descr="http://www.fotosearch.com/thumb/LIF/LIF121/3D104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1752600"/>
            <a:ext cx="6019800" cy="108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endParaRPr lang="en-US" sz="2800" b="1" i="1" dirty="0">
              <a:solidFill>
                <a:srgbClr val="00CCFF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 Monday Night</a:t>
            </a:r>
            <a:endParaRPr lang="en-US" sz="2800" dirty="0">
              <a:solidFill>
                <a:srgbClr val="00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895599"/>
            <a:ext cx="655320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 So You Think You Can</a:t>
            </a:r>
            <a:endParaRPr lang="en-US" sz="2800" dirty="0">
              <a:solidFill>
                <a:srgbClr val="00CC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02771" y="3565568"/>
            <a:ext cx="746760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“Dancing with the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3400" y="4343400"/>
            <a:ext cx="6324600" cy="65883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800" b="1" dirty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en-US" sz="2800" b="1" dirty="0">
                <a:solidFill>
                  <a:srgbClr val="0099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	         </a:t>
            </a:r>
            <a:r>
              <a:rPr lang="en-US" sz="2800" b="1" dirty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of Orange County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85800" y="5283259"/>
            <a:ext cx="8001000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“America’s Next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429000" y="2209800"/>
            <a:ext cx="1643399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Science 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800600" y="2895600"/>
            <a:ext cx="1417952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Teach?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886200" y="3581400"/>
            <a:ext cx="2601994" cy="658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Astronomers”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00200" y="4495800"/>
            <a:ext cx="18379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Teachers </a:t>
            </a:r>
            <a:endParaRPr lang="en-US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41721" y="5283259"/>
            <a:ext cx="316785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3" eaLnBrk="0" hangingPunct="0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Inventor”</a:t>
            </a:r>
          </a:p>
        </p:txBody>
      </p:sp>
    </p:spTree>
    <p:extLst>
      <p:ext uri="{BB962C8B-B14F-4D97-AF65-F5344CB8AC3E}">
        <p14:creationId xmlns:p14="http://schemas.microsoft.com/office/powerpoint/2010/main" val="20312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Title 1">
            <a:extLst>
              <a:ext uri="{FF2B5EF4-FFF2-40B4-BE49-F238E27FC236}">
                <a16:creationId xmlns:a16="http://schemas.microsoft.com/office/drawing/2014/main" id="{FB13F2AF-E5C5-422D-9972-C038D1E9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66275" name="Content Placeholder 2">
            <a:extLst>
              <a:ext uri="{FF2B5EF4-FFF2-40B4-BE49-F238E27FC236}">
                <a16:creationId xmlns:a16="http://schemas.microsoft.com/office/drawing/2014/main" id="{C7D58714-54C7-45D9-96E0-A3BD1816A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50C6C5-F43D-49C1-A7C2-C0A580FDF20B}"/>
              </a:ext>
            </a:extLst>
          </p:cNvPr>
          <p:cNvSpPr/>
          <p:nvPr/>
        </p:nvSpPr>
        <p:spPr>
          <a:xfrm>
            <a:off x="-1270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sp>
        <p:nvSpPr>
          <p:cNvPr id="566277" name="Rectangle 8">
            <a:extLst>
              <a:ext uri="{FF2B5EF4-FFF2-40B4-BE49-F238E27FC236}">
                <a16:creationId xmlns:a16="http://schemas.microsoft.com/office/drawing/2014/main" id="{368DF034-D528-4B4E-914C-0EFB9A26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3" y="228600"/>
            <a:ext cx="8610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Arial" panose="020B0604020202020204" pitchFamily="34" charset="0"/>
              </a:rPr>
              <a:t>“Reflect and Connect”</a:t>
            </a:r>
            <a:endParaRPr lang="en-US" altLang="en-US" b="1">
              <a:solidFill>
                <a:srgbClr val="FFFF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307BDC-F03A-4AC1-99C8-1E5C2A1537F5}"/>
              </a:ext>
            </a:extLst>
          </p:cNvPr>
          <p:cNvSpPr/>
          <p:nvPr/>
        </p:nvSpPr>
        <p:spPr>
          <a:xfrm>
            <a:off x="304800" y="1628775"/>
            <a:ext cx="86868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What was the </a:t>
            </a:r>
            <a:r>
              <a:rPr lang="en-US" sz="32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most valuable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idea that 	</a:t>
            </a:r>
            <a:r>
              <a:rPr lang="en-US" sz="32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learned 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this morning?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Write down two “I will…” statements. 	</a:t>
            </a:r>
            <a:r>
              <a:rPr lang="en-US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How will you </a:t>
            </a:r>
            <a:r>
              <a:rPr lang="en-US" sz="3200" b="1" u="sng" dirty="0">
                <a:solidFill>
                  <a:srgbClr val="00B0F0"/>
                </a:solidFill>
                <a:latin typeface="Arial" pitchFamily="34" charset="0"/>
              </a:rPr>
              <a:t>use</a:t>
            </a:r>
            <a:r>
              <a:rPr lang="en-US" sz="3200" b="1" dirty="0">
                <a:solidFill>
                  <a:schemeClr val="bg1"/>
                </a:solidFill>
                <a:latin typeface="Arial" pitchFamily="34" charset="0"/>
              </a:rPr>
              <a:t> this new information		or knowledge?)  </a:t>
            </a:r>
            <a:endParaRPr 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6279" name="Picture 2" descr="http://us.123rf.com/400wm/400/400/lightwise/lightwise1206/lightwise120600070/14119586-human-brain-medical-symbol-represented-by-a-close-up-of-neurons-and-organ-cell-activity-showing-inte.jpg">
            <a:extLst>
              <a:ext uri="{FF2B5EF4-FFF2-40B4-BE49-F238E27FC236}">
                <a16:creationId xmlns:a16="http://schemas.microsoft.com/office/drawing/2014/main" id="{CE4417B4-0DB5-4769-B22C-E66A5D1E4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274638"/>
            <a:ext cx="10064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0B2BE78-0E70-43C6-A89A-C1A38FB42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9" y="75086"/>
            <a:ext cx="1130181" cy="44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86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49A7F9-021F-4BBD-A64F-49D00CFFE43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64D6D37C-04E2-42D7-996A-5AE25389A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175" y="1676400"/>
            <a:ext cx="8382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we teach </a:t>
            </a:r>
            <a:r>
              <a:rPr lang="en-US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today’s</a:t>
            </a: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students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as we did </a:t>
            </a:r>
            <a:r>
              <a:rPr lang="en-US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we rob our students of </a:t>
            </a:r>
            <a:r>
              <a:rPr lang="en-US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tomorrow.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lang="en-US" alt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-- John Dewey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020" name="Picture 2" descr="http://l.yimg.com/bt/api/res/1.2/NWBCisBYsPxwihYMYQxjtA--/YXBwaWQ9eW5ld3NfbGVnbztxPTg1O3c9NjMw/http:/media.zenfs.com/en/blogs/technews/mw-630-ibm-brain-chip-istock.jpg">
            <a:extLst>
              <a:ext uri="{FF2B5EF4-FFF2-40B4-BE49-F238E27FC236}">
                <a16:creationId xmlns:a16="http://schemas.microsoft.com/office/drawing/2014/main" id="{6875F6D6-4AB8-4084-997E-8A71970B3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71438"/>
            <a:ext cx="102870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73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5"/>
          <p:cNvSpPr>
            <a:spLocks noChangeArrowheads="1"/>
          </p:cNvSpPr>
          <p:nvPr/>
        </p:nvSpPr>
        <p:spPr bwMode="auto">
          <a:xfrm>
            <a:off x="407014" y="3686175"/>
            <a:ext cx="4533612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Arial" panose="020B0604020202020204" pitchFamily="34" charset="0"/>
              </a:rPr>
              <a:t>Contact Information:</a:t>
            </a:r>
            <a:endParaRPr lang="en-US" altLang="en-US" sz="2400" b="1" i="1" dirty="0">
              <a:solidFill>
                <a:srgbClr val="002060"/>
              </a:solidFill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2060"/>
                </a:solidFill>
                <a:latin typeface="Arial" pitchFamily="34" charset="0"/>
              </a:rPr>
              <a:t>Kenneth Wesson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itchFamily="34" charset="0"/>
              </a:rPr>
              <a:t>Educational Consultant: Neuroscience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itchFamily="34" charset="0"/>
              </a:rPr>
              <a:t>(408) 323-1498 (office)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i="1" dirty="0">
                <a:solidFill>
                  <a:srgbClr val="002060"/>
                </a:solidFill>
                <a:latin typeface="Arial" pitchFamily="34" charset="0"/>
              </a:rPr>
              <a:t>(408) 826-9595 (cell)</a:t>
            </a:r>
            <a:br>
              <a:rPr lang="en-US" altLang="en-US" sz="2000" i="1" dirty="0">
                <a:solidFill>
                  <a:srgbClr val="002060"/>
                </a:solidFill>
                <a:latin typeface="Arial" pitchFamily="34" charset="0"/>
              </a:rPr>
            </a:br>
            <a:r>
              <a:rPr lang="en-US" altLang="en-US" sz="2000" dirty="0">
                <a:solidFill>
                  <a:srgbClr val="002060"/>
                </a:solidFill>
                <a:latin typeface="Arial" pitchFamily="34" charset="0"/>
              </a:rPr>
              <a:t>San Jose, CA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002060"/>
                </a:solidFill>
                <a:latin typeface="Arial" pitchFamily="34" charset="0"/>
              </a:rPr>
              <a:t>Ken.wesson@schoolspecialty.com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10175" y="3092450"/>
            <a:ext cx="381000" cy="87313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5400675" y="3179763"/>
            <a:ext cx="542925" cy="141287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9973" name="Picture 2" descr="C:\Users\kwesson\AppData\Local\Microsoft\Windows\Temporary Internet Files\Content.IE5\ALLN2KOG\qrcode.2022769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1524000"/>
            <a:ext cx="21621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9974" name="Picture 3" descr="C:\Users\kwesson\AppData\Local\Microsoft\Windows\Temporary Internet Files\Content.IE5\Z32X6WV4\qrcode.2022784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20097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9975" name="Rectangle 1"/>
          <p:cNvSpPr>
            <a:spLocks noChangeArrowheads="1"/>
          </p:cNvSpPr>
          <p:nvPr/>
        </p:nvSpPr>
        <p:spPr bwMode="auto">
          <a:xfrm>
            <a:off x="5046091" y="3609975"/>
            <a:ext cx="326345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2060"/>
                </a:solidFill>
                <a:latin typeface="Arial" panose="020B0604020202020204" pitchFamily="34" charset="0"/>
              </a:rPr>
              <a:t>sciencemaster.com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7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295400"/>
            <a:ext cx="6705600" cy="3962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3059" y="2347748"/>
            <a:ext cx="3886200" cy="17526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3505200" y="2347748"/>
            <a:ext cx="2362199" cy="1752600"/>
          </a:xfrm>
          <a:prstGeom prst="star5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3E4531D-B814-49A4-9A87-A2C908BD10AC}"/>
              </a:ext>
            </a:extLst>
          </p:cNvPr>
          <p:cNvGraphicFramePr>
            <a:graphicFrameLocks noGrp="1"/>
          </p:cNvGraphicFramePr>
          <p:nvPr/>
        </p:nvGraphicFramePr>
        <p:xfrm>
          <a:off x="685800" y="1066800"/>
          <a:ext cx="7848600" cy="5656264"/>
        </p:xfrm>
        <a:graphic>
          <a:graphicData uri="http://schemas.openxmlformats.org/drawingml/2006/table">
            <a:tbl>
              <a:tblPr/>
              <a:tblGrid>
                <a:gridCol w="130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335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48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35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3505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63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632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7960" marR="67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44789" name="TextBox 1">
            <a:extLst>
              <a:ext uri="{FF2B5EF4-FFF2-40B4-BE49-F238E27FC236}">
                <a16:creationId xmlns:a16="http://schemas.microsoft.com/office/drawing/2014/main" id="{41925C5C-9559-4A38-BE8D-FB593DF4B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514350"/>
            <a:ext cx="7848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</a:rPr>
              <a:t>Recognition, Recall and Reproduction</a:t>
            </a:r>
            <a:endParaRPr lang="en-US" altLang="en-US" sz="2800">
              <a:latin typeface="Arial" panose="020B0604020202020204" pitchFamily="34" charset="0"/>
            </a:endParaRPr>
          </a:p>
        </p:txBody>
      </p:sp>
      <p:sp>
        <p:nvSpPr>
          <p:cNvPr id="244790" name="Rectangle 4">
            <a:extLst>
              <a:ext uri="{FF2B5EF4-FFF2-40B4-BE49-F238E27FC236}">
                <a16:creationId xmlns:a16="http://schemas.microsoft.com/office/drawing/2014/main" id="{D9DCF449-0F6D-42EF-905E-31F64B010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3813" y="63500"/>
            <a:ext cx="4049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Popular Icons: 1950 - 1990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8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itle 1">
            <a:extLst>
              <a:ext uri="{FF2B5EF4-FFF2-40B4-BE49-F238E27FC236}">
                <a16:creationId xmlns:a16="http://schemas.microsoft.com/office/drawing/2014/main" id="{488AB4CD-CA75-4F01-8A5F-361B02EB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246787" name="Content Placeholder 2">
            <a:extLst>
              <a:ext uri="{FF2B5EF4-FFF2-40B4-BE49-F238E27FC236}">
                <a16:creationId xmlns:a16="http://schemas.microsoft.com/office/drawing/2014/main" id="{730978E5-6968-4990-865F-B0633CD71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4F0B4E6-B640-4050-9FCF-2ABE1B72BAC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46789" name="Picture 2" descr="http://2.bp.blogspot.com/_2oRwsRUSVZM/TEL6c6pz5VI/AAAAAAAAATA/jDTlPNn1JsY/s1600/logos.jpg">
            <a:extLst>
              <a:ext uri="{FF2B5EF4-FFF2-40B4-BE49-F238E27FC236}">
                <a16:creationId xmlns:a16="http://schemas.microsoft.com/office/drawing/2014/main" id="{4EF40B11-A3A3-4768-BF46-8184CD2A4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838200"/>
            <a:ext cx="855345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90" name="Rectangle 1">
            <a:extLst>
              <a:ext uri="{FF2B5EF4-FFF2-40B4-BE49-F238E27FC236}">
                <a16:creationId xmlns:a16="http://schemas.microsoft.com/office/drawing/2014/main" id="{BDBEA9AD-8602-4890-9743-E8B09BFEC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7938" y="228600"/>
            <a:ext cx="4048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Popular Icons: 1950 - 1990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4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234848" cy="4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0500" y="350097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Revised Taxonomy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48" y="1447800"/>
            <a:ext cx="6477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289589" y="6522138"/>
            <a:ext cx="28194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Revised by Anderson &amp; </a:t>
            </a:r>
            <a:r>
              <a:rPr lang="en-US" sz="1200" dirty="0" err="1">
                <a:solidFill>
                  <a:schemeClr val="bg1"/>
                </a:solidFill>
              </a:rPr>
              <a:t>Krathwohl</a:t>
            </a:r>
            <a:r>
              <a:rPr lang="en-US" sz="1200" dirty="0">
                <a:solidFill>
                  <a:schemeClr val="bg1"/>
                </a:solidFill>
              </a:rPr>
              <a:t> (2001)</a:t>
            </a:r>
          </a:p>
        </p:txBody>
      </p:sp>
      <p:sp>
        <p:nvSpPr>
          <p:cNvPr id="2" name="Oval 1"/>
          <p:cNvSpPr/>
          <p:nvPr/>
        </p:nvSpPr>
        <p:spPr>
          <a:xfrm>
            <a:off x="3505200" y="1447800"/>
            <a:ext cx="2133600" cy="1600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28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9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</a:endParaRPr>
          </a:p>
        </p:txBody>
      </p:sp>
      <p:pic>
        <p:nvPicPr>
          <p:cNvPr id="5" name="Picture 2" descr="http://l.yimg.com/bt/api/res/1.2/NWBCisBYsPxwihYMYQxjtA--/YXBwaWQ9eW5ld3NfbGVnbztxPTg1O3c9NjMw/http:/media.zenfs.com/en/blogs/technews/mw-630-ibm-brain-chip-isto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19" y="152401"/>
            <a:ext cx="748263" cy="4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600200"/>
            <a:ext cx="8382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Karl </a:t>
            </a:r>
            <a:r>
              <a:rPr lang="en-US" sz="28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Duncker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- The mental blocks that cause 	people </a:t>
            </a:r>
            <a:r>
              <a:rPr lang="en-US" sz="2800" b="1" i="1" u="sng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 see another way of using an 	object or using it in a new way.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Task: 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Can you link the two rubber rings together 	so that they form a figure “8”?</a:t>
            </a:r>
          </a:p>
          <a:p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8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Materials:</a:t>
            </a:r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Two rubber rings and a candle (no 	matches)</a:t>
            </a:r>
          </a:p>
          <a:p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3" name="Rectangle 2"/>
          <p:cNvSpPr/>
          <p:nvPr/>
        </p:nvSpPr>
        <p:spPr>
          <a:xfrm>
            <a:off x="2330040" y="490507"/>
            <a:ext cx="44839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Functional Fixedness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78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AC4AFADBD1046BC39B607B4DCDB8D" ma:contentTypeVersion="1" ma:contentTypeDescription="Create a new document." ma:contentTypeScope="" ma:versionID="66e2e1a9e0bd3f3a00c712a9e5d6b0a4">
  <xsd:schema xmlns:xsd="http://www.w3.org/2001/XMLSchema" xmlns:xs="http://www.w3.org/2001/XMLSchema" xmlns:p="http://schemas.microsoft.com/office/2006/metadata/properties" xmlns:ns2="a23e6d57-d8a4-4f46-af0d-446ccfa6714c" targetNamespace="http://schemas.microsoft.com/office/2006/metadata/properties" ma:root="true" ma:fieldsID="ed026cd8e2d8b24406feceee9738aa07" ns2:_="">
    <xsd:import namespace="a23e6d57-d8a4-4f46-af0d-446ccfa6714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3e6d57-d8a4-4f46-af0d-446ccfa6714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3e6d57-d8a4-4f46-af0d-446ccfa6714c">7TUPDFEVKPPK-1595590458-8</_dlc_DocId>
    <_dlc_DocIdUrl xmlns="a23e6d57-d8a4-4f46-af0d-446ccfa6714c">
      <Url>https://www.sccoe.org/arts/_layouts/15/DocIdRedir.aspx?ID=7TUPDFEVKPPK-1595590458-8</Url>
      <Description>7TUPDFEVKPPK-1595590458-8</Description>
    </_dlc_DocIdUrl>
  </documentManagement>
</p:properties>
</file>

<file path=customXml/itemProps1.xml><?xml version="1.0" encoding="utf-8"?>
<ds:datastoreItem xmlns:ds="http://schemas.openxmlformats.org/officeDocument/2006/customXml" ds:itemID="{E0F39DB7-FCC5-4FF5-95A2-BE832F648CFC}"/>
</file>

<file path=customXml/itemProps2.xml><?xml version="1.0" encoding="utf-8"?>
<ds:datastoreItem xmlns:ds="http://schemas.openxmlformats.org/officeDocument/2006/customXml" ds:itemID="{0C8C1E3B-00D7-4C98-917C-131C39512BBE}"/>
</file>

<file path=customXml/itemProps3.xml><?xml version="1.0" encoding="utf-8"?>
<ds:datastoreItem xmlns:ds="http://schemas.openxmlformats.org/officeDocument/2006/customXml" ds:itemID="{C2AC7EFB-A405-4FF2-8369-C1DFEBC7CCB2}"/>
</file>

<file path=customXml/itemProps4.xml><?xml version="1.0" encoding="utf-8"?>
<ds:datastoreItem xmlns:ds="http://schemas.openxmlformats.org/officeDocument/2006/customXml" ds:itemID="{1C823F74-4DCC-4EC9-9A40-272272271A81}"/>
</file>

<file path=docProps/app.xml><?xml version="1.0" encoding="utf-8"?>
<Properties xmlns="http://schemas.openxmlformats.org/officeDocument/2006/extended-properties" xmlns:vt="http://schemas.openxmlformats.org/officeDocument/2006/docPropsVTypes">
  <TotalTime>16922</TotalTime>
  <Words>2253</Words>
  <Application>Microsoft Office PowerPoint</Application>
  <PresentationFormat>On-screen Show (4:3)</PresentationFormat>
  <Paragraphs>483</Paragraphs>
  <Slides>56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6" baseType="lpstr">
      <vt:lpstr>ＭＳ Ｐゴシック</vt:lpstr>
      <vt:lpstr>ＭＳ Ｐゴシック</vt:lpstr>
      <vt:lpstr>Aharoni</vt:lpstr>
      <vt:lpstr>Arial</vt:lpstr>
      <vt:lpstr>Calibri</vt:lpstr>
      <vt:lpstr>Tahoma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 Specialty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Wesson, Kenneth</dc:creator>
  <cp:lastModifiedBy>Wesson, Kenneth</cp:lastModifiedBy>
  <cp:revision>188</cp:revision>
  <dcterms:created xsi:type="dcterms:W3CDTF">2016-12-31T18:33:55Z</dcterms:created>
  <dcterms:modified xsi:type="dcterms:W3CDTF">2017-11-05T00:26:54Z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0x010100789AC4AFADBD1046BC39B607B4DCDB8D</vt:lpwstr>
  </property>
  <property fmtid="{D5CDD505-2E9C-101B-9397-08002B2CF9AE}" pid="3" name="_dlc_DocIdItemGuid">
    <vt:lpwstr>83bfda3e-cc40-434c-abe8-fc1f46437306</vt:lpwstr>
  </property>
</Properties>
</file>