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5" r:id="rId3"/>
    <p:sldId id="287" r:id="rId4"/>
    <p:sldId id="288" r:id="rId5"/>
    <p:sldId id="289" r:id="rId6"/>
    <p:sldId id="263" r:id="rId7"/>
    <p:sldId id="291" r:id="rId8"/>
    <p:sldId id="293" r:id="rId9"/>
    <p:sldId id="264" r:id="rId10"/>
    <p:sldId id="295" r:id="rId11"/>
    <p:sldId id="265" r:id="rId12"/>
    <p:sldId id="267" r:id="rId13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9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36F39C-6FA9-49B6-80EA-AFC069D4A362}" type="doc">
      <dgm:prSet loTypeId="urn:microsoft.com/office/officeart/2005/8/layout/funnel1" loCatId="relationship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B5D3A6-CAEE-4BDA-9AF6-475FAE0CE1D2}">
      <dgm:prSet phldrT="[Text]"/>
      <dgm:spPr/>
      <dgm:t>
        <a:bodyPr/>
        <a:lstStyle/>
        <a:p>
          <a:r>
            <a:rPr lang="en-US" dirty="0" smtClean="0"/>
            <a:t>SIS</a:t>
          </a:r>
          <a:endParaRPr lang="en-US" dirty="0"/>
        </a:p>
      </dgm:t>
    </dgm:pt>
    <dgm:pt modelId="{FD8F760E-44E8-4FCE-9843-F42DF244F836}" type="parTrans" cxnId="{A720451C-E8EC-4DAE-B80B-1F46F47C407D}">
      <dgm:prSet/>
      <dgm:spPr/>
      <dgm:t>
        <a:bodyPr/>
        <a:lstStyle/>
        <a:p>
          <a:endParaRPr lang="en-US"/>
        </a:p>
      </dgm:t>
    </dgm:pt>
    <dgm:pt modelId="{82DA3DF2-1813-4BD0-AE53-CBC1183C973B}" type="sibTrans" cxnId="{A720451C-E8EC-4DAE-B80B-1F46F47C407D}">
      <dgm:prSet/>
      <dgm:spPr/>
      <dgm:t>
        <a:bodyPr/>
        <a:lstStyle/>
        <a:p>
          <a:endParaRPr lang="en-US"/>
        </a:p>
      </dgm:t>
    </dgm:pt>
    <dgm:pt modelId="{D8605C6A-3E20-4FB2-9E06-BBD200668D01}">
      <dgm:prSet phldrT="[Text]"/>
      <dgm:spPr/>
      <dgm:t>
        <a:bodyPr/>
        <a:lstStyle/>
        <a:p>
          <a:r>
            <a:rPr lang="en-US" dirty="0" smtClean="0"/>
            <a:t>Finance</a:t>
          </a:r>
          <a:endParaRPr lang="en-US" dirty="0"/>
        </a:p>
      </dgm:t>
    </dgm:pt>
    <dgm:pt modelId="{1AFA1DBA-1B0D-46B2-BBEA-547441F2FA37}" type="parTrans" cxnId="{465A54D4-F6BC-4B47-AD2C-ADC23D895D1C}">
      <dgm:prSet/>
      <dgm:spPr/>
      <dgm:t>
        <a:bodyPr/>
        <a:lstStyle/>
        <a:p>
          <a:endParaRPr lang="en-US"/>
        </a:p>
      </dgm:t>
    </dgm:pt>
    <dgm:pt modelId="{FC8545A3-BE06-4085-A905-621E5F1A303F}" type="sibTrans" cxnId="{465A54D4-F6BC-4B47-AD2C-ADC23D895D1C}">
      <dgm:prSet/>
      <dgm:spPr/>
      <dgm:t>
        <a:bodyPr/>
        <a:lstStyle/>
        <a:p>
          <a:endParaRPr lang="en-US"/>
        </a:p>
      </dgm:t>
    </dgm:pt>
    <dgm:pt modelId="{E6655B3F-08F3-4ADD-8208-C85DF5A37C33}">
      <dgm:prSet phldrT="[Text]"/>
      <dgm:spPr/>
      <dgm:t>
        <a:bodyPr/>
        <a:lstStyle/>
        <a:p>
          <a:r>
            <a:rPr lang="en-US" dirty="0" smtClean="0"/>
            <a:t>Any other data</a:t>
          </a:r>
          <a:endParaRPr lang="en-US" dirty="0"/>
        </a:p>
      </dgm:t>
    </dgm:pt>
    <dgm:pt modelId="{3C38EBE6-E6EB-4D8A-B827-E7D769F7F7A7}" type="parTrans" cxnId="{4C9C9382-F45D-4F3A-AC86-A383177BDBA7}">
      <dgm:prSet/>
      <dgm:spPr/>
      <dgm:t>
        <a:bodyPr/>
        <a:lstStyle/>
        <a:p>
          <a:endParaRPr lang="en-US"/>
        </a:p>
      </dgm:t>
    </dgm:pt>
    <dgm:pt modelId="{600517FC-F86B-40C9-8911-6BAAEC0E1F13}" type="sibTrans" cxnId="{4C9C9382-F45D-4F3A-AC86-A383177BDBA7}">
      <dgm:prSet/>
      <dgm:spPr/>
      <dgm:t>
        <a:bodyPr/>
        <a:lstStyle/>
        <a:p>
          <a:endParaRPr lang="en-US"/>
        </a:p>
      </dgm:t>
    </dgm:pt>
    <dgm:pt modelId="{642A37DA-3A03-4F63-B174-6A24F0832909}">
      <dgm:prSet phldrT="[Text]" custT="1"/>
      <dgm:spPr/>
      <dgm:t>
        <a:bodyPr/>
        <a:lstStyle/>
        <a:p>
          <a:r>
            <a:rPr lang="en-US" sz="1800" dirty="0" smtClean="0"/>
            <a:t>Countywide Data Warehouse</a:t>
          </a:r>
          <a:endParaRPr lang="en-US" sz="1800" dirty="0"/>
        </a:p>
      </dgm:t>
    </dgm:pt>
    <dgm:pt modelId="{7AFF9834-195F-460D-BDC0-CF8520716A1C}" type="parTrans" cxnId="{76E41F9B-5A69-46A0-8D12-1569A86963BC}">
      <dgm:prSet/>
      <dgm:spPr/>
      <dgm:t>
        <a:bodyPr/>
        <a:lstStyle/>
        <a:p>
          <a:endParaRPr lang="en-US"/>
        </a:p>
      </dgm:t>
    </dgm:pt>
    <dgm:pt modelId="{CC2D35F2-9E75-4EC2-B98B-1A7D2405C9AC}" type="sibTrans" cxnId="{76E41F9B-5A69-46A0-8D12-1569A86963BC}">
      <dgm:prSet/>
      <dgm:spPr/>
      <dgm:t>
        <a:bodyPr/>
        <a:lstStyle/>
        <a:p>
          <a:endParaRPr lang="en-US"/>
        </a:p>
      </dgm:t>
    </dgm:pt>
    <dgm:pt modelId="{B0E29720-AE77-490E-8FBB-EF788368F031}" type="pres">
      <dgm:prSet presAssocID="{5A36F39C-6FA9-49B6-80EA-AFC069D4A36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0C979B-FE06-4BF5-9149-64502CBBECD8}" type="pres">
      <dgm:prSet presAssocID="{5A36F39C-6FA9-49B6-80EA-AFC069D4A362}" presName="ellipse" presStyleLbl="trBgShp" presStyleIdx="0" presStyleCnt="1"/>
      <dgm:spPr/>
    </dgm:pt>
    <dgm:pt modelId="{FBF0CE32-D91F-4A88-A310-E756F36FC473}" type="pres">
      <dgm:prSet presAssocID="{5A36F39C-6FA9-49B6-80EA-AFC069D4A362}" presName="arrow1" presStyleLbl="fgShp" presStyleIdx="0" presStyleCnt="1"/>
      <dgm:spPr/>
    </dgm:pt>
    <dgm:pt modelId="{975C5406-0508-4BB3-A788-A301523A6BC4}" type="pres">
      <dgm:prSet presAssocID="{5A36F39C-6FA9-49B6-80EA-AFC069D4A36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97BEB-9678-4169-86A1-FAA64D93090F}" type="pres">
      <dgm:prSet presAssocID="{D8605C6A-3E20-4FB2-9E06-BBD200668D0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525F3-1C0F-40F8-8C89-5C46B17DEBFE}" type="pres">
      <dgm:prSet presAssocID="{E6655B3F-08F3-4ADD-8208-C85DF5A37C3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17235-B9CB-48C6-911A-68546798DDD7}" type="pres">
      <dgm:prSet presAssocID="{642A37DA-3A03-4F63-B174-6A24F083290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629E3-3A5A-45CC-8B02-F8CB89AE0EFE}" type="pres">
      <dgm:prSet presAssocID="{5A36F39C-6FA9-49B6-80EA-AFC069D4A362}" presName="funnel" presStyleLbl="trAlignAcc1" presStyleIdx="0" presStyleCnt="1" custLinFactNeighborY="-3010"/>
      <dgm:spPr/>
    </dgm:pt>
  </dgm:ptLst>
  <dgm:cxnLst>
    <dgm:cxn modelId="{04074841-77B3-4A53-B790-595F7CDC0A9F}" type="presOf" srcId="{E6655B3F-08F3-4ADD-8208-C85DF5A37C33}" destId="{15397BEB-9678-4169-86A1-FAA64D93090F}" srcOrd="0" destOrd="0" presId="urn:microsoft.com/office/officeart/2005/8/layout/funnel1"/>
    <dgm:cxn modelId="{A720451C-E8EC-4DAE-B80B-1F46F47C407D}" srcId="{5A36F39C-6FA9-49B6-80EA-AFC069D4A362}" destId="{E3B5D3A6-CAEE-4BDA-9AF6-475FAE0CE1D2}" srcOrd="0" destOrd="0" parTransId="{FD8F760E-44E8-4FCE-9843-F42DF244F836}" sibTransId="{82DA3DF2-1813-4BD0-AE53-CBC1183C973B}"/>
    <dgm:cxn modelId="{465A54D4-F6BC-4B47-AD2C-ADC23D895D1C}" srcId="{5A36F39C-6FA9-49B6-80EA-AFC069D4A362}" destId="{D8605C6A-3E20-4FB2-9E06-BBD200668D01}" srcOrd="1" destOrd="0" parTransId="{1AFA1DBA-1B0D-46B2-BBEA-547441F2FA37}" sibTransId="{FC8545A3-BE06-4085-A905-621E5F1A303F}"/>
    <dgm:cxn modelId="{76E41F9B-5A69-46A0-8D12-1569A86963BC}" srcId="{5A36F39C-6FA9-49B6-80EA-AFC069D4A362}" destId="{642A37DA-3A03-4F63-B174-6A24F0832909}" srcOrd="3" destOrd="0" parTransId="{7AFF9834-195F-460D-BDC0-CF8520716A1C}" sibTransId="{CC2D35F2-9E75-4EC2-B98B-1A7D2405C9AC}"/>
    <dgm:cxn modelId="{4C9C9382-F45D-4F3A-AC86-A383177BDBA7}" srcId="{5A36F39C-6FA9-49B6-80EA-AFC069D4A362}" destId="{E6655B3F-08F3-4ADD-8208-C85DF5A37C33}" srcOrd="2" destOrd="0" parTransId="{3C38EBE6-E6EB-4D8A-B827-E7D769F7F7A7}" sibTransId="{600517FC-F86B-40C9-8911-6BAAEC0E1F13}"/>
    <dgm:cxn modelId="{4C05C746-5D11-4313-9027-0319D7F87D47}" type="presOf" srcId="{E3B5D3A6-CAEE-4BDA-9AF6-475FAE0CE1D2}" destId="{4AE17235-B9CB-48C6-911A-68546798DDD7}" srcOrd="0" destOrd="0" presId="urn:microsoft.com/office/officeart/2005/8/layout/funnel1"/>
    <dgm:cxn modelId="{A3642A9F-5F01-43D4-BC9E-545F3CBCFA40}" type="presOf" srcId="{642A37DA-3A03-4F63-B174-6A24F0832909}" destId="{975C5406-0508-4BB3-A788-A301523A6BC4}" srcOrd="0" destOrd="0" presId="urn:microsoft.com/office/officeart/2005/8/layout/funnel1"/>
    <dgm:cxn modelId="{6C0FDDFB-4D20-4DA6-B938-519ABC33595D}" type="presOf" srcId="{5A36F39C-6FA9-49B6-80EA-AFC069D4A362}" destId="{B0E29720-AE77-490E-8FBB-EF788368F031}" srcOrd="0" destOrd="0" presId="urn:microsoft.com/office/officeart/2005/8/layout/funnel1"/>
    <dgm:cxn modelId="{028C3F8C-7B75-4D2F-9A62-D07BF5A950EA}" type="presOf" srcId="{D8605C6A-3E20-4FB2-9E06-BBD200668D01}" destId="{6BE525F3-1C0F-40F8-8C89-5C46B17DEBFE}" srcOrd="0" destOrd="0" presId="urn:microsoft.com/office/officeart/2005/8/layout/funnel1"/>
    <dgm:cxn modelId="{A9124480-5115-4125-9F29-C2BC8232FED9}" type="presParOf" srcId="{B0E29720-AE77-490E-8FBB-EF788368F031}" destId="{130C979B-FE06-4BF5-9149-64502CBBECD8}" srcOrd="0" destOrd="0" presId="urn:microsoft.com/office/officeart/2005/8/layout/funnel1"/>
    <dgm:cxn modelId="{12F5115C-FDA4-414B-80A3-6438782E8E96}" type="presParOf" srcId="{B0E29720-AE77-490E-8FBB-EF788368F031}" destId="{FBF0CE32-D91F-4A88-A310-E756F36FC473}" srcOrd="1" destOrd="0" presId="urn:microsoft.com/office/officeart/2005/8/layout/funnel1"/>
    <dgm:cxn modelId="{E886F2AA-6C12-4FC3-B407-22BB8C88F587}" type="presParOf" srcId="{B0E29720-AE77-490E-8FBB-EF788368F031}" destId="{975C5406-0508-4BB3-A788-A301523A6BC4}" srcOrd="2" destOrd="0" presId="urn:microsoft.com/office/officeart/2005/8/layout/funnel1"/>
    <dgm:cxn modelId="{59E70A53-4E61-4CEC-BB86-05A7415070C0}" type="presParOf" srcId="{B0E29720-AE77-490E-8FBB-EF788368F031}" destId="{15397BEB-9678-4169-86A1-FAA64D93090F}" srcOrd="3" destOrd="0" presId="urn:microsoft.com/office/officeart/2005/8/layout/funnel1"/>
    <dgm:cxn modelId="{DDF04A77-5AEC-449F-BBAC-B6A9C37EE519}" type="presParOf" srcId="{B0E29720-AE77-490E-8FBB-EF788368F031}" destId="{6BE525F3-1C0F-40F8-8C89-5C46B17DEBFE}" srcOrd="4" destOrd="0" presId="urn:microsoft.com/office/officeart/2005/8/layout/funnel1"/>
    <dgm:cxn modelId="{7AC23ADC-1EE3-41CE-8203-E374C466B94B}" type="presParOf" srcId="{B0E29720-AE77-490E-8FBB-EF788368F031}" destId="{4AE17235-B9CB-48C6-911A-68546798DDD7}" srcOrd="5" destOrd="0" presId="urn:microsoft.com/office/officeart/2005/8/layout/funnel1"/>
    <dgm:cxn modelId="{CAB3C06D-3089-44A8-BF8B-1234AC6527E7}" type="presParOf" srcId="{B0E29720-AE77-490E-8FBB-EF788368F031}" destId="{389629E3-3A5A-45CC-8B02-F8CB89AE0EF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C979B-FE06-4BF5-9149-64502CBBECD8}">
      <dsp:nvSpPr>
        <dsp:cNvPr id="0" name=""/>
        <dsp:cNvSpPr/>
      </dsp:nvSpPr>
      <dsp:spPr>
        <a:xfrm>
          <a:off x="1211410" y="157716"/>
          <a:ext cx="3130073" cy="1087033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F0CE32-D91F-4A88-A310-E756F36FC473}">
      <dsp:nvSpPr>
        <dsp:cNvPr id="0" name=""/>
        <dsp:cNvSpPr/>
      </dsp:nvSpPr>
      <dsp:spPr>
        <a:xfrm>
          <a:off x="2477998" y="2819492"/>
          <a:ext cx="606603" cy="388226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5C5406-0508-4BB3-A788-A301523A6BC4}">
      <dsp:nvSpPr>
        <dsp:cNvPr id="0" name=""/>
        <dsp:cNvSpPr/>
      </dsp:nvSpPr>
      <dsp:spPr>
        <a:xfrm>
          <a:off x="1325451" y="3130073"/>
          <a:ext cx="2911696" cy="727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Countywide Data Warehouse</a:t>
          </a:r>
          <a:endParaRPr lang="en-US" sz="1800" kern="1200" dirty="0"/>
        </a:p>
      </dsp:txBody>
      <dsp:txXfrm>
        <a:off x="1325451" y="3130073"/>
        <a:ext cx="2911696" cy="727924"/>
      </dsp:txXfrm>
    </dsp:sp>
    <dsp:sp modelId="{15397BEB-9678-4169-86A1-FAA64D93090F}">
      <dsp:nvSpPr>
        <dsp:cNvPr id="0" name=""/>
        <dsp:cNvSpPr/>
      </dsp:nvSpPr>
      <dsp:spPr>
        <a:xfrm>
          <a:off x="2349398" y="1328704"/>
          <a:ext cx="1091886" cy="10918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Any other data</a:t>
          </a:r>
          <a:endParaRPr lang="en-US" sz="1700" kern="1200" dirty="0"/>
        </a:p>
      </dsp:txBody>
      <dsp:txXfrm>
        <a:off x="2509301" y="1488607"/>
        <a:ext cx="772080" cy="772080"/>
      </dsp:txXfrm>
    </dsp:sp>
    <dsp:sp modelId="{6BE525F3-1C0F-40F8-8C89-5C46B17DEBFE}">
      <dsp:nvSpPr>
        <dsp:cNvPr id="0" name=""/>
        <dsp:cNvSpPr/>
      </dsp:nvSpPr>
      <dsp:spPr>
        <a:xfrm>
          <a:off x="1568093" y="509546"/>
          <a:ext cx="1091886" cy="109188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Finance</a:t>
          </a:r>
          <a:endParaRPr lang="en-US" sz="1700" kern="1200" dirty="0"/>
        </a:p>
      </dsp:txBody>
      <dsp:txXfrm>
        <a:off x="1727996" y="669449"/>
        <a:ext cx="772080" cy="772080"/>
      </dsp:txXfrm>
    </dsp:sp>
    <dsp:sp modelId="{4AE17235-B9CB-48C6-911A-68546798DDD7}">
      <dsp:nvSpPr>
        <dsp:cNvPr id="0" name=""/>
        <dsp:cNvSpPr/>
      </dsp:nvSpPr>
      <dsp:spPr>
        <a:xfrm>
          <a:off x="2684243" y="245553"/>
          <a:ext cx="1091886" cy="109188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  <a:sp3d extrusionH="28000" prstMaterial="matte"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SIS</a:t>
          </a:r>
          <a:endParaRPr lang="en-US" sz="1700" kern="1200" dirty="0"/>
        </a:p>
      </dsp:txBody>
      <dsp:txXfrm>
        <a:off x="2844146" y="405456"/>
        <a:ext cx="772080" cy="772080"/>
      </dsp:txXfrm>
    </dsp:sp>
    <dsp:sp modelId="{389629E3-3A5A-45CC-8B02-F8CB89AE0EFE}">
      <dsp:nvSpPr>
        <dsp:cNvPr id="0" name=""/>
        <dsp:cNvSpPr/>
      </dsp:nvSpPr>
      <dsp:spPr>
        <a:xfrm>
          <a:off x="1082810" y="0"/>
          <a:ext cx="3396979" cy="271758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8E46F26-BF7E-45F2-8879-EBBCF65FB14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7A38EA7-288C-41AF-A163-CEB921FC9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90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87B3EF8-DCBC-4BD2-BD6D-5BE35BC4D07F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2658026-D2A7-4209-97F5-E7F95DE44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7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C51A5-F578-45E0-91BF-78B41541B570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35EEB-F8C7-4761-9747-24C35B75B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E708-3A71-4526-BEA8-DA96B53DC62F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93D7-587B-41A5-8F6C-A913140E6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3B41-B6E4-42FF-877F-8B5CE8C53B33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FE40-0DD9-4C96-9496-02A7B819B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9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D4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33041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2748643" y="6208729"/>
            <a:ext cx="5562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FosterVision District Pilot Team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Mtg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051514</a:t>
            </a:r>
          </a:p>
        </p:txBody>
      </p:sp>
    </p:spTree>
    <p:extLst>
      <p:ext uri="{BB962C8B-B14F-4D97-AF65-F5344CB8AC3E}">
        <p14:creationId xmlns:p14="http://schemas.microsoft.com/office/powerpoint/2010/main" val="182468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E097-2B15-4034-B60E-1538E8849070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47121-D911-403D-A1BE-D85073D42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9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04DE-4CA2-46AD-BE42-A06BC70DDBEB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2E750-8306-4B69-92D9-D68EA17F7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4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B8270-9223-4A77-8707-970E96C56EB3}" type="datetime1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0E4D8-5C01-4916-B00D-D1472EFA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51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EF48-2BF7-4555-B459-A905E53DC455}" type="datetime1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67EF-317B-4D83-809F-8C288C698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8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CA64-5569-499E-84C8-739E0F82E29E}" type="datetime1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DF52-E584-4697-9944-D8338CE32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6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1C851-ECF1-421D-9340-0830FB36FF9A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B75DB-571A-4917-B1B9-BCEA63965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5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D7D3-3561-4D46-883B-8E0B513D5D9A}" type="datetime1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Title of Presentation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6F923-0C8A-46B2-A4E3-8CDBE79C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50984B-72D2-4D2D-9FC1-DDF3B23D0FE1}" type="datetime1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31636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Title of 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 bldLvl="5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394176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600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sz="2400" dirty="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n-US" altLang="en-US" sz="24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</a:rPr>
              <a:t>February 6</a:t>
            </a:r>
            <a:r>
              <a:rPr lang="en-US" alt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altLang="en-US" sz="2400" dirty="0" smtClean="0">
                <a:solidFill>
                  <a:schemeClr val="bg1"/>
                </a:solidFill>
              </a:rPr>
              <a:t> , 2015</a:t>
            </a:r>
            <a:endParaRPr lang="en-US" altLang="en-US" sz="24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3" name="Picture 2" descr="Technology-Services-hi-r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11286" y="489087"/>
            <a:ext cx="2876006" cy="14966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967"/>
            <a:ext cx="8229600" cy="854142"/>
          </a:xfrm>
        </p:spPr>
        <p:txBody>
          <a:bodyPr/>
          <a:lstStyle/>
          <a:p>
            <a:r>
              <a:rPr lang="en-US" dirty="0" smtClean="0"/>
              <a:t>Lets see the syste</a:t>
            </a:r>
            <a:r>
              <a:rPr lang="en-US" dirty="0" smtClean="0"/>
              <a:t>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977"/>
            <a:ext cx="8229600" cy="4233041"/>
          </a:xfrm>
        </p:spPr>
        <p:txBody>
          <a:bodyPr/>
          <a:lstStyle/>
          <a:p>
            <a:r>
              <a:rPr lang="en-US" sz="2000" dirty="0" smtClean="0"/>
              <a:t>Eric Sandoval – Web Application Developer</a:t>
            </a:r>
            <a:endParaRPr lang="en-US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25951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 what </a:t>
            </a:r>
            <a:r>
              <a:rPr lang="en-US" dirty="0" smtClean="0"/>
              <a:t>have seen and heard?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3781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br>
              <a:rPr lang="en-US" dirty="0" smtClean="0"/>
            </a:br>
            <a:r>
              <a:rPr lang="en-US" dirty="0" smtClean="0"/>
              <a:t>for your time and attention!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40158" y="4365938"/>
            <a:ext cx="8203842" cy="1486223"/>
          </a:xfrm>
        </p:spPr>
        <p:txBody>
          <a:bodyPr/>
          <a:lstStyle/>
          <a:p>
            <a:pPr algn="r"/>
            <a:r>
              <a:rPr lang="en-US" sz="2000" dirty="0" smtClean="0"/>
              <a:t>Mark Ashley</a:t>
            </a:r>
            <a:endParaRPr lang="en-US" sz="2000" dirty="0" smtClean="0"/>
          </a:p>
          <a:p>
            <a:pPr algn="r"/>
            <a:r>
              <a:rPr lang="en-US" sz="2000" dirty="0" smtClean="0"/>
              <a:t>Manager – Web Services &amp; Application Development</a:t>
            </a:r>
          </a:p>
          <a:p>
            <a:pPr algn="r"/>
            <a:r>
              <a:rPr lang="en-US" sz="2000" dirty="0" smtClean="0"/>
              <a:t>Santa Clara County Office of </a:t>
            </a:r>
            <a:r>
              <a:rPr lang="en-US" sz="2000" dirty="0" smtClean="0"/>
              <a:t>Education</a:t>
            </a:r>
            <a:endParaRPr lang="en-US" sz="20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20730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516"/>
          </a:xfrm>
        </p:spPr>
        <p:txBody>
          <a:bodyPr>
            <a:normAutofit/>
          </a:bodyPr>
          <a:lstStyle/>
          <a:p>
            <a:r>
              <a:rPr lang="en-US" dirty="0" smtClean="0"/>
              <a:t>FosterVision: </a:t>
            </a: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817"/>
            <a:ext cx="8229600" cy="4233041"/>
          </a:xfrm>
        </p:spPr>
        <p:txBody>
          <a:bodyPr/>
          <a:lstStyle/>
          <a:p>
            <a:r>
              <a:rPr lang="en-US" dirty="0" smtClean="0"/>
              <a:t>Intended to ultimately be a collection of data from districts and public agencies to facilitate tracking foster youth educational status, placement changes, and improvement of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Sustainable and Free to Santa Clara County School Districts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48643" y="6208729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380144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/>
          <a:lstStyle/>
          <a:p>
            <a:r>
              <a:rPr lang="en-US" dirty="0" smtClean="0"/>
              <a:t>Solving the proble</a:t>
            </a:r>
            <a:r>
              <a:rPr lang="en-US" dirty="0"/>
              <a:t>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937"/>
            <a:ext cx="8229600" cy="4233041"/>
          </a:xfrm>
        </p:spPr>
        <p:txBody>
          <a:bodyPr/>
          <a:lstStyle/>
          <a:p>
            <a:r>
              <a:rPr lang="en-US" sz="2800" dirty="0" smtClean="0"/>
              <a:t>Both districts and agencies have historically been challenged with keeping track of foster youth</a:t>
            </a:r>
          </a:p>
          <a:p>
            <a:pPr lvl="1"/>
            <a:r>
              <a:rPr lang="en-US" sz="2400" dirty="0" smtClean="0"/>
              <a:t>Challenges with district moves, </a:t>
            </a:r>
            <a:r>
              <a:rPr lang="en-US" sz="2400" dirty="0" smtClean="0"/>
              <a:t>academic </a:t>
            </a:r>
            <a:r>
              <a:rPr lang="en-US" sz="2400" dirty="0" smtClean="0"/>
              <a:t>records, changes in status, etc.</a:t>
            </a:r>
          </a:p>
          <a:p>
            <a:pPr lvl="1"/>
            <a:r>
              <a:rPr lang="en-US" sz="2400" dirty="0" smtClean="0"/>
              <a:t>Closing the communications </a:t>
            </a:r>
            <a:r>
              <a:rPr lang="en-US" sz="2400" dirty="0" smtClean="0"/>
              <a:t>loops</a:t>
            </a:r>
          </a:p>
          <a:p>
            <a:pPr lvl="1"/>
            <a:r>
              <a:rPr lang="en-US" sz="2400" dirty="0" smtClean="0"/>
              <a:t>Paper and faxed information </a:t>
            </a:r>
            <a:endParaRPr lang="en-US" sz="2400" dirty="0" smtClean="0"/>
          </a:p>
          <a:p>
            <a:r>
              <a:rPr lang="en-US" sz="2800" dirty="0" smtClean="0"/>
              <a:t>Challenges/Opportunity: LCFF</a:t>
            </a:r>
          </a:p>
          <a:p>
            <a:pPr lvl="1"/>
            <a:r>
              <a:rPr lang="en-US" sz="2400" dirty="0" smtClean="0"/>
              <a:t>Funding now tied to identified foster youth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9403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509"/>
            <a:ext cx="8229600" cy="813017"/>
          </a:xfrm>
        </p:spPr>
        <p:txBody>
          <a:bodyPr/>
          <a:lstStyle/>
          <a:p>
            <a:r>
              <a:rPr lang="en-US" dirty="0" smtClean="0"/>
              <a:t>Solutions, Project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507"/>
            <a:ext cx="8229600" cy="4233041"/>
          </a:xfrm>
        </p:spPr>
        <p:txBody>
          <a:bodyPr/>
          <a:lstStyle/>
          <a:p>
            <a:r>
              <a:rPr lang="en-US" dirty="0" smtClean="0"/>
              <a:t>Needed a clearinghouse to gather district and agency data in one place, then deliver it in a secure, web-based environment</a:t>
            </a:r>
          </a:p>
          <a:p>
            <a:r>
              <a:rPr lang="en-US" dirty="0" smtClean="0"/>
              <a:t>Needed a means to ensure data is kept up-to-date (source data)</a:t>
            </a:r>
          </a:p>
          <a:p>
            <a:r>
              <a:rPr lang="en-US" dirty="0" smtClean="0"/>
              <a:t>Agencies view the same data they view now – just a lot more efficiently!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9133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12"/>
            <a:ext cx="8229600" cy="1143000"/>
          </a:xfrm>
        </p:spPr>
        <p:txBody>
          <a:bodyPr/>
          <a:lstStyle/>
          <a:p>
            <a:r>
              <a:rPr lang="en-US" dirty="0" smtClean="0"/>
              <a:t>From The </a:t>
            </a:r>
            <a:r>
              <a:rPr lang="en-US" dirty="0" err="1" smtClean="0"/>
              <a:t>Pilot..What</a:t>
            </a:r>
            <a:r>
              <a:rPr lang="en-US" dirty="0" smtClean="0"/>
              <a:t> </a:t>
            </a:r>
            <a:r>
              <a:rPr lang="en-US" dirty="0" smtClean="0"/>
              <a:t>We Have…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245"/>
            <a:ext cx="8229600" cy="4233041"/>
          </a:xfrm>
        </p:spPr>
        <p:txBody>
          <a:bodyPr/>
          <a:lstStyle/>
          <a:p>
            <a:r>
              <a:rPr lang="en-US" dirty="0" smtClean="0"/>
              <a:t>FosterVision currently holds SCCOE student data</a:t>
            </a:r>
          </a:p>
          <a:p>
            <a:r>
              <a:rPr lang="en-US" dirty="0" smtClean="0"/>
              <a:t>Santa Clara Unified Student Data</a:t>
            </a:r>
          </a:p>
          <a:p>
            <a:r>
              <a:rPr lang="en-US" dirty="0" smtClean="0"/>
              <a:t>Franklin McKinley School District Student Data</a:t>
            </a:r>
          </a:p>
          <a:p>
            <a:r>
              <a:rPr lang="en-US" dirty="0" smtClean="0"/>
              <a:t>East Side Union High (In Progress)</a:t>
            </a:r>
          </a:p>
          <a:p>
            <a:r>
              <a:rPr lang="en-US" dirty="0" smtClean="0"/>
              <a:t>Department of Family and Children Services data (DFCS)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0773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Initiatives:  </a:t>
            </a:r>
            <a:r>
              <a:rPr lang="en-US" dirty="0" err="1" smtClean="0"/>
              <a:t>DataZone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Bringing the sources together</a:t>
            </a:r>
          </a:p>
          <a:p>
            <a:r>
              <a:rPr lang="en-US" dirty="0" smtClean="0"/>
              <a:t>Analytics, tools, reporting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20516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75" y="-118059"/>
            <a:ext cx="8229600" cy="1143000"/>
          </a:xfrm>
        </p:spPr>
        <p:txBody>
          <a:bodyPr/>
          <a:lstStyle/>
          <a:p>
            <a:r>
              <a:rPr lang="en-US" dirty="0" err="1" smtClean="0"/>
              <a:t>FosterVision</a:t>
            </a:r>
            <a:r>
              <a:rPr lang="en-US" dirty="0" smtClean="0"/>
              <a:t> Integration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7478" y="2548728"/>
          <a:ext cx="5562600" cy="3882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676400" y="980882"/>
            <a:ext cx="895350" cy="2318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208313" y="1867093"/>
            <a:ext cx="3076240" cy="207261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95375" y="1151736"/>
            <a:ext cx="1104900" cy="231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00175" y="1151736"/>
            <a:ext cx="990600" cy="2208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33575" y="1031513"/>
            <a:ext cx="841561" cy="22299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81707" y="1408554"/>
            <a:ext cx="1299882" cy="917079"/>
          </a:xfrm>
          <a:prstGeom prst="flowChartMagneticDisk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– </a:t>
            </a:r>
            <a:r>
              <a:rPr lang="en-US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FosterVision</a:t>
            </a:r>
            <a:endParaRPr 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7762357" y="4020005"/>
            <a:ext cx="1272987" cy="784011"/>
            <a:chOff x="6781800" y="2484343"/>
            <a:chExt cx="1905000" cy="1173257"/>
          </a:xfrm>
        </p:grpSpPr>
        <p:sp>
          <p:nvSpPr>
            <p:cNvPr id="38" name="Rectangle 37"/>
            <p:cNvSpPr/>
            <p:nvPr/>
          </p:nvSpPr>
          <p:spPr>
            <a:xfrm>
              <a:off x="6781800" y="2484343"/>
              <a:ext cx="1905000" cy="11732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96098" y="2769913"/>
              <a:ext cx="1676401" cy="690873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Probation Dept.</a:t>
              </a:r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47854" y="4600136"/>
            <a:ext cx="1272987" cy="784011"/>
            <a:chOff x="6781800" y="2484343"/>
            <a:chExt cx="1905000" cy="1173257"/>
          </a:xfrm>
        </p:grpSpPr>
        <p:sp>
          <p:nvSpPr>
            <p:cNvPr id="41" name="Rectangle 40"/>
            <p:cNvSpPr/>
            <p:nvPr/>
          </p:nvSpPr>
          <p:spPr>
            <a:xfrm>
              <a:off x="6781800" y="2484343"/>
              <a:ext cx="1905000" cy="1173257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96098" y="2863708"/>
              <a:ext cx="1676401" cy="41452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Child Services</a:t>
              </a:r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00078" y="3384662"/>
            <a:ext cx="1272987" cy="784011"/>
            <a:chOff x="6781800" y="2484343"/>
            <a:chExt cx="1905000" cy="1173257"/>
          </a:xfrm>
        </p:grpSpPr>
        <p:sp>
          <p:nvSpPr>
            <p:cNvPr id="44" name="Rectangle 43"/>
            <p:cNvSpPr/>
            <p:nvPr/>
          </p:nvSpPr>
          <p:spPr>
            <a:xfrm>
              <a:off x="6781800" y="2484343"/>
              <a:ext cx="1905000" cy="1173257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6098" y="2863708"/>
              <a:ext cx="1676401" cy="41452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CDE</a:t>
              </a:r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822512" y="763468"/>
            <a:ext cx="1707776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444461" y="5566329"/>
            <a:ext cx="1272987" cy="784011"/>
            <a:chOff x="6781800" y="2484343"/>
            <a:chExt cx="1905000" cy="1173257"/>
          </a:xfrm>
        </p:grpSpPr>
        <p:sp>
          <p:nvSpPr>
            <p:cNvPr id="55" name="Rectangle 54"/>
            <p:cNvSpPr/>
            <p:nvPr/>
          </p:nvSpPr>
          <p:spPr>
            <a:xfrm>
              <a:off x="6781800" y="2484343"/>
              <a:ext cx="1905000" cy="117325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896098" y="2863708"/>
              <a:ext cx="1676401" cy="414524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Foster Youth</a:t>
              </a:r>
              <a:endParaRPr 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flipH="1">
            <a:off x="7086601" y="2363013"/>
            <a:ext cx="295106" cy="1021649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headEnd type="arrow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7444461" y="2380869"/>
            <a:ext cx="179477" cy="2219267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headEnd type="arrow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8001000" y="2446166"/>
            <a:ext cx="0" cy="3139103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headEnd type="arrow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8641068" y="2363013"/>
            <a:ext cx="3938" cy="1706617"/>
          </a:xfrm>
          <a:prstGeom prst="straightConnector1">
            <a:avLst/>
          </a:prstGeom>
          <a:ln w="76200">
            <a:solidFill>
              <a:srgbClr val="7030A0"/>
            </a:solidFill>
            <a:prstDash val="sysDash"/>
            <a:headEnd type="arrow"/>
            <a:tailEnd type="arrow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423956" y="1271781"/>
            <a:ext cx="338419" cy="1989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2842931" y="1347981"/>
            <a:ext cx="451708" cy="18188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135116" y="1458560"/>
            <a:ext cx="319045" cy="17341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681131" y="1322412"/>
            <a:ext cx="309844" cy="19390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570068" y="1087115"/>
            <a:ext cx="1707776" cy="369332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762000" y="1572206"/>
            <a:ext cx="895350" cy="23188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80975" y="1743060"/>
            <a:ext cx="1104900" cy="2311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85775" y="1743060"/>
            <a:ext cx="990600" cy="22083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019175" y="1622837"/>
            <a:ext cx="841561" cy="22299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27187" y="1437238"/>
            <a:ext cx="1707776" cy="36933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District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470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000"/>
                            </p:stCondLst>
                            <p:childTnLst>
                              <p:par>
                                <p:cTn id="1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26" grpId="0" animBg="1"/>
      <p:bldP spid="46" grpId="0" animBg="1"/>
      <p:bldP spid="107" grpId="0" animBg="1"/>
      <p:bldP spid="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12"/>
            <a:ext cx="8229600" cy="937191"/>
          </a:xfrm>
        </p:spPr>
        <p:txBody>
          <a:bodyPr/>
          <a:lstStyle/>
          <a:p>
            <a:r>
              <a:rPr lang="en-US" dirty="0" smtClean="0"/>
              <a:t>District Timelines ..</a:t>
            </a:r>
            <a:r>
              <a:rPr lang="en-US" dirty="0" err="1" smtClean="0"/>
              <a:t>ish</a:t>
            </a:r>
            <a:r>
              <a:rPr lang="en-US" dirty="0" smtClean="0"/>
              <a:t> 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1789"/>
            <a:ext cx="8229600" cy="3781698"/>
          </a:xfrm>
        </p:spPr>
        <p:txBody>
          <a:bodyPr/>
          <a:lstStyle/>
          <a:p>
            <a:r>
              <a:rPr lang="en-US" sz="2800" dirty="0" smtClean="0"/>
              <a:t>2-4 weeks:  District data review and prep</a:t>
            </a:r>
          </a:p>
          <a:p>
            <a:r>
              <a:rPr lang="en-US" sz="2800" dirty="0" smtClean="0"/>
              <a:t>4-6 weeks:  Establish bridges </a:t>
            </a:r>
            <a:endParaRPr lang="en-US" sz="2800" dirty="0" smtClean="0"/>
          </a:p>
          <a:p>
            <a:r>
              <a:rPr lang="en-US" sz="2800" dirty="0" smtClean="0"/>
              <a:t>5-8 </a:t>
            </a:r>
            <a:r>
              <a:rPr lang="en-US" sz="2800" dirty="0" smtClean="0"/>
              <a:t>weeks:  Validate, verify data, clean </a:t>
            </a:r>
            <a:r>
              <a:rPr lang="en-US" sz="2800" dirty="0" smtClean="0"/>
              <a:t>up</a:t>
            </a:r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7566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866185"/>
          </a:xfrm>
        </p:spPr>
        <p:txBody>
          <a:bodyPr>
            <a:normAutofit/>
          </a:bodyPr>
          <a:lstStyle/>
          <a:p>
            <a:r>
              <a:rPr lang="en-US" dirty="0"/>
              <a:t>Review of district </a:t>
            </a:r>
            <a:r>
              <a:rPr lang="en-US" dirty="0" smtClean="0"/>
              <a:t>data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646"/>
            <a:ext cx="8229600" cy="4233041"/>
          </a:xfrm>
        </p:spPr>
        <p:txBody>
          <a:bodyPr/>
          <a:lstStyle/>
          <a:p>
            <a:r>
              <a:rPr lang="en-US" sz="2400" dirty="0" smtClean="0"/>
              <a:t>Implementation - SIS </a:t>
            </a:r>
            <a:r>
              <a:rPr lang="en-US" sz="2400" dirty="0"/>
              <a:t>Data Domain R</a:t>
            </a:r>
            <a:r>
              <a:rPr lang="en-US" sz="2400" dirty="0" smtClean="0"/>
              <a:t>equirements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Demographics</a:t>
            </a:r>
          </a:p>
          <a:p>
            <a:pPr lvl="1"/>
            <a:r>
              <a:rPr lang="en-US" sz="2000" dirty="0"/>
              <a:t>Attendance</a:t>
            </a:r>
          </a:p>
          <a:p>
            <a:pPr lvl="1"/>
            <a:r>
              <a:rPr lang="en-US" sz="2000" dirty="0"/>
              <a:t>Discipline</a:t>
            </a:r>
          </a:p>
          <a:p>
            <a:pPr lvl="1"/>
            <a:r>
              <a:rPr lang="en-US" sz="2000" dirty="0" smtClean="0"/>
              <a:t>Academics</a:t>
            </a:r>
          </a:p>
          <a:p>
            <a:pPr lvl="1"/>
            <a:r>
              <a:rPr lang="en-US" sz="2000" dirty="0" smtClean="0"/>
              <a:t>Medical 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31636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altLang="en-US" dirty="0" err="1" smtClean="0">
                <a:solidFill>
                  <a:schemeClr val="bg1"/>
                </a:solidFill>
                <a:latin typeface="Century Gothic" pitchFamily="34" charset="0"/>
              </a:rPr>
              <a:t>FosterVision</a:t>
            </a:r>
            <a:r>
              <a:rPr lang="en-US" altLang="en-US" dirty="0" smtClean="0">
                <a:solidFill>
                  <a:schemeClr val="bg1"/>
                </a:solidFill>
                <a:latin typeface="Century Gothic" pitchFamily="34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20785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COE PresentationTemplate 0911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2" id="{1B97F0CA-5D68-4974-8A2B-4A4A204CD10E}" vid="{4077D0CE-376C-482F-831A-1DD87B7EB2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23e6d57-d8a4-4f46-af0d-446ccfa6714c">7TUPDFEVKPPK-521-4</_dlc_DocId>
    <_dlc_DocIdUrl xmlns="a23e6d57-d8a4-4f46-af0d-446ccfa6714c">
      <Url>https://www.sccoe.org/tech/ebwt/wsad/_layouts/15/DocIdRedir.aspx?ID=7TUPDFEVKPPK-521-4</Url>
      <Description>7TUPDFEVKPPK-521-4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F473E0F60B3F45ACF1D7FEEECBA7CC" ma:contentTypeVersion="1" ma:contentTypeDescription="Create a new document." ma:contentTypeScope="" ma:versionID="706567745f9f94c4fecae0b41f83acb6">
  <xsd:schema xmlns:xsd="http://www.w3.org/2001/XMLSchema" xmlns:xs="http://www.w3.org/2001/XMLSchema" xmlns:p="http://schemas.microsoft.com/office/2006/metadata/properties" xmlns:ns1="http://schemas.microsoft.com/sharepoint/v3" xmlns:ns2="a23e6d57-d8a4-4f46-af0d-446ccfa6714c" targetNamespace="http://schemas.microsoft.com/office/2006/metadata/properties" ma:root="true" ma:fieldsID="76fc19695005b7f93b59e72eb0958102" ns1:_="" ns2:_="">
    <xsd:import namespace="http://schemas.microsoft.com/sharepoint/v3"/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473A67-B3D0-4041-9A18-23A2450E5136}"/>
</file>

<file path=customXml/itemProps2.xml><?xml version="1.0" encoding="utf-8"?>
<ds:datastoreItem xmlns:ds="http://schemas.openxmlformats.org/officeDocument/2006/customXml" ds:itemID="{40458DDC-32BC-4E73-A5AB-805FD68B3255}"/>
</file>

<file path=customXml/itemProps3.xml><?xml version="1.0" encoding="utf-8"?>
<ds:datastoreItem xmlns:ds="http://schemas.openxmlformats.org/officeDocument/2006/customXml" ds:itemID="{D3DA7CFB-D01F-4EB9-8FC3-96DDB846850F}"/>
</file>

<file path=customXml/itemProps4.xml><?xml version="1.0" encoding="utf-8"?>
<ds:datastoreItem xmlns:ds="http://schemas.openxmlformats.org/officeDocument/2006/customXml" ds:itemID="{7DE8DD07-AC99-456C-B922-F7B0EC02C4B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</TotalTime>
  <Words>342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SCCOE PresentationTemplate 091113</vt:lpstr>
      <vt:lpstr>FosterVision February 6th , 2015</vt:lpstr>
      <vt:lpstr>FosterVision: Purpose</vt:lpstr>
      <vt:lpstr>Solving the problem.</vt:lpstr>
      <vt:lpstr>Solutions, Project Design</vt:lpstr>
      <vt:lpstr>From The Pilot..What We Have…</vt:lpstr>
      <vt:lpstr>Related Initiatives:  DataZone</vt:lpstr>
      <vt:lpstr>FosterVision Integration</vt:lpstr>
      <vt:lpstr>District Timelines ..ish !  </vt:lpstr>
      <vt:lpstr>Review of district data elements</vt:lpstr>
      <vt:lpstr>Lets see the system!</vt:lpstr>
      <vt:lpstr>Q&amp;A Time!</vt:lpstr>
      <vt:lpstr>THANK YOU  for your time and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FosterVision District Pilot Team Meeting – May 15, 2014</dc:title>
  <dc:creator>Kelly J. Calhoun, Ed.D;mashley65.37f34@m.evernote.com;mashley65.37f34@m.evernote.com</dc:creator>
  <dc:description>Presentation for 6th Feb 2015</dc:description>
  <cp:lastModifiedBy>Mark Ashley</cp:lastModifiedBy>
  <cp:revision>19</cp:revision>
  <cp:lastPrinted>2014-05-15T22:08:01Z</cp:lastPrinted>
  <dcterms:created xsi:type="dcterms:W3CDTF">2014-05-13T21:16:50Z</dcterms:created>
  <dcterms:modified xsi:type="dcterms:W3CDTF">2015-02-03T18:42:27Z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0x0101009FF473E0F60B3F45ACF1D7FEEECBA7CC</vt:lpwstr>
  </property>
  <property fmtid="{D5CDD505-2E9C-101B-9397-08002B2CF9AE}" pid="3" name="_dlc_DocIdItemGuid">
    <vt:lpwstr>dac3c05f-2758-4f51-bc10-08cdcc70108b</vt:lpwstr>
  </property>
</Properties>
</file>