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Garamond" panose="02020404030301010803" pitchFamily="18" charset="0"/>
      <p:regular r:id="rId26"/>
      <p:bold r:id="rId27"/>
      <p: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Ct4Ndt4j47yWjzQTFxGBLwSX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7431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915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a46829f54b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a46829f54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534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673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272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1369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50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71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183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212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8999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a46829f54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a46829f5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728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a46829f54b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a46829f54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073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9367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46829f54b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a46829f54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683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46829f54b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a46829f54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621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46829f54b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46829f54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47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a46829f54b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a46829f54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40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46829f54b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a46829f54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20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527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59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68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4160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858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20"/>
          <p:cNvGrpSpPr/>
          <p:nvPr/>
        </p:nvGrpSpPr>
        <p:grpSpPr>
          <a:xfrm>
            <a:off x="-16934" y="0"/>
            <a:ext cx="12231160" cy="6856214"/>
            <a:chOff x="-16934" y="0"/>
            <a:chExt cx="12231160" cy="6856214"/>
          </a:xfrm>
        </p:grpSpPr>
        <p:pic>
          <p:nvPicPr>
            <p:cNvPr id="18" name="Google Shape;18;p20"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20"/>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20"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20"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20"/>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4" name="Google Shape;24;p20"/>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20"/>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29"/>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9"/>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Google Shape;88;p29"/>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9" name="Google Shape;89;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2"/>
        <p:cNvGrpSpPr/>
        <p:nvPr/>
      </p:nvGrpSpPr>
      <p:grpSpPr>
        <a:xfrm>
          <a:off x="0" y="0"/>
          <a:ext cx="0" cy="0"/>
          <a:chOff x="0" y="0"/>
          <a:chExt cx="0" cy="0"/>
        </a:xfrm>
      </p:grpSpPr>
      <p:sp>
        <p:nvSpPr>
          <p:cNvPr id="93" name="Google Shape;93;p30"/>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0"/>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95" name="Google Shape;95;p30"/>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96" name="Google Shape;96;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31"/>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1"/>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2" name="Google Shape;102;p31"/>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3" name="Google Shape;103;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31"/>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07" name="Google Shape;107;p31"/>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08" name="Google Shape;108;p31"/>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2"/>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2"/>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2" name="Google Shape;112;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3"/>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3"/>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8" name="Google Shape;118;p33"/>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9" name="Google Shape;119;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3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23" name="Google Shape;123;p33"/>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24" name="Google Shape;124;p33"/>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34"/>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4"/>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34"/>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2" name="Google Shape;132;p34"/>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3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5"/>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3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36"/>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6"/>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3" name="Google Shape;143;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36"/>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2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2" name="Google Shape;32;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35"/>
        <p:cNvGrpSpPr/>
        <p:nvPr/>
      </p:nvGrpSpPr>
      <p:grpSpPr>
        <a:xfrm>
          <a:off x="0" y="0"/>
          <a:ext cx="0" cy="0"/>
          <a:chOff x="0" y="0"/>
          <a:chExt cx="0" cy="0"/>
        </a:xfrm>
      </p:grpSpPr>
      <p:sp>
        <p:nvSpPr>
          <p:cNvPr id="36" name="Google Shape;36;p2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2"/>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38" name="Google Shape;38;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2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45" name="Google Shape;45;p23"/>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6" name="Google Shape;46;p23"/>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47" name="Google Shape;47;p23"/>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8" name="Google Shape;48;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1" name="Google Shape;51;p2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24"/>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4"/>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55" name="Google Shape;55;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8" name="Google Shape;58;p24"/>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cxnSp>
        <p:nvCxnSpPr>
          <p:cNvPr id="60" name="Google Shape;60;p2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61" name="Google Shape;61;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5"/>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3" name="Google Shape;63;p25"/>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4" name="Google Shape;64;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2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2" name="Google Shape;72;p2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28"/>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80" name="Google Shape;80;p28"/>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1" name="Google Shape;81;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4" name="Google Shape;84;p28"/>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9"/>
          <p:cNvGrpSpPr/>
          <p:nvPr/>
        </p:nvGrpSpPr>
        <p:grpSpPr>
          <a:xfrm>
            <a:off x="-15736" y="0"/>
            <a:ext cx="12229962" cy="6856214"/>
            <a:chOff x="-15736" y="0"/>
            <a:chExt cx="12229962" cy="6856214"/>
          </a:xfrm>
        </p:grpSpPr>
        <p:pic>
          <p:nvPicPr>
            <p:cNvPr id="7" name="Google Shape;7;p19"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19"/>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9"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19"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1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5400"/>
              <a:buFont typeface="Garamond"/>
              <a:buNone/>
            </a:pPr>
            <a:r>
              <a:rPr lang="en-US"/>
              <a:t>What is an IEP Exactly?</a:t>
            </a:r>
            <a:endParaRPr/>
          </a:p>
        </p:txBody>
      </p:sp>
      <p:sp>
        <p:nvSpPr>
          <p:cNvPr id="152" name="Google Shape;152;p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415"/>
              <a:buNone/>
            </a:pPr>
            <a:r>
              <a:rPr lang="en-US"/>
              <a:t>Explaining an IEP to Families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a46829f54b_0_5"/>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Brief IEP Overview</a:t>
            </a:r>
            <a:endParaRPr/>
          </a:p>
        </p:txBody>
      </p:sp>
      <p:sp>
        <p:nvSpPr>
          <p:cNvPr id="206" name="Google Shape;206;ga46829f54b_0_5"/>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0" lvl="0" indent="0" algn="l" rtl="0">
              <a:spcBef>
                <a:spcPts val="360"/>
              </a:spcBef>
              <a:spcAft>
                <a:spcPts val="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Notice of Parent Rights</a:t>
            </a:r>
            <a:endParaRPr/>
          </a:p>
        </p:txBody>
      </p:sp>
      <p:sp>
        <p:nvSpPr>
          <p:cNvPr id="212" name="Google Shape;212;p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The Parent Rights outline what the rights are for you as the parent</a:t>
            </a:r>
            <a:endParaRPr/>
          </a:p>
          <a:p>
            <a:pPr marL="285750" lvl="0" indent="-285750" algn="l" rtl="0">
              <a:spcBef>
                <a:spcPts val="1080"/>
              </a:spcBef>
              <a:spcAft>
                <a:spcPts val="0"/>
              </a:spcAft>
              <a:buSzPts val="2760"/>
              <a:buChar char="•"/>
            </a:pPr>
            <a:r>
              <a:rPr lang="en-US"/>
              <a:t>Anytime that you meet as an IEP team or get a written response from the district or COE concerning the IEP, a copy should be offered as well</a:t>
            </a:r>
            <a:endParaRPr/>
          </a:p>
          <a:p>
            <a:pPr marL="285750" lvl="0" indent="-285750" algn="l" rtl="0">
              <a:spcBef>
                <a:spcPts val="1080"/>
              </a:spcBef>
              <a:spcAft>
                <a:spcPts val="0"/>
              </a:spcAft>
              <a:buSzPts val="2760"/>
              <a:buChar char="•"/>
            </a:pPr>
            <a:r>
              <a:rPr lang="en-US"/>
              <a:t>The Parent Rights should be provided in your native language</a:t>
            </a:r>
            <a:endParaRPr/>
          </a:p>
          <a:p>
            <a:pPr marL="285750" lvl="0" indent="-285750" algn="l" rtl="0">
              <a:spcBef>
                <a:spcPts val="1080"/>
              </a:spcBef>
              <a:spcAft>
                <a:spcPts val="0"/>
              </a:spcAft>
              <a:buSzPts val="2760"/>
              <a:buChar char="•"/>
            </a:pPr>
            <a:r>
              <a:rPr lang="en-US"/>
              <a:t>They should be offered prior to the start of an IEP….not after</a:t>
            </a:r>
            <a:endParaRPr/>
          </a:p>
          <a:p>
            <a:pPr marL="285750" lvl="0" indent="-285750" algn="l" rtl="0">
              <a:spcBef>
                <a:spcPts val="1080"/>
              </a:spcBef>
              <a:spcAft>
                <a:spcPts val="0"/>
              </a:spcAft>
              <a:buSzPts val="2760"/>
              <a:buChar char="•"/>
            </a:pPr>
            <a:r>
              <a:rPr lang="en-US"/>
              <a:t>If an explanation is needed regarding your rights as the parent, please ask as this information can be overwhelming at times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Demographics and Eligibility</a:t>
            </a:r>
            <a:endParaRPr/>
          </a:p>
        </p:txBody>
      </p:sp>
      <p:sp>
        <p:nvSpPr>
          <p:cNvPr id="218" name="Google Shape;218;p9"/>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3220"/>
              <a:buNone/>
            </a:pPr>
            <a:r>
              <a:rPr lang="en-US"/>
              <a:t>Demographics</a:t>
            </a:r>
            <a:endParaRPr/>
          </a:p>
        </p:txBody>
      </p:sp>
      <p:sp>
        <p:nvSpPr>
          <p:cNvPr id="219" name="Google Shape;219;p9"/>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553"/>
              <a:buChar char="•"/>
            </a:pPr>
            <a:r>
              <a:rPr lang="en-US" sz="2220"/>
              <a:t>Outlines personal information for the student</a:t>
            </a:r>
            <a:endParaRPr/>
          </a:p>
          <a:p>
            <a:pPr marL="285750" lvl="0" indent="-285750" algn="l" rtl="0">
              <a:spcBef>
                <a:spcPts val="1044"/>
              </a:spcBef>
              <a:spcAft>
                <a:spcPts val="0"/>
              </a:spcAft>
              <a:buSzPts val="2553"/>
              <a:buChar char="•"/>
            </a:pPr>
            <a:r>
              <a:rPr lang="en-US" sz="2220"/>
              <a:t>Includes parent contact information and residential information</a:t>
            </a:r>
            <a:endParaRPr/>
          </a:p>
          <a:p>
            <a:pPr marL="285750" lvl="0" indent="-285750" algn="l" rtl="0">
              <a:spcBef>
                <a:spcPts val="1044"/>
              </a:spcBef>
              <a:spcAft>
                <a:spcPts val="0"/>
              </a:spcAft>
              <a:buSzPts val="2553"/>
              <a:buChar char="•"/>
            </a:pPr>
            <a:r>
              <a:rPr lang="en-US" sz="2220"/>
              <a:t>Also includes native language and EL status</a:t>
            </a:r>
            <a:endParaRPr sz="2220"/>
          </a:p>
        </p:txBody>
      </p:sp>
      <p:sp>
        <p:nvSpPr>
          <p:cNvPr id="220" name="Google Shape;220;p9"/>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3220"/>
              <a:buNone/>
            </a:pPr>
            <a:r>
              <a:rPr lang="en-US"/>
              <a:t>Eligibility</a:t>
            </a:r>
            <a:endParaRPr/>
          </a:p>
        </p:txBody>
      </p:sp>
      <p:sp>
        <p:nvSpPr>
          <p:cNvPr id="221" name="Google Shape;221;p9"/>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1931"/>
              <a:buChar char="•"/>
            </a:pPr>
            <a:r>
              <a:rPr lang="en-US" sz="1679"/>
              <a:t>All students in special education could be eligible under 13 different areas: SLD, SLI, ED, AUT, MD, Deaf, VI, VI/Deaf, ID, OI, OHI, HI, TBI</a:t>
            </a:r>
            <a:endParaRPr/>
          </a:p>
          <a:p>
            <a:pPr marL="285750" lvl="0" indent="-285750" algn="l" rtl="0">
              <a:lnSpc>
                <a:spcPct val="80000"/>
              </a:lnSpc>
              <a:spcBef>
                <a:spcPts val="936"/>
              </a:spcBef>
              <a:spcAft>
                <a:spcPts val="0"/>
              </a:spcAft>
              <a:buSzPts val="1931"/>
              <a:buChar char="•"/>
            </a:pPr>
            <a:r>
              <a:rPr lang="en-US" sz="1679"/>
              <a:t>Student’s could be found to eligible under 2 different areas (primary, secondary)</a:t>
            </a:r>
            <a:endParaRPr/>
          </a:p>
          <a:p>
            <a:pPr marL="285750" lvl="0" indent="-285750" algn="l" rtl="0">
              <a:lnSpc>
                <a:spcPct val="80000"/>
              </a:lnSpc>
              <a:spcBef>
                <a:spcPts val="936"/>
              </a:spcBef>
              <a:spcAft>
                <a:spcPts val="0"/>
              </a:spcAft>
              <a:buSzPts val="1931"/>
              <a:buChar char="•"/>
            </a:pPr>
            <a:r>
              <a:rPr lang="en-US" sz="1679"/>
              <a:t>Typically IEP teams choose eligibilities based upon what the students most pressing needs are</a:t>
            </a:r>
            <a:endParaRPr/>
          </a:p>
          <a:p>
            <a:pPr marL="285750" lvl="0" indent="-285750" algn="l" rtl="0">
              <a:lnSpc>
                <a:spcPct val="80000"/>
              </a:lnSpc>
              <a:spcBef>
                <a:spcPts val="936"/>
              </a:spcBef>
              <a:spcAft>
                <a:spcPts val="0"/>
              </a:spcAft>
              <a:buSzPts val="1931"/>
              <a:buChar char="•"/>
            </a:pPr>
            <a:r>
              <a:rPr lang="en-US" sz="1679"/>
              <a:t>REMEMBER: The students disability does not drive the services, the students needs do</a:t>
            </a:r>
            <a:endParaRPr sz="1679"/>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Demographics and Eligibility cont.</a:t>
            </a:r>
            <a:endParaRPr/>
          </a:p>
        </p:txBody>
      </p:sp>
      <p:sp>
        <p:nvSpPr>
          <p:cNvPr id="227" name="Google Shape;227;p1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This page will also include student strengths and parent concerns relevant to the education process.</a:t>
            </a:r>
            <a:endParaRPr/>
          </a:p>
          <a:p>
            <a:pPr marL="285750" lvl="0" indent="-285750" algn="l" rtl="0">
              <a:spcBef>
                <a:spcPts val="1080"/>
              </a:spcBef>
              <a:spcAft>
                <a:spcPts val="0"/>
              </a:spcAft>
              <a:buSzPts val="2760"/>
              <a:buChar char="•"/>
            </a:pPr>
            <a:r>
              <a:rPr lang="en-US"/>
              <a:t>The concerns need to be documented at the IEP meeting (in the notes and the section of the IEP)</a:t>
            </a:r>
            <a:endParaRPr/>
          </a:p>
          <a:p>
            <a:pPr marL="285750" lvl="0" indent="-285750" algn="l" rtl="0">
              <a:spcBef>
                <a:spcPts val="1080"/>
              </a:spcBef>
              <a:spcAft>
                <a:spcPts val="0"/>
              </a:spcAft>
              <a:buSzPts val="2760"/>
              <a:buChar char="•"/>
            </a:pPr>
            <a:r>
              <a:rPr lang="en-US"/>
              <a:t>Documentation of what areas of need will be addressed through the IEP goals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Present Levels of Performance (PLOP)</a:t>
            </a:r>
            <a:endParaRPr/>
          </a:p>
        </p:txBody>
      </p:sp>
      <p:sp>
        <p:nvSpPr>
          <p:cNvPr id="233" name="Google Shape;233;p1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The PLOP is the current working ability of the student in multiple areas including academics, social/emotional, communication, motor skills, vocational, and health</a:t>
            </a:r>
            <a:endParaRPr/>
          </a:p>
          <a:p>
            <a:pPr marL="285750" lvl="0" indent="-285750" algn="l" rtl="0">
              <a:spcBef>
                <a:spcPts val="1080"/>
              </a:spcBef>
              <a:spcAft>
                <a:spcPts val="0"/>
              </a:spcAft>
              <a:buSzPts val="2760"/>
              <a:buChar char="•"/>
            </a:pPr>
            <a:r>
              <a:rPr lang="en-US"/>
              <a:t>Information should be based upon actual data and needs to be relevant to the student.  If it is a triennial IEP, PLOP should include more than just assessment testing results</a:t>
            </a:r>
            <a:endParaRPr/>
          </a:p>
          <a:p>
            <a:pPr marL="285750" lvl="0" indent="-285750" algn="l" rtl="0">
              <a:spcBef>
                <a:spcPts val="1080"/>
              </a:spcBef>
              <a:spcAft>
                <a:spcPts val="0"/>
              </a:spcAft>
              <a:buSzPts val="2760"/>
              <a:buChar char="•"/>
            </a:pPr>
            <a:r>
              <a:rPr lang="en-US"/>
              <a:t>Information should be correlated to previous IEP goals and IEP goals that will be proposed during the IEP meeting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IEP Goals</a:t>
            </a:r>
            <a:endParaRPr/>
          </a:p>
        </p:txBody>
      </p:sp>
      <p:sp>
        <p:nvSpPr>
          <p:cNvPr id="239" name="Google Shape;239;p1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760"/>
              <a:buChar char="•"/>
            </a:pPr>
            <a:r>
              <a:rPr lang="en-US"/>
              <a:t>IEP goals are items that will be specifically targeted in order to measure a students growth</a:t>
            </a:r>
            <a:endParaRPr/>
          </a:p>
          <a:p>
            <a:pPr marL="285750" lvl="0" indent="-285750" algn="l" rtl="0">
              <a:lnSpc>
                <a:spcPct val="90000"/>
              </a:lnSpc>
              <a:spcBef>
                <a:spcPts val="1080"/>
              </a:spcBef>
              <a:spcAft>
                <a:spcPts val="0"/>
              </a:spcAft>
              <a:buSzPts val="2760"/>
              <a:buChar char="•"/>
            </a:pPr>
            <a:r>
              <a:rPr lang="en-US"/>
              <a:t>Goals should be specific </a:t>
            </a:r>
            <a:endParaRPr/>
          </a:p>
          <a:p>
            <a:pPr marL="285750" lvl="0" indent="-285750" algn="l" rtl="0">
              <a:lnSpc>
                <a:spcPct val="90000"/>
              </a:lnSpc>
              <a:spcBef>
                <a:spcPts val="1080"/>
              </a:spcBef>
              <a:spcAft>
                <a:spcPts val="0"/>
              </a:spcAft>
              <a:buSzPts val="2760"/>
              <a:buChar char="•"/>
            </a:pPr>
            <a:r>
              <a:rPr lang="en-US"/>
              <a:t>Goals should be measurable</a:t>
            </a:r>
            <a:endParaRPr/>
          </a:p>
          <a:p>
            <a:pPr marL="285750" lvl="0" indent="-285750" algn="l" rtl="0">
              <a:lnSpc>
                <a:spcPct val="90000"/>
              </a:lnSpc>
              <a:spcBef>
                <a:spcPts val="1080"/>
              </a:spcBef>
              <a:spcAft>
                <a:spcPts val="0"/>
              </a:spcAft>
              <a:buSzPts val="2760"/>
              <a:buChar char="•"/>
            </a:pPr>
            <a:r>
              <a:rPr lang="en-US"/>
              <a:t>Goals should be achievable </a:t>
            </a:r>
            <a:endParaRPr/>
          </a:p>
          <a:p>
            <a:pPr marL="285750" lvl="0" indent="-285750" algn="l" rtl="0">
              <a:lnSpc>
                <a:spcPct val="90000"/>
              </a:lnSpc>
              <a:spcBef>
                <a:spcPts val="1080"/>
              </a:spcBef>
              <a:spcAft>
                <a:spcPts val="0"/>
              </a:spcAft>
              <a:buSzPts val="2760"/>
              <a:buChar char="•"/>
            </a:pPr>
            <a:r>
              <a:rPr lang="en-US"/>
              <a:t>Goals should be results oriented</a:t>
            </a:r>
            <a:endParaRPr/>
          </a:p>
          <a:p>
            <a:pPr marL="285750" lvl="0" indent="-285750" algn="l" rtl="0">
              <a:lnSpc>
                <a:spcPct val="90000"/>
              </a:lnSpc>
              <a:spcBef>
                <a:spcPts val="1080"/>
              </a:spcBef>
              <a:spcAft>
                <a:spcPts val="0"/>
              </a:spcAft>
              <a:buSzPts val="2760"/>
              <a:buChar char="•"/>
            </a:pPr>
            <a:r>
              <a:rPr lang="en-US"/>
              <a:t>Goals should be time bound</a:t>
            </a:r>
            <a:endParaRPr/>
          </a:p>
          <a:p>
            <a:pPr marL="285750" lvl="0" indent="-110490" algn="l" rtl="0">
              <a:lnSpc>
                <a:spcPct val="90000"/>
              </a:lnSpc>
              <a:spcBef>
                <a:spcPts val="1080"/>
              </a:spcBef>
              <a:spcAft>
                <a:spcPts val="0"/>
              </a:spcAft>
              <a:buSzPts val="276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IEP Goals cont.</a:t>
            </a:r>
            <a:endParaRPr/>
          </a:p>
        </p:txBody>
      </p:sp>
      <p:sp>
        <p:nvSpPr>
          <p:cNvPr id="245" name="Google Shape;245;p1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IEP goals should be SMART!!!!!!</a:t>
            </a:r>
            <a:endParaRPr/>
          </a:p>
          <a:p>
            <a:pPr marL="285750" lvl="0" indent="-285750" algn="l" rtl="0">
              <a:spcBef>
                <a:spcPts val="1080"/>
              </a:spcBef>
              <a:spcAft>
                <a:spcPts val="0"/>
              </a:spcAft>
              <a:buSzPts val="2760"/>
              <a:buChar char="•"/>
            </a:pPr>
            <a:r>
              <a:rPr lang="en-US"/>
              <a:t>Even though there may be 4 academic goals, it does not mean that other areas will not be covered</a:t>
            </a:r>
            <a:endParaRPr/>
          </a:p>
          <a:p>
            <a:pPr marL="285750" lvl="0" indent="-285750" algn="l" rtl="0">
              <a:spcBef>
                <a:spcPts val="1080"/>
              </a:spcBef>
              <a:spcAft>
                <a:spcPts val="0"/>
              </a:spcAft>
              <a:buSzPts val="2760"/>
              <a:buChar char="•"/>
            </a:pPr>
            <a:r>
              <a:rPr lang="en-US"/>
              <a:t>If you are not in full agreement with the goal, I recommend to move forward with the IEP, and document your concerns, and continue to work with the IEP team to work on changing the goals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Statewide Assessments</a:t>
            </a:r>
            <a:endParaRPr/>
          </a:p>
        </p:txBody>
      </p:sp>
      <p:sp>
        <p:nvSpPr>
          <p:cNvPr id="251" name="Google Shape;251;p1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553"/>
              <a:buChar char="•"/>
            </a:pPr>
            <a:r>
              <a:rPr lang="en-US" sz="2220"/>
              <a:t>All students that are enrolled in a public school (even if they are at COE or NPS program) are required to participate in state testing</a:t>
            </a:r>
            <a:endParaRPr/>
          </a:p>
          <a:p>
            <a:pPr marL="285750" lvl="0" indent="-285750" algn="l" rtl="0">
              <a:lnSpc>
                <a:spcPct val="90000"/>
              </a:lnSpc>
              <a:spcBef>
                <a:spcPts val="1044"/>
              </a:spcBef>
              <a:spcAft>
                <a:spcPts val="0"/>
              </a:spcAft>
              <a:buSzPts val="2553"/>
              <a:buChar char="•"/>
            </a:pPr>
            <a:r>
              <a:rPr lang="en-US" sz="2220"/>
              <a:t>Accommodations/modifications will be listed here for CELDT, PE, DRDP and State Testing</a:t>
            </a:r>
            <a:endParaRPr/>
          </a:p>
          <a:p>
            <a:pPr marL="285750" lvl="0" indent="-285750" algn="l" rtl="0">
              <a:lnSpc>
                <a:spcPct val="90000"/>
              </a:lnSpc>
              <a:spcBef>
                <a:spcPts val="1044"/>
              </a:spcBef>
              <a:spcAft>
                <a:spcPts val="0"/>
              </a:spcAft>
              <a:buSzPts val="2553"/>
              <a:buChar char="•"/>
            </a:pPr>
            <a:r>
              <a:rPr lang="en-US" sz="2220"/>
              <a:t>Support can be embedded or non-embedded</a:t>
            </a:r>
            <a:endParaRPr/>
          </a:p>
          <a:p>
            <a:pPr marL="285750" lvl="0" indent="-285750" algn="l" rtl="0">
              <a:lnSpc>
                <a:spcPct val="90000"/>
              </a:lnSpc>
              <a:spcBef>
                <a:spcPts val="1044"/>
              </a:spcBef>
              <a:spcAft>
                <a:spcPts val="0"/>
              </a:spcAft>
              <a:buSzPts val="2553"/>
              <a:buChar char="•"/>
            </a:pPr>
            <a:r>
              <a:rPr lang="en-US" sz="2220"/>
              <a:t>Parents have the right to “opt out” of testing if they inform the administrator of the school in a timely manner.</a:t>
            </a:r>
            <a:endParaRPr/>
          </a:p>
          <a:p>
            <a:pPr marL="285750" lvl="0" indent="-285750" algn="l" rtl="0">
              <a:lnSpc>
                <a:spcPct val="90000"/>
              </a:lnSpc>
              <a:spcBef>
                <a:spcPts val="1044"/>
              </a:spcBef>
              <a:spcAft>
                <a:spcPts val="0"/>
              </a:spcAft>
              <a:buSzPts val="2553"/>
              <a:buChar char="•"/>
            </a:pPr>
            <a:r>
              <a:rPr lang="en-US" sz="2220"/>
              <a:t>All state testing is now done through the computer</a:t>
            </a:r>
            <a:endParaRPr sz="222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a:t>Instructional Accommodations and Modifications</a:t>
            </a:r>
            <a:endParaRPr sz="3959"/>
          </a:p>
        </p:txBody>
      </p:sp>
      <p:sp>
        <p:nvSpPr>
          <p:cNvPr id="257" name="Google Shape;257;p1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760"/>
              <a:buChar char="•"/>
            </a:pPr>
            <a:r>
              <a:rPr lang="en-US"/>
              <a:t>Accommodations and modifications support student access content, instruction and other relevant facets of a school day</a:t>
            </a:r>
            <a:endParaRPr/>
          </a:p>
          <a:p>
            <a:pPr marL="285750" lvl="0" indent="-285750" algn="l" rtl="0">
              <a:lnSpc>
                <a:spcPct val="90000"/>
              </a:lnSpc>
              <a:spcBef>
                <a:spcPts val="1080"/>
              </a:spcBef>
              <a:spcAft>
                <a:spcPts val="0"/>
              </a:spcAft>
              <a:buSzPts val="2760"/>
              <a:buChar char="•"/>
            </a:pPr>
            <a:r>
              <a:rPr lang="en-US"/>
              <a:t>Accommodations/Modifications might be needed to measure academic achievement and functional performance</a:t>
            </a:r>
            <a:endParaRPr/>
          </a:p>
          <a:p>
            <a:pPr marL="285750" lvl="0" indent="-285750" algn="l" rtl="0">
              <a:lnSpc>
                <a:spcPct val="90000"/>
              </a:lnSpc>
              <a:spcBef>
                <a:spcPts val="1080"/>
              </a:spcBef>
              <a:spcAft>
                <a:spcPts val="0"/>
              </a:spcAft>
              <a:buSzPts val="2760"/>
              <a:buChar char="•"/>
            </a:pPr>
            <a:r>
              <a:rPr lang="en-US"/>
              <a:t>Accommodations provide support for a student to gain access to items listed above</a:t>
            </a:r>
            <a:endParaRPr/>
          </a:p>
          <a:p>
            <a:pPr marL="285750" lvl="0" indent="-285750" algn="l" rtl="0">
              <a:lnSpc>
                <a:spcPct val="90000"/>
              </a:lnSpc>
              <a:spcBef>
                <a:spcPts val="1080"/>
              </a:spcBef>
              <a:spcAft>
                <a:spcPts val="0"/>
              </a:spcAft>
              <a:buSzPts val="2760"/>
              <a:buChar char="•"/>
            </a:pPr>
            <a:r>
              <a:rPr lang="en-US"/>
              <a:t>Modifications change the content in order for the student to be able to access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a46829f54b_0_0"/>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Services</a:t>
            </a:r>
            <a:endParaRPr/>
          </a:p>
        </p:txBody>
      </p:sp>
      <p:sp>
        <p:nvSpPr>
          <p:cNvPr id="263" name="Google Shape;263;ga46829f54b_0_0"/>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457200" lvl="0" indent="-360045" algn="l" rtl="0">
              <a:spcBef>
                <a:spcPts val="360"/>
              </a:spcBef>
              <a:spcAft>
                <a:spcPts val="0"/>
              </a:spcAft>
              <a:buSzPts val="2070"/>
              <a:buChar char="•"/>
            </a:pPr>
            <a:r>
              <a:rPr lang="en-US"/>
              <a:t>These are required direct services that need to be provided based upon the needs of a student</a:t>
            </a:r>
            <a:endParaRPr/>
          </a:p>
          <a:p>
            <a:pPr marL="457200" lvl="0" indent="-360045" algn="l" rtl="0">
              <a:spcBef>
                <a:spcPts val="0"/>
              </a:spcBef>
              <a:spcAft>
                <a:spcPts val="0"/>
              </a:spcAft>
              <a:buSzPts val="2070"/>
              <a:buChar char="•"/>
            </a:pPr>
            <a:r>
              <a:rPr lang="en-US"/>
              <a:t>Services can only be added or removed through an assessment</a:t>
            </a:r>
            <a:endParaRPr/>
          </a:p>
          <a:p>
            <a:pPr marL="457200" lvl="0" indent="-360045" algn="l" rtl="0">
              <a:spcBef>
                <a:spcPts val="0"/>
              </a:spcBef>
              <a:spcAft>
                <a:spcPts val="0"/>
              </a:spcAft>
              <a:buSzPts val="2070"/>
              <a:buChar char="•"/>
            </a:pPr>
            <a:r>
              <a:rPr lang="en-US"/>
              <a:t>Duration can increase or decrease based upon needs of the student</a:t>
            </a:r>
            <a:endParaRPr/>
          </a:p>
          <a:p>
            <a:pPr marL="914400" lvl="0" indent="0" algn="l" rtl="0">
              <a:spcBef>
                <a:spcPts val="600"/>
              </a:spcBef>
              <a:spcAft>
                <a:spcPts val="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a46829f54b_0_10"/>
          <p:cNvSpPr txBox="1">
            <a:spLocks noGrp="1"/>
          </p:cNvSpPr>
          <p:nvPr>
            <p:ph type="ctrTitle"/>
          </p:nvPr>
        </p:nvSpPr>
        <p:spPr>
          <a:xfrm>
            <a:off x="2692398" y="1871131"/>
            <a:ext cx="6815700" cy="1515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How do I qualify for an IEP?</a:t>
            </a:r>
            <a:endParaRPr/>
          </a:p>
        </p:txBody>
      </p:sp>
      <p:sp>
        <p:nvSpPr>
          <p:cNvPr id="158" name="Google Shape;158;ga46829f54b_0_10"/>
          <p:cNvSpPr txBox="1">
            <a:spLocks noGrp="1"/>
          </p:cNvSpPr>
          <p:nvPr>
            <p:ph type="subTitle" idx="1"/>
          </p:nvPr>
        </p:nvSpPr>
        <p:spPr>
          <a:xfrm>
            <a:off x="2692398" y="3657597"/>
            <a:ext cx="6815700" cy="1320900"/>
          </a:xfrm>
          <a:prstGeom prst="rect">
            <a:avLst/>
          </a:prstGeom>
        </p:spPr>
        <p:txBody>
          <a:bodyPr spcFirstLastPara="1" wrap="square" lIns="91425" tIns="45700" rIns="91425" bIns="45700" anchor="t" anchorCtr="0">
            <a:noAutofit/>
          </a:bodyPr>
          <a:lstStyle/>
          <a:p>
            <a:pPr marL="0" lvl="0" indent="0" algn="ctr" rtl="0">
              <a:spcBef>
                <a:spcPts val="420"/>
              </a:spcBef>
              <a:spcAft>
                <a:spcPts val="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7"/>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7200"/>
              <a:buFont typeface="Garamond"/>
              <a:buNone/>
            </a:pPr>
            <a:r>
              <a:rPr lang="en-US" sz="7200"/>
              <a:t>Migrant Education Factors to Consider</a:t>
            </a:r>
            <a:endParaRPr sz="7200"/>
          </a:p>
        </p:txBody>
      </p:sp>
      <p:sp>
        <p:nvSpPr>
          <p:cNvPr id="269" name="Google Shape;269;p7"/>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2300"/>
              <a:buNone/>
            </a:pPr>
            <a:r>
              <a:rPr lang="en-US"/>
              <a: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a46829f54b_0_25"/>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IEP Document</a:t>
            </a:r>
            <a:endParaRPr/>
          </a:p>
        </p:txBody>
      </p:sp>
      <p:sp>
        <p:nvSpPr>
          <p:cNvPr id="275" name="Google Shape;275;ga46829f54b_0_25"/>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457200" lvl="0" indent="-360045" algn="l" rtl="0">
              <a:spcBef>
                <a:spcPts val="360"/>
              </a:spcBef>
              <a:spcAft>
                <a:spcPts val="0"/>
              </a:spcAft>
              <a:buSzPts val="2070"/>
              <a:buChar char="•"/>
            </a:pPr>
            <a:r>
              <a:rPr lang="en-US"/>
              <a:t>IEP’s are federal documents that can transfer from state to state; if you are eligible in one district, you are eligible in all districts</a:t>
            </a:r>
            <a:endParaRPr/>
          </a:p>
          <a:p>
            <a:pPr marL="457200" lvl="0" indent="-360045" algn="l" rtl="0">
              <a:spcBef>
                <a:spcPts val="0"/>
              </a:spcBef>
              <a:spcAft>
                <a:spcPts val="0"/>
              </a:spcAft>
              <a:buSzPts val="2070"/>
              <a:buChar char="•"/>
            </a:pPr>
            <a:r>
              <a:rPr lang="en-US"/>
              <a:t>IEP’s will look different depending on the region you are in</a:t>
            </a:r>
            <a:endParaRPr/>
          </a:p>
          <a:p>
            <a:pPr marL="457200" lvl="0" indent="-360045" algn="l" rtl="0">
              <a:spcBef>
                <a:spcPts val="0"/>
              </a:spcBef>
              <a:spcAft>
                <a:spcPts val="0"/>
              </a:spcAft>
              <a:buSzPts val="2070"/>
              <a:buChar char="•"/>
            </a:pPr>
            <a:r>
              <a:rPr lang="en-US"/>
              <a:t>Some states will have different eligibilities or service trends than others (ex. New York and Arizona)</a:t>
            </a:r>
            <a:endParaRPr/>
          </a:p>
          <a:p>
            <a:pPr marL="457200" lvl="0" indent="-360045" algn="l" rtl="0">
              <a:spcBef>
                <a:spcPts val="0"/>
              </a:spcBef>
              <a:spcAft>
                <a:spcPts val="0"/>
              </a:spcAft>
              <a:buSzPts val="2070"/>
              <a:buChar char="•"/>
            </a:pPr>
            <a:r>
              <a:rPr lang="en-US"/>
              <a:t>When moving to a new district, district will need to complete an “interim placement”</a:t>
            </a:r>
            <a:endParaRPr/>
          </a:p>
          <a:p>
            <a:pPr marL="457200" lvl="0" indent="-360045" algn="l" rtl="0">
              <a:spcBef>
                <a:spcPts val="0"/>
              </a:spcBef>
              <a:spcAft>
                <a:spcPts val="0"/>
              </a:spcAft>
              <a:buSzPts val="2070"/>
              <a:buChar char="•"/>
            </a:pPr>
            <a:r>
              <a:rPr lang="en-US"/>
              <a:t>District will need to complete a 30 Day Review to adjust services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a46829f54b_0_30"/>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Communication</a:t>
            </a:r>
            <a:endParaRPr/>
          </a:p>
        </p:txBody>
      </p:sp>
      <p:sp>
        <p:nvSpPr>
          <p:cNvPr id="281" name="Google Shape;281;ga46829f54b_0_30"/>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457200" lvl="0" indent="-360045" algn="l" rtl="0">
              <a:spcBef>
                <a:spcPts val="360"/>
              </a:spcBef>
              <a:spcAft>
                <a:spcPts val="0"/>
              </a:spcAft>
              <a:buSzPts val="2070"/>
              <a:buChar char="•"/>
            </a:pPr>
            <a:r>
              <a:rPr lang="en-US"/>
              <a:t>Please work with the districts regarding communication between each other and yourself since these are “shared” students</a:t>
            </a:r>
            <a:endParaRPr/>
          </a:p>
          <a:p>
            <a:pPr marL="457200" lvl="0" indent="-360045" algn="l" rtl="0">
              <a:spcBef>
                <a:spcPts val="0"/>
              </a:spcBef>
              <a:spcAft>
                <a:spcPts val="0"/>
              </a:spcAft>
              <a:buSzPts val="2070"/>
              <a:buChar char="•"/>
            </a:pPr>
            <a:r>
              <a:rPr lang="en-US"/>
              <a:t>Before moving to your new residence, please inform the district that your child will be coming back shortly so that they can prepare for the placement/services for the student</a:t>
            </a:r>
            <a:endParaRPr/>
          </a:p>
          <a:p>
            <a:pPr marL="457200" lvl="0" indent="-360045" algn="l" rtl="0">
              <a:spcBef>
                <a:spcPts val="0"/>
              </a:spcBef>
              <a:spcAft>
                <a:spcPts val="0"/>
              </a:spcAft>
              <a:buSzPts val="2070"/>
              <a:buChar char="•"/>
            </a:pPr>
            <a:r>
              <a:rPr lang="en-US"/>
              <a:t>Districts should be in contact with one another to get updated regarding progress and educational programming that is beneficial for the student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a46829f54b_0_35"/>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Questions</a:t>
            </a:r>
            <a:endParaRPr/>
          </a:p>
        </p:txBody>
      </p:sp>
      <p:sp>
        <p:nvSpPr>
          <p:cNvPr id="287" name="Google Shape;287;ga46829f54b_0_35"/>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0" lvl="0" indent="0" algn="l" rtl="0">
              <a:spcBef>
                <a:spcPts val="360"/>
              </a:spcBef>
              <a:spcAft>
                <a:spcPts val="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a46829f54b_0_15"/>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SST (Student Study Team)</a:t>
            </a:r>
            <a:endParaRPr/>
          </a:p>
        </p:txBody>
      </p:sp>
      <p:sp>
        <p:nvSpPr>
          <p:cNvPr id="164" name="Google Shape;164;ga46829f54b_0_15"/>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457200" lvl="0" indent="-360045" algn="l" rtl="0">
              <a:lnSpc>
                <a:spcPct val="115000"/>
              </a:lnSpc>
              <a:spcBef>
                <a:spcPts val="360"/>
              </a:spcBef>
              <a:spcAft>
                <a:spcPts val="0"/>
              </a:spcAft>
              <a:buSzPts val="2070"/>
              <a:buChar char="•"/>
            </a:pPr>
            <a:r>
              <a:rPr lang="en-US"/>
              <a:t>When a student is struggling, the parent or school will have a meeting to discuss what they can provide in order to support the student</a:t>
            </a:r>
            <a:endParaRPr/>
          </a:p>
          <a:p>
            <a:pPr marL="457200" lvl="0" indent="-360045" algn="l" rtl="0">
              <a:lnSpc>
                <a:spcPct val="115000"/>
              </a:lnSpc>
              <a:spcBef>
                <a:spcPts val="0"/>
              </a:spcBef>
              <a:spcAft>
                <a:spcPts val="0"/>
              </a:spcAft>
              <a:buSzPts val="2070"/>
              <a:buChar char="•"/>
            </a:pPr>
            <a:r>
              <a:rPr lang="en-US"/>
              <a:t>During this meeting, the team can decide to assess a student for special education services based upon the recommendations of the team.</a:t>
            </a:r>
            <a:endParaRPr/>
          </a:p>
          <a:p>
            <a:pPr marL="457200" lvl="0" indent="-360045" algn="l" rtl="0">
              <a:lnSpc>
                <a:spcPct val="115000"/>
              </a:lnSpc>
              <a:spcBef>
                <a:spcPts val="0"/>
              </a:spcBef>
              <a:spcAft>
                <a:spcPts val="0"/>
              </a:spcAft>
              <a:buSzPts val="2070"/>
              <a:buChar char="•"/>
            </a:pPr>
            <a:r>
              <a:rPr lang="en-US"/>
              <a:t>An Assessment Plan will be developed, and once consented to by the parent, the team will have 60 calendar days to complete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a46829f54b_0_20"/>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Parent Request for Assessment	</a:t>
            </a:r>
            <a:endParaRPr/>
          </a:p>
        </p:txBody>
      </p:sp>
      <p:sp>
        <p:nvSpPr>
          <p:cNvPr id="170" name="Google Shape;170;ga46829f54b_0_20"/>
          <p:cNvSpPr txBox="1">
            <a:spLocks noGrp="1"/>
          </p:cNvSpPr>
          <p:nvPr>
            <p:ph type="body" idx="1"/>
          </p:nvPr>
        </p:nvSpPr>
        <p:spPr>
          <a:xfrm>
            <a:off x="1295401" y="2556932"/>
            <a:ext cx="9601200" cy="3318900"/>
          </a:xfrm>
          <a:prstGeom prst="rect">
            <a:avLst/>
          </a:prstGeom>
        </p:spPr>
        <p:txBody>
          <a:bodyPr spcFirstLastPara="1" wrap="square" lIns="91425" tIns="45700" rIns="91425" bIns="45700" anchor="t" anchorCtr="0">
            <a:noAutofit/>
          </a:bodyPr>
          <a:lstStyle/>
          <a:p>
            <a:pPr marL="457200" lvl="0" indent="-360045" algn="l" rtl="0">
              <a:lnSpc>
                <a:spcPct val="115000"/>
              </a:lnSpc>
              <a:spcBef>
                <a:spcPts val="360"/>
              </a:spcBef>
              <a:spcAft>
                <a:spcPts val="0"/>
              </a:spcAft>
              <a:buSzPts val="2070"/>
              <a:buChar char="•"/>
            </a:pPr>
            <a:r>
              <a:rPr lang="en-US"/>
              <a:t>Parents have the ability to request an assessment for special education at any point</a:t>
            </a:r>
            <a:endParaRPr/>
          </a:p>
          <a:p>
            <a:pPr marL="457200" lvl="0" indent="-360045" algn="l" rtl="0">
              <a:lnSpc>
                <a:spcPct val="115000"/>
              </a:lnSpc>
              <a:spcBef>
                <a:spcPts val="0"/>
              </a:spcBef>
              <a:spcAft>
                <a:spcPts val="0"/>
              </a:spcAft>
              <a:buSzPts val="2070"/>
              <a:buChar char="•"/>
            </a:pPr>
            <a:r>
              <a:rPr lang="en-US"/>
              <a:t>Please provide district in writing the request for assessment including child’s full name, school of residence and date</a:t>
            </a:r>
            <a:endParaRPr/>
          </a:p>
          <a:p>
            <a:pPr marL="457200" lvl="0" indent="-360045" algn="l" rtl="0">
              <a:lnSpc>
                <a:spcPct val="115000"/>
              </a:lnSpc>
              <a:spcBef>
                <a:spcPts val="0"/>
              </a:spcBef>
              <a:spcAft>
                <a:spcPts val="0"/>
              </a:spcAft>
              <a:buSzPts val="2070"/>
              <a:buChar char="•"/>
            </a:pPr>
            <a:r>
              <a:rPr lang="en-US"/>
              <a:t>District has 10 days to respond to the request</a:t>
            </a:r>
            <a:endParaRPr/>
          </a:p>
          <a:p>
            <a:pPr marL="457200" lvl="0" indent="-360045" algn="l" rtl="0">
              <a:lnSpc>
                <a:spcPct val="115000"/>
              </a:lnSpc>
              <a:spcBef>
                <a:spcPts val="0"/>
              </a:spcBef>
              <a:spcAft>
                <a:spcPts val="0"/>
              </a:spcAft>
              <a:buSzPts val="2070"/>
              <a:buChar char="•"/>
            </a:pPr>
            <a:r>
              <a:rPr lang="en-US"/>
              <a:t>Please list specific concerns related to the request</a:t>
            </a:r>
            <a:endParaRPr/>
          </a:p>
          <a:p>
            <a:pPr marL="0" lvl="0" indent="0" algn="l" rtl="0">
              <a:spcBef>
                <a:spcPts val="600"/>
              </a:spcBef>
              <a:spcAft>
                <a:spcPts val="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IEP- Individualized Education Plan</a:t>
            </a:r>
            <a:endParaRPr/>
          </a:p>
        </p:txBody>
      </p:sp>
      <p:sp>
        <p:nvSpPr>
          <p:cNvPr id="176" name="Google Shape;176;p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346"/>
              <a:buNone/>
            </a:pPr>
            <a:r>
              <a:rPr lang="en-US" sz="2040"/>
              <a:t>An IEP is a legally binding document that an IEP team agrees to.  It is derived from assessments from an educational team of diverse individuals.  An IEP team can include:</a:t>
            </a:r>
            <a:endParaRPr/>
          </a:p>
          <a:p>
            <a:pPr marL="285750" lvl="0" indent="-285750" algn="l" rtl="0">
              <a:lnSpc>
                <a:spcPct val="90000"/>
              </a:lnSpc>
              <a:spcBef>
                <a:spcPts val="1008"/>
              </a:spcBef>
              <a:spcAft>
                <a:spcPts val="0"/>
              </a:spcAft>
              <a:buSzPts val="2346"/>
              <a:buChar char="•"/>
            </a:pPr>
            <a:r>
              <a:rPr lang="en-US" sz="2040"/>
              <a:t>Parent (required participant)</a:t>
            </a:r>
            <a:endParaRPr/>
          </a:p>
          <a:p>
            <a:pPr marL="285750" lvl="0" indent="-285750" algn="l" rtl="0">
              <a:lnSpc>
                <a:spcPct val="90000"/>
              </a:lnSpc>
              <a:spcBef>
                <a:spcPts val="1008"/>
              </a:spcBef>
              <a:spcAft>
                <a:spcPts val="0"/>
              </a:spcAft>
              <a:buSzPts val="2346"/>
              <a:buChar char="•"/>
            </a:pPr>
            <a:r>
              <a:rPr lang="en-US" sz="2040"/>
              <a:t>Student</a:t>
            </a:r>
            <a:endParaRPr/>
          </a:p>
          <a:p>
            <a:pPr marL="285750" lvl="0" indent="-285750" algn="l" rtl="0">
              <a:lnSpc>
                <a:spcPct val="90000"/>
              </a:lnSpc>
              <a:spcBef>
                <a:spcPts val="1008"/>
              </a:spcBef>
              <a:spcAft>
                <a:spcPts val="0"/>
              </a:spcAft>
              <a:buSzPts val="2346"/>
              <a:buChar char="•"/>
            </a:pPr>
            <a:r>
              <a:rPr lang="en-US" sz="2040"/>
              <a:t>Special Education Teacher</a:t>
            </a:r>
            <a:endParaRPr/>
          </a:p>
          <a:p>
            <a:pPr marL="285750" lvl="0" indent="-285750" algn="l" rtl="0">
              <a:lnSpc>
                <a:spcPct val="90000"/>
              </a:lnSpc>
              <a:spcBef>
                <a:spcPts val="1008"/>
              </a:spcBef>
              <a:spcAft>
                <a:spcPts val="0"/>
              </a:spcAft>
              <a:buSzPts val="2346"/>
              <a:buChar char="•"/>
            </a:pPr>
            <a:r>
              <a:rPr lang="en-US" sz="2040"/>
              <a:t>General Education Teacher</a:t>
            </a:r>
            <a:endParaRPr/>
          </a:p>
          <a:p>
            <a:pPr marL="285750" lvl="0" indent="-285750" algn="l" rtl="0">
              <a:lnSpc>
                <a:spcPct val="90000"/>
              </a:lnSpc>
              <a:spcBef>
                <a:spcPts val="1008"/>
              </a:spcBef>
              <a:spcAft>
                <a:spcPts val="0"/>
              </a:spcAft>
              <a:buSzPts val="2346"/>
              <a:buChar char="•"/>
            </a:pPr>
            <a:r>
              <a:rPr lang="en-US" sz="2040"/>
              <a:t>Administrator/LEA Representative (required participant)</a:t>
            </a:r>
            <a:endParaRPr/>
          </a:p>
          <a:p>
            <a:pPr marL="285750" lvl="0" indent="-285750" algn="l" rtl="0">
              <a:lnSpc>
                <a:spcPct val="90000"/>
              </a:lnSpc>
              <a:spcBef>
                <a:spcPts val="1008"/>
              </a:spcBef>
              <a:spcAft>
                <a:spcPts val="0"/>
              </a:spcAft>
              <a:buSzPts val="2346"/>
              <a:buChar char="•"/>
            </a:pPr>
            <a:r>
              <a:rPr lang="en-US" sz="2040"/>
              <a:t>Related Service Participant (SLP, OT, PT, APE, VS etc.)</a:t>
            </a:r>
            <a:endParaRPr/>
          </a:p>
          <a:p>
            <a:pPr marL="0" lvl="0" indent="0" algn="l" rtl="0">
              <a:lnSpc>
                <a:spcPct val="90000"/>
              </a:lnSpc>
              <a:spcBef>
                <a:spcPts val="1008"/>
              </a:spcBef>
              <a:spcAft>
                <a:spcPts val="0"/>
              </a:spcAft>
              <a:buSzPts val="2346"/>
              <a:buNone/>
            </a:pPr>
            <a:endParaRPr sz="204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IEP- Individualized Education Plan cont.</a:t>
            </a:r>
            <a:endParaRPr/>
          </a:p>
        </p:txBody>
      </p:sp>
      <p:sp>
        <p:nvSpPr>
          <p:cNvPr id="182" name="Google Shape;182;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553"/>
              <a:buChar char="•"/>
            </a:pPr>
            <a:r>
              <a:rPr lang="en-US" sz="2220"/>
              <a:t>The IEP supports students and staff members articulate a plan of action in order to support students with a disability.</a:t>
            </a:r>
            <a:endParaRPr/>
          </a:p>
          <a:p>
            <a:pPr marL="285750" lvl="0" indent="-285750" algn="l" rtl="0">
              <a:lnSpc>
                <a:spcPct val="90000"/>
              </a:lnSpc>
              <a:spcBef>
                <a:spcPts val="1044"/>
              </a:spcBef>
              <a:spcAft>
                <a:spcPts val="0"/>
              </a:spcAft>
              <a:buSzPts val="2553"/>
              <a:buChar char="•"/>
            </a:pPr>
            <a:r>
              <a:rPr lang="en-US" sz="2220"/>
              <a:t>The IEP is written specifically for your child</a:t>
            </a:r>
            <a:endParaRPr/>
          </a:p>
          <a:p>
            <a:pPr marL="285750" lvl="0" indent="-285750" algn="l" rtl="0">
              <a:lnSpc>
                <a:spcPct val="90000"/>
              </a:lnSpc>
              <a:spcBef>
                <a:spcPts val="1044"/>
              </a:spcBef>
              <a:spcAft>
                <a:spcPts val="0"/>
              </a:spcAft>
              <a:buSzPts val="2553"/>
              <a:buChar char="•"/>
            </a:pPr>
            <a:r>
              <a:rPr lang="en-US" sz="2220"/>
              <a:t>A new annual IEP is required by law to updated at least once every 12 months</a:t>
            </a:r>
            <a:endParaRPr/>
          </a:p>
          <a:p>
            <a:pPr marL="285750" lvl="0" indent="-285750" algn="l" rtl="0">
              <a:lnSpc>
                <a:spcPct val="90000"/>
              </a:lnSpc>
              <a:spcBef>
                <a:spcPts val="1044"/>
              </a:spcBef>
              <a:spcAft>
                <a:spcPts val="0"/>
              </a:spcAft>
              <a:buSzPts val="2553"/>
              <a:buChar char="•"/>
            </a:pPr>
            <a:r>
              <a:rPr lang="en-US" sz="2220"/>
              <a:t>A triennial IEP (IEP requiring the school district or COE, to assess a student in order to determine if student is still eligible for special education services</a:t>
            </a:r>
            <a:endParaRPr/>
          </a:p>
          <a:p>
            <a:pPr marL="285750" lvl="0" indent="-285750" algn="l" rtl="0">
              <a:lnSpc>
                <a:spcPct val="90000"/>
              </a:lnSpc>
              <a:spcBef>
                <a:spcPts val="1044"/>
              </a:spcBef>
              <a:spcAft>
                <a:spcPts val="0"/>
              </a:spcAft>
              <a:buSzPts val="2553"/>
              <a:buChar char="•"/>
            </a:pPr>
            <a:r>
              <a:rPr lang="en-US" sz="2220"/>
              <a:t>The IEP team can meet at any point if either the parent or the school team initiate and IEP team meeting (addendum/amendment)</a:t>
            </a:r>
            <a:endParaRPr sz="222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IEP- Individualized Education Plan cont.</a:t>
            </a:r>
            <a:endParaRPr/>
          </a:p>
        </p:txBody>
      </p:sp>
      <p:sp>
        <p:nvSpPr>
          <p:cNvPr id="188" name="Google Shape;188;p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The IEP represents a shared opinion of the IEP team in order to create a document that outlines the educational plan for the student who is eligible for special education services</a:t>
            </a:r>
            <a:endParaRPr/>
          </a:p>
          <a:p>
            <a:pPr marL="285750" lvl="0" indent="-285750" algn="l" rtl="0">
              <a:spcBef>
                <a:spcPts val="1080"/>
              </a:spcBef>
              <a:spcAft>
                <a:spcPts val="0"/>
              </a:spcAft>
              <a:buSzPts val="2760"/>
              <a:buChar char="•"/>
            </a:pPr>
            <a:r>
              <a:rPr lang="en-US"/>
              <a:t>At the conclusion of an IEP, you as the parent can either agree to consent of the plan or sign with the “exception of” which outlines what you as the parent are disagreement with</a:t>
            </a:r>
            <a:endParaRPr/>
          </a:p>
          <a:p>
            <a:pPr marL="285750" lvl="0" indent="0" algn="l" rtl="0">
              <a:spcBef>
                <a:spcPts val="108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Before an IEP</a:t>
            </a:r>
            <a:endParaRPr/>
          </a:p>
        </p:txBody>
      </p:sp>
      <p:sp>
        <p:nvSpPr>
          <p:cNvPr id="194" name="Google Shape;194;p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2553"/>
              <a:buChar char="•"/>
            </a:pPr>
            <a:r>
              <a:rPr lang="en-US" sz="2220"/>
              <a:t>Ask for a draft copy of the IEP document and any assessment reports that may be presented</a:t>
            </a:r>
            <a:endParaRPr/>
          </a:p>
          <a:p>
            <a:pPr marL="285750" lvl="0" indent="-285750" algn="l" rtl="0">
              <a:lnSpc>
                <a:spcPct val="90000"/>
              </a:lnSpc>
              <a:spcBef>
                <a:spcPts val="1044"/>
              </a:spcBef>
              <a:spcAft>
                <a:spcPts val="0"/>
              </a:spcAft>
              <a:buSzPts val="2553"/>
              <a:buChar char="•"/>
            </a:pPr>
            <a:r>
              <a:rPr lang="en-US" sz="2220"/>
              <a:t>Talk with the case manager/psychologist to discuss any concerns that you may have prior to the IEP.  This may help in facilitating a smooth meeting</a:t>
            </a:r>
            <a:endParaRPr/>
          </a:p>
          <a:p>
            <a:pPr marL="285750" lvl="0" indent="-285750" algn="l" rtl="0">
              <a:lnSpc>
                <a:spcPct val="90000"/>
              </a:lnSpc>
              <a:spcBef>
                <a:spcPts val="1044"/>
              </a:spcBef>
              <a:spcAft>
                <a:spcPts val="0"/>
              </a:spcAft>
              <a:buSzPts val="2553"/>
              <a:buChar char="•"/>
            </a:pPr>
            <a:r>
              <a:rPr lang="en-US" sz="2220"/>
              <a:t>Make notes or write down questions that you may want to discuss</a:t>
            </a:r>
            <a:endParaRPr/>
          </a:p>
          <a:p>
            <a:pPr marL="285750" lvl="0" indent="-285750" algn="l" rtl="0">
              <a:lnSpc>
                <a:spcPct val="90000"/>
              </a:lnSpc>
              <a:spcBef>
                <a:spcPts val="1044"/>
              </a:spcBef>
              <a:spcAft>
                <a:spcPts val="0"/>
              </a:spcAft>
              <a:buSzPts val="2553"/>
              <a:buChar char="•"/>
            </a:pPr>
            <a:r>
              <a:rPr lang="en-US" sz="2220"/>
              <a:t>Read all materials and sign and return the Notice of Meeting (NOM)</a:t>
            </a:r>
            <a:endParaRPr/>
          </a:p>
          <a:p>
            <a:pPr marL="285750" lvl="0" indent="-285750" algn="l" rtl="0">
              <a:lnSpc>
                <a:spcPct val="90000"/>
              </a:lnSpc>
              <a:spcBef>
                <a:spcPts val="1044"/>
              </a:spcBef>
              <a:spcAft>
                <a:spcPts val="0"/>
              </a:spcAft>
              <a:buSzPts val="2553"/>
              <a:buChar char="•"/>
            </a:pPr>
            <a:r>
              <a:rPr lang="en-US" sz="2220"/>
              <a:t>With the NOM, indicate any additional IEP team members that you would like to invite or if you intend to audio record the meeting</a:t>
            </a:r>
            <a:endParaRPr sz="222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During the IEP</a:t>
            </a:r>
            <a:endParaRPr/>
          </a:p>
        </p:txBody>
      </p:sp>
      <p:sp>
        <p:nvSpPr>
          <p:cNvPr id="200" name="Google Shape;200;p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2346"/>
              <a:buChar char="•"/>
            </a:pPr>
            <a:r>
              <a:rPr lang="en-US" sz="2040"/>
              <a:t>Bring a paper and pen to take notes</a:t>
            </a:r>
            <a:endParaRPr/>
          </a:p>
          <a:p>
            <a:pPr marL="285750" lvl="0" indent="-285750" algn="l" rtl="0">
              <a:lnSpc>
                <a:spcPct val="80000"/>
              </a:lnSpc>
              <a:spcBef>
                <a:spcPts val="1008"/>
              </a:spcBef>
              <a:spcAft>
                <a:spcPts val="0"/>
              </a:spcAft>
              <a:buSzPts val="2346"/>
              <a:buChar char="•"/>
            </a:pPr>
            <a:r>
              <a:rPr lang="en-US" sz="2040"/>
              <a:t>Bring a copy of the previous 3 IEP’s</a:t>
            </a:r>
            <a:endParaRPr/>
          </a:p>
          <a:p>
            <a:pPr marL="285750" lvl="0" indent="-285750" algn="l" rtl="0">
              <a:lnSpc>
                <a:spcPct val="80000"/>
              </a:lnSpc>
              <a:spcBef>
                <a:spcPts val="1008"/>
              </a:spcBef>
              <a:spcAft>
                <a:spcPts val="0"/>
              </a:spcAft>
              <a:buSzPts val="2346"/>
              <a:buChar char="•"/>
            </a:pPr>
            <a:r>
              <a:rPr lang="en-US" sz="2040"/>
              <a:t>Share your notes and concerns that you may have written</a:t>
            </a:r>
            <a:endParaRPr/>
          </a:p>
          <a:p>
            <a:pPr marL="285750" lvl="0" indent="-285750" algn="l" rtl="0">
              <a:lnSpc>
                <a:spcPct val="80000"/>
              </a:lnSpc>
              <a:spcBef>
                <a:spcPts val="1008"/>
              </a:spcBef>
              <a:spcAft>
                <a:spcPts val="0"/>
              </a:spcAft>
              <a:buSzPts val="2346"/>
              <a:buChar char="•"/>
            </a:pPr>
            <a:r>
              <a:rPr lang="en-US" sz="2040"/>
              <a:t>Ask questions when you do not understand something (especially important when the psychologist is presenting information)</a:t>
            </a:r>
            <a:endParaRPr/>
          </a:p>
          <a:p>
            <a:pPr marL="285750" lvl="0" indent="-285750" algn="l" rtl="0">
              <a:lnSpc>
                <a:spcPct val="80000"/>
              </a:lnSpc>
              <a:spcBef>
                <a:spcPts val="1008"/>
              </a:spcBef>
              <a:spcAft>
                <a:spcPts val="0"/>
              </a:spcAft>
              <a:buSzPts val="2346"/>
              <a:buChar char="•"/>
            </a:pPr>
            <a:r>
              <a:rPr lang="en-US" sz="2040"/>
              <a:t>Ask that any disagreement or request be documented in the IEP notes</a:t>
            </a:r>
            <a:endParaRPr/>
          </a:p>
          <a:p>
            <a:pPr marL="285750" lvl="0" indent="-285750" algn="l" rtl="0">
              <a:lnSpc>
                <a:spcPct val="80000"/>
              </a:lnSpc>
              <a:spcBef>
                <a:spcPts val="1008"/>
              </a:spcBef>
              <a:spcAft>
                <a:spcPts val="0"/>
              </a:spcAft>
              <a:buSzPts val="2346"/>
              <a:buChar char="•"/>
            </a:pPr>
            <a:r>
              <a:rPr lang="en-US" sz="2040"/>
              <a:t>Voice opinions in a constructive manner (everyone is discussing what they feel is best for your child)</a:t>
            </a:r>
            <a:endParaRPr/>
          </a:p>
          <a:p>
            <a:pPr marL="285750" lvl="0" indent="-285750" algn="l" rtl="0">
              <a:lnSpc>
                <a:spcPct val="80000"/>
              </a:lnSpc>
              <a:spcBef>
                <a:spcPts val="1008"/>
              </a:spcBef>
              <a:spcAft>
                <a:spcPts val="0"/>
              </a:spcAft>
              <a:buSzPts val="2346"/>
              <a:buChar char="•"/>
            </a:pPr>
            <a:r>
              <a:rPr lang="en-US" sz="2040"/>
              <a:t>Be sure to get a finalized IEP including the signature page</a:t>
            </a:r>
            <a:endParaRPr sz="2040"/>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3FFEA491414548997DE89908B9C1C3" ma:contentTypeVersion="1" ma:contentTypeDescription="Create a new document." ma:contentTypeScope="" ma:versionID="784633474159d1c55410cfcdbc4067b4">
  <xsd:schema xmlns:xsd="http://www.w3.org/2001/XMLSchema" xmlns:xs="http://www.w3.org/2001/XMLSchema" xmlns:p="http://schemas.microsoft.com/office/2006/metadata/properties" xmlns:ns1="http://schemas.microsoft.com/sharepoint/v3" xmlns:ns2="a23e6d57-d8a4-4f46-af0d-446ccfa6714c" targetNamespace="http://schemas.microsoft.com/office/2006/metadata/properties" ma:root="true" ma:fieldsID="5fae3a19569c3fb9250ece24306877ad" ns1:_="" ns2:_="">
    <xsd:import namespace="http://schemas.microsoft.com/sharepoint/v3"/>
    <xsd:import namespace="a23e6d57-d8a4-4f46-af0d-446ccfa6714c"/>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23e6d57-d8a4-4f46-af0d-446ccfa6714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23e6d57-d8a4-4f46-af0d-446ccfa6714c">7TUPDFEVKPPK-730-91</_dlc_DocId>
    <_dlc_DocIdUrl xmlns="a23e6d57-d8a4-4f46-af0d-446ccfa6714c">
      <Url>https://www.sccoe.org/supoffice/comserv/_layouts/15/DocIdRedir.aspx?ID=7TUPDFEVKPPK-730-91</Url>
      <Description>7TUPDFEVKPPK-730-91</Description>
    </_dlc_DocIdUrl>
  </documentManagement>
</p:properties>
</file>

<file path=customXml/itemProps1.xml><?xml version="1.0" encoding="utf-8"?>
<ds:datastoreItem xmlns:ds="http://schemas.openxmlformats.org/officeDocument/2006/customXml" ds:itemID="{3EFD32B5-3B8D-4D33-BF62-01AD131A722D}"/>
</file>

<file path=customXml/itemProps2.xml><?xml version="1.0" encoding="utf-8"?>
<ds:datastoreItem xmlns:ds="http://schemas.openxmlformats.org/officeDocument/2006/customXml" ds:itemID="{9CA0C414-121F-4F1D-81F0-480739D55EC8}"/>
</file>

<file path=customXml/itemProps3.xml><?xml version="1.0" encoding="utf-8"?>
<ds:datastoreItem xmlns:ds="http://schemas.openxmlformats.org/officeDocument/2006/customXml" ds:itemID="{52F7ABC6-36C5-478D-9604-A5E192C4B1AA}"/>
</file>

<file path=customXml/itemProps4.xml><?xml version="1.0" encoding="utf-8"?>
<ds:datastoreItem xmlns:ds="http://schemas.openxmlformats.org/officeDocument/2006/customXml" ds:itemID="{D658B5F1-970F-41A0-9F18-C61F10E9A974}"/>
</file>

<file path=docProps/app.xml><?xml version="1.0" encoding="utf-8"?>
<Properties xmlns="http://schemas.openxmlformats.org/officeDocument/2006/extended-properties" xmlns:vt="http://schemas.openxmlformats.org/officeDocument/2006/docPropsVTypes">
  <TotalTime>0</TotalTime>
  <Words>1401</Words>
  <Application>Microsoft Office PowerPoint</Application>
  <PresentationFormat>Widescreen</PresentationFormat>
  <Paragraphs>107</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Garamond</vt:lpstr>
      <vt:lpstr>Arial</vt:lpstr>
      <vt:lpstr>Organic</vt:lpstr>
      <vt:lpstr>What is an IEP Exactly?</vt:lpstr>
      <vt:lpstr>How do I qualify for an IEP?</vt:lpstr>
      <vt:lpstr>SST (Student Study Team)</vt:lpstr>
      <vt:lpstr>Parent Request for Assessment </vt:lpstr>
      <vt:lpstr>IEP- Individualized Education Plan</vt:lpstr>
      <vt:lpstr>IEP- Individualized Education Plan cont.</vt:lpstr>
      <vt:lpstr>IEP- Individualized Education Plan cont.</vt:lpstr>
      <vt:lpstr>Before an IEP</vt:lpstr>
      <vt:lpstr>During the IEP</vt:lpstr>
      <vt:lpstr>Brief IEP Overview</vt:lpstr>
      <vt:lpstr>Notice of Parent Rights</vt:lpstr>
      <vt:lpstr>Demographics and Eligibility</vt:lpstr>
      <vt:lpstr>Demographics and Eligibility cont.</vt:lpstr>
      <vt:lpstr>Present Levels of Performance (PLOP)</vt:lpstr>
      <vt:lpstr>IEP Goals</vt:lpstr>
      <vt:lpstr>IEP Goals cont.</vt:lpstr>
      <vt:lpstr>Statewide Assessments</vt:lpstr>
      <vt:lpstr>Instructional Accommodations and Modifications</vt:lpstr>
      <vt:lpstr>Services</vt:lpstr>
      <vt:lpstr>Migrant Education Factors to Consider</vt:lpstr>
      <vt:lpstr>IEP Document</vt:lpstr>
      <vt:lpstr>Communication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an IEP Exactly?</dc:title>
  <dc:creator>James Howarth</dc:creator>
  <cp:lastModifiedBy>Edilma Jiménez R</cp:lastModifiedBy>
  <cp:revision>1</cp:revision>
  <dcterms:created xsi:type="dcterms:W3CDTF">2017-09-19T01:13:42Z</dcterms:created>
  <dcterms:modified xsi:type="dcterms:W3CDTF">2021-06-17T18:36:22Z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0x010100AC3FFEA491414548997DE89908B9C1C3</vt:lpwstr>
  </property>
  <property fmtid="{D5CDD505-2E9C-101B-9397-08002B2CF9AE}" pid="3" name="_dlc_DocIdItemGuid">
    <vt:lpwstr>1e0f6e21-9266-44fb-ba2e-b89078fb3884</vt:lpwstr>
  </property>
</Properties>
</file>