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slides/slide62.xml" ContentType="application/vnd.openxmlformats-officedocument.presentationml.slide+xml"/>
  <Override PartName="/ppt/slides/slide63.xml" ContentType="application/vnd.openxmlformats-officedocument.presentationml.slide+xml"/>
  <Override PartName="/ppt/presentation.xml" ContentType="application/vnd.openxmlformats-officedocument.presentationml.presentation.main+xml"/>
  <Override PartName="/ppt/slides/slide61.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3.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32.xml" ContentType="application/vnd.openxmlformats-officedocument.presentationml.slide+xml"/>
  <Override PartName="/ppt/slides/slide24.xml" ContentType="application/vnd.openxmlformats-officedocument.presentationml.slide+xml"/>
  <Override PartName="/ppt/slides/slide3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0.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33.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46.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40.xml" ContentType="application/vnd.openxmlformats-officedocument.presentationml.slide+xml"/>
  <Override PartName="/ppt/slides/slide47.xml" ContentType="application/vnd.openxmlformats-officedocument.presentationml.slide+xml"/>
  <Override PartName="/ppt/slides/slide41.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5.xml" ContentType="application/vnd.openxmlformats-officedocument.presentationml.slide+xml"/>
  <Override PartName="/ppt/slides/slide42.xml" ContentType="application/vnd.openxmlformats-officedocument.presentationml.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73.xml" ContentType="application/vnd.openxmlformats-officedocument.presentationml.slideLayout+xml"/>
  <Override PartName="/ppt/slideMasters/slideMaster1.xml" ContentType="application/vnd.openxmlformats-officedocument.presentationml.slideMaster+xml"/>
  <Override PartName="/ppt/slideLayouts/slideLayout75.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slideLayouts/slideLayout74.xml" ContentType="application/vnd.openxmlformats-officedocument.presentationml.slideLayout+xml"/>
  <Override PartName="/ppt/slideLayouts/slideLayout7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Layouts/slideLayout76.xml" ContentType="application/vnd.openxmlformats-officedocument.presentationml.slideLayout+xml"/>
  <Override PartName="/ppt/notesSlides/notesSlide2.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5.xml" ContentType="application/vnd.openxmlformats-officedocument.theme+xml"/>
  <Override PartName="/ppt/theme/theme4.xml" ContentType="application/vnd.openxmlformats-officedocument.theme+xml"/>
  <Override PartName="/ppt/theme/theme7.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6" r:id="rId1"/>
    <p:sldMasterId id="2147483668" r:id="rId2"/>
    <p:sldMasterId id="2147483680" r:id="rId3"/>
    <p:sldMasterId id="2147483692" r:id="rId4"/>
    <p:sldMasterId id="2147483704" r:id="rId5"/>
    <p:sldMasterId id="2147483716" r:id="rId6"/>
    <p:sldMasterId id="2147483728" r:id="rId7"/>
  </p:sldMasterIdLst>
  <p:notesMasterIdLst>
    <p:notesMasterId r:id="rId71"/>
  </p:notesMasterIdLst>
  <p:handoutMasterIdLst>
    <p:handoutMasterId r:id="rId72"/>
  </p:handoutMasterIdLst>
  <p:sldIdLst>
    <p:sldId id="263" r:id="rId8"/>
    <p:sldId id="400" r:id="rId9"/>
    <p:sldId id="401" r:id="rId10"/>
    <p:sldId id="354" r:id="rId11"/>
    <p:sldId id="366" r:id="rId12"/>
    <p:sldId id="367" r:id="rId13"/>
    <p:sldId id="368" r:id="rId14"/>
    <p:sldId id="425" r:id="rId15"/>
    <p:sldId id="426" r:id="rId16"/>
    <p:sldId id="427" r:id="rId17"/>
    <p:sldId id="428" r:id="rId18"/>
    <p:sldId id="429" r:id="rId19"/>
    <p:sldId id="430" r:id="rId20"/>
    <p:sldId id="431" r:id="rId21"/>
    <p:sldId id="432" r:id="rId22"/>
    <p:sldId id="433" r:id="rId23"/>
    <p:sldId id="434" r:id="rId24"/>
    <p:sldId id="435" r:id="rId25"/>
    <p:sldId id="436" r:id="rId26"/>
    <p:sldId id="437" r:id="rId27"/>
    <p:sldId id="438" r:id="rId28"/>
    <p:sldId id="439" r:id="rId29"/>
    <p:sldId id="440" r:id="rId30"/>
    <p:sldId id="441" r:id="rId31"/>
    <p:sldId id="442" r:id="rId32"/>
    <p:sldId id="443" r:id="rId33"/>
    <p:sldId id="444" r:id="rId34"/>
    <p:sldId id="445" r:id="rId35"/>
    <p:sldId id="446" r:id="rId36"/>
    <p:sldId id="447" r:id="rId37"/>
    <p:sldId id="448" r:id="rId38"/>
    <p:sldId id="449" r:id="rId39"/>
    <p:sldId id="450" r:id="rId40"/>
    <p:sldId id="451" r:id="rId41"/>
    <p:sldId id="452" r:id="rId42"/>
    <p:sldId id="453" r:id="rId43"/>
    <p:sldId id="454" r:id="rId44"/>
    <p:sldId id="455" r:id="rId45"/>
    <p:sldId id="456" r:id="rId46"/>
    <p:sldId id="457" r:id="rId47"/>
    <p:sldId id="458" r:id="rId48"/>
    <p:sldId id="423" r:id="rId49"/>
    <p:sldId id="460" r:id="rId50"/>
    <p:sldId id="424" r:id="rId51"/>
    <p:sldId id="404" r:id="rId52"/>
    <p:sldId id="410" r:id="rId53"/>
    <p:sldId id="413" r:id="rId54"/>
    <p:sldId id="405" r:id="rId55"/>
    <p:sldId id="407" r:id="rId56"/>
    <p:sldId id="411" r:id="rId57"/>
    <p:sldId id="408" r:id="rId58"/>
    <p:sldId id="409" r:id="rId59"/>
    <p:sldId id="412" r:id="rId60"/>
    <p:sldId id="416" r:id="rId61"/>
    <p:sldId id="414" r:id="rId62"/>
    <p:sldId id="415" r:id="rId63"/>
    <p:sldId id="417" r:id="rId64"/>
    <p:sldId id="418" r:id="rId65"/>
    <p:sldId id="420" r:id="rId66"/>
    <p:sldId id="419" r:id="rId67"/>
    <p:sldId id="371" r:id="rId68"/>
    <p:sldId id="402" r:id="rId69"/>
    <p:sldId id="377" r:id="rId70"/>
  </p:sldIdLst>
  <p:sldSz cx="9144000" cy="5715000" type="screen16x1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31">
          <p15:clr>
            <a:srgbClr val="A4A3A4"/>
          </p15:clr>
        </p15:guide>
        <p15:guide id="2" pos="357">
          <p15:clr>
            <a:srgbClr val="A4A3A4"/>
          </p15:clr>
        </p15:guide>
        <p15:guide id="3" pos="5474">
          <p15:clr>
            <a:srgbClr val="A4A3A4"/>
          </p15:clr>
        </p15:guide>
        <p15:guide id="4" pos="2644">
          <p15:clr>
            <a:srgbClr val="A4A3A4"/>
          </p15:clr>
        </p15:guide>
        <p15:guide id="5" pos="2881">
          <p15:clr>
            <a:srgbClr val="A4A3A4"/>
          </p15:clr>
        </p15:guide>
        <p15:guide id="6" orient="horz" pos="2467">
          <p15:clr>
            <a:srgbClr val="A4A3A4"/>
          </p15:clr>
        </p15:guide>
        <p15:guide id="7" orient="horz" pos="127">
          <p15:clr>
            <a:srgbClr val="A4A3A4"/>
          </p15:clr>
        </p15:guide>
        <p15:guide id="8" orient="horz" pos="1670">
          <p15:clr>
            <a:srgbClr val="A4A3A4"/>
          </p15:clr>
        </p15:guide>
        <p15:guide id="9" orient="horz" pos="649">
          <p15:clr>
            <a:srgbClr val="A4A3A4"/>
          </p15:clr>
        </p15:guide>
        <p15:guide id="10" orient="horz" pos="766">
          <p15:clr>
            <a:srgbClr val="A4A3A4"/>
          </p15:clr>
        </p15:guide>
        <p15:guide id="11" pos="3037">
          <p15:clr>
            <a:srgbClr val="A4A3A4"/>
          </p15:clr>
        </p15:guide>
        <p15:guide id="12" pos="4117">
          <p15:clr>
            <a:srgbClr val="A4A3A4"/>
          </p15:clr>
        </p15:guide>
        <p15:guide id="13" pos="2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844" autoAdjust="0"/>
  </p:normalViewPr>
  <p:slideViewPr>
    <p:cSldViewPr snapToGrid="0" snapToObjects="1" showGuides="1">
      <p:cViewPr varScale="1">
        <p:scale>
          <a:sx n="110" d="100"/>
          <a:sy n="110" d="100"/>
        </p:scale>
        <p:origin x="1644" y="108"/>
      </p:cViewPr>
      <p:guideLst>
        <p:guide orient="horz" pos="3531"/>
        <p:guide pos="357"/>
        <p:guide pos="5474"/>
        <p:guide pos="2644"/>
        <p:guide pos="2881"/>
        <p:guide orient="horz" pos="2467"/>
        <p:guide orient="horz" pos="127"/>
        <p:guide orient="horz" pos="1670"/>
        <p:guide orient="horz" pos="649"/>
        <p:guide orient="horz" pos="766"/>
        <p:guide pos="3037"/>
        <p:guide pos="4117"/>
        <p:guide pos="28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79" Type="http://schemas.openxmlformats.org/officeDocument/2006/relationships/customXml" Target="../customXml/item3.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customXml" Target="../customXml/item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handoutMaster" Target="handoutMasters/handoutMaster1.xml"/><Relationship Id="rId80" Type="http://schemas.openxmlformats.org/officeDocument/2006/relationships/customXml" Target="../customXml/item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78"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2" tIns="46241" rIns="92482" bIns="46241"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82" tIns="46241" rIns="92482" bIns="46241" rtlCol="0"/>
          <a:lstStyle>
            <a:lvl1pPr algn="r">
              <a:defRPr sz="1200"/>
            </a:lvl1pPr>
          </a:lstStyle>
          <a:p>
            <a:fld id="{38ED4053-891B-0149-9BB1-025E23963216}" type="datetimeFigureOut">
              <a:rPr lang="en-US" smtClean="0"/>
              <a:t>1/17/2019</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82" tIns="46241" rIns="92482" bIns="46241"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82" tIns="46241" rIns="92482" bIns="46241" rtlCol="0" anchor="b"/>
          <a:lstStyle>
            <a:lvl1pPr algn="r">
              <a:defRPr sz="1200"/>
            </a:lvl1pPr>
          </a:lstStyle>
          <a:p>
            <a:fld id="{EABA1FC1-CDE5-054B-8B41-5DBD18F64BD3}" type="slidenum">
              <a:rPr lang="en-US" smtClean="0"/>
              <a:t>‹#›</a:t>
            </a:fld>
            <a:endParaRPr lang="en-US"/>
          </a:p>
        </p:txBody>
      </p:sp>
    </p:spTree>
    <p:extLst>
      <p:ext uri="{BB962C8B-B14F-4D97-AF65-F5344CB8AC3E}">
        <p14:creationId xmlns:p14="http://schemas.microsoft.com/office/powerpoint/2010/main" val="23787992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2" tIns="46241" rIns="92482" bIns="46241"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82" tIns="46241" rIns="92482" bIns="46241" rtlCol="0"/>
          <a:lstStyle>
            <a:lvl1pPr algn="r">
              <a:defRPr sz="1200"/>
            </a:lvl1pPr>
          </a:lstStyle>
          <a:p>
            <a:fld id="{AC471507-333F-224C-AD04-95EC33D9E1B9}" type="datetimeFigureOut">
              <a:rPr lang="en-US" smtClean="0"/>
              <a:t>1/17/2019</a:t>
            </a:fld>
            <a:endParaRPr lang="en-US"/>
          </a:p>
        </p:txBody>
      </p:sp>
      <p:sp>
        <p:nvSpPr>
          <p:cNvPr id="4" name="Slide Image Placeholder 3"/>
          <p:cNvSpPr>
            <a:spLocks noGrp="1" noRot="1" noChangeAspect="1"/>
          </p:cNvSpPr>
          <p:nvPr>
            <p:ph type="sldImg" idx="2"/>
          </p:nvPr>
        </p:nvSpPr>
        <p:spPr>
          <a:xfrm>
            <a:off x="704850" y="692150"/>
            <a:ext cx="5540375" cy="3463925"/>
          </a:xfrm>
          <a:prstGeom prst="rect">
            <a:avLst/>
          </a:prstGeom>
          <a:noFill/>
          <a:ln w="12700">
            <a:solidFill>
              <a:prstClr val="black"/>
            </a:solidFill>
          </a:ln>
        </p:spPr>
        <p:txBody>
          <a:bodyPr vert="horz" lIns="92482" tIns="46241" rIns="92482" bIns="46241"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2" tIns="46241" rIns="92482" bIns="4624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82" tIns="46241" rIns="92482" bIns="46241"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82" tIns="46241" rIns="92482" bIns="46241" rtlCol="0" anchor="b"/>
          <a:lstStyle>
            <a:lvl1pPr algn="r">
              <a:defRPr sz="1200"/>
            </a:lvl1pPr>
          </a:lstStyle>
          <a:p>
            <a:fld id="{1F4B491C-B43D-1F4F-B541-BA12C51CAE7C}" type="slidenum">
              <a:rPr lang="en-US" smtClean="0"/>
              <a:t>‹#›</a:t>
            </a:fld>
            <a:endParaRPr lang="en-US"/>
          </a:p>
        </p:txBody>
      </p:sp>
    </p:spTree>
    <p:extLst>
      <p:ext uri="{BB962C8B-B14F-4D97-AF65-F5344CB8AC3E}">
        <p14:creationId xmlns:p14="http://schemas.microsoft.com/office/powerpoint/2010/main" val="41745471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42ED1E-FBFE-4A13-81D0-558EC23E0241}" type="slidenum">
              <a:rPr lang="en-US" smtClean="0"/>
              <a:t>1</a:t>
            </a:fld>
            <a:endParaRPr lang="en-US" dirty="0"/>
          </a:p>
        </p:txBody>
      </p:sp>
    </p:spTree>
    <p:extLst>
      <p:ext uri="{BB962C8B-B14F-4D97-AF65-F5344CB8AC3E}">
        <p14:creationId xmlns:p14="http://schemas.microsoft.com/office/powerpoint/2010/main" val="2288507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263F4-41C4-49C2-B848-BB6960DC5BCB}" type="slidenum">
              <a:rPr lang="en-US" smtClean="0"/>
              <a:t>28</a:t>
            </a:fld>
            <a:endParaRPr lang="en-US"/>
          </a:p>
        </p:txBody>
      </p:sp>
    </p:spTree>
    <p:extLst>
      <p:ext uri="{BB962C8B-B14F-4D97-AF65-F5344CB8AC3E}">
        <p14:creationId xmlns:p14="http://schemas.microsoft.com/office/powerpoint/2010/main" val="3059690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263F4-41C4-49C2-B848-BB6960DC5BCB}" type="slidenum">
              <a:rPr lang="en-US" smtClean="0"/>
              <a:t>29</a:t>
            </a:fld>
            <a:endParaRPr lang="en-US"/>
          </a:p>
        </p:txBody>
      </p:sp>
    </p:spTree>
    <p:extLst>
      <p:ext uri="{BB962C8B-B14F-4D97-AF65-F5344CB8AC3E}">
        <p14:creationId xmlns:p14="http://schemas.microsoft.com/office/powerpoint/2010/main" val="2731325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263F4-41C4-49C2-B848-BB6960DC5BCB}" type="slidenum">
              <a:rPr lang="en-US" smtClean="0"/>
              <a:t>30</a:t>
            </a:fld>
            <a:endParaRPr lang="en-US"/>
          </a:p>
        </p:txBody>
      </p:sp>
    </p:spTree>
    <p:extLst>
      <p:ext uri="{BB962C8B-B14F-4D97-AF65-F5344CB8AC3E}">
        <p14:creationId xmlns:p14="http://schemas.microsoft.com/office/powerpoint/2010/main" val="3057716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263F4-41C4-49C2-B848-BB6960DC5BCB}" type="slidenum">
              <a:rPr lang="en-US" smtClean="0"/>
              <a:t>32</a:t>
            </a:fld>
            <a:endParaRPr lang="en-US"/>
          </a:p>
        </p:txBody>
      </p:sp>
    </p:spTree>
    <p:extLst>
      <p:ext uri="{BB962C8B-B14F-4D97-AF65-F5344CB8AC3E}">
        <p14:creationId xmlns:p14="http://schemas.microsoft.com/office/powerpoint/2010/main" val="379939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263F4-41C4-49C2-B848-BB6960DC5BCB}" type="slidenum">
              <a:rPr lang="en-US" smtClean="0"/>
              <a:t>33</a:t>
            </a:fld>
            <a:endParaRPr lang="en-US"/>
          </a:p>
        </p:txBody>
      </p:sp>
    </p:spTree>
    <p:extLst>
      <p:ext uri="{BB962C8B-B14F-4D97-AF65-F5344CB8AC3E}">
        <p14:creationId xmlns:p14="http://schemas.microsoft.com/office/powerpoint/2010/main" val="387268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263F4-41C4-49C2-B848-BB6960DC5BCB}" type="slidenum">
              <a:rPr lang="en-US" smtClean="0"/>
              <a:t>34</a:t>
            </a:fld>
            <a:endParaRPr lang="en-US"/>
          </a:p>
        </p:txBody>
      </p:sp>
    </p:spTree>
    <p:extLst>
      <p:ext uri="{BB962C8B-B14F-4D97-AF65-F5344CB8AC3E}">
        <p14:creationId xmlns:p14="http://schemas.microsoft.com/office/powerpoint/2010/main" val="3586922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Summary of topics addressed @ June 5, </a:t>
            </a:r>
            <a:r>
              <a:rPr lang="en-US" b="1" smtClean="0"/>
              <a:t>2018 Charter Leaders Meeting</a:t>
            </a:r>
          </a:p>
          <a:p>
            <a:pPr marL="171450" indent="-171450">
              <a:buFont typeface="Arial" panose="020B0604020202020204" pitchFamily="34" charset="0"/>
              <a:buChar char="•"/>
            </a:pPr>
            <a:r>
              <a:rPr lang="en-US" b="1" dirty="0" smtClean="0"/>
              <a:t>Definition of support</a:t>
            </a:r>
            <a:r>
              <a:rPr lang="en-US" b="1" baseline="0" dirty="0" smtClean="0"/>
              <a:t> </a:t>
            </a:r>
          </a:p>
          <a:p>
            <a:pPr marL="628650" lvl="1" indent="-171450">
              <a:buFont typeface="Wingdings" panose="05000000000000000000" pitchFamily="2" charset="2"/>
              <a:buChar char="ü"/>
            </a:pPr>
            <a:r>
              <a:rPr lang="en-US" baseline="0" dirty="0" smtClean="0"/>
              <a:t>Honor autonomy</a:t>
            </a:r>
          </a:p>
          <a:p>
            <a:pPr marL="628650" lvl="1" indent="-171450">
              <a:buFont typeface="Wingdings" panose="05000000000000000000" pitchFamily="2" charset="2"/>
              <a:buChar char="ü"/>
            </a:pPr>
            <a:r>
              <a:rPr lang="en-US" baseline="0" dirty="0" smtClean="0"/>
              <a:t>Responsibilities as Authorizers</a:t>
            </a:r>
          </a:p>
          <a:p>
            <a:pPr marL="171450" indent="-171450">
              <a:buFont typeface="Arial" panose="020B0604020202020204" pitchFamily="34" charset="0"/>
              <a:buChar char="•"/>
            </a:pPr>
            <a:r>
              <a:rPr lang="en-US" b="1" baseline="0" dirty="0" smtClean="0"/>
              <a:t>Communication</a:t>
            </a:r>
          </a:p>
          <a:p>
            <a:pPr marL="628650" lvl="1" indent="-171450">
              <a:buFont typeface="Wingdings" panose="05000000000000000000" pitchFamily="2" charset="2"/>
              <a:buChar char="ü"/>
            </a:pPr>
            <a:r>
              <a:rPr lang="en-US" baseline="0" dirty="0" smtClean="0"/>
              <a:t>Internal/External Concerns</a:t>
            </a:r>
          </a:p>
          <a:p>
            <a:pPr marL="628650" lvl="1" indent="-171450">
              <a:buFont typeface="Wingdings" panose="05000000000000000000" pitchFamily="2" charset="2"/>
              <a:buChar char="ü"/>
            </a:pPr>
            <a:r>
              <a:rPr lang="en-US" baseline="0" dirty="0" smtClean="0"/>
              <a:t>Network Leaders</a:t>
            </a:r>
          </a:p>
          <a:p>
            <a:pPr marL="628650" lvl="1" indent="-171450">
              <a:buFont typeface="Wingdings" panose="05000000000000000000" pitchFamily="2" charset="2"/>
              <a:buChar char="ü"/>
            </a:pPr>
            <a:r>
              <a:rPr lang="en-US" baseline="0" dirty="0" smtClean="0"/>
              <a:t>Charter Authorizers of SCC</a:t>
            </a:r>
          </a:p>
          <a:p>
            <a:pPr marL="628650" lvl="1" indent="-171450">
              <a:buFont typeface="Wingdings" panose="05000000000000000000" pitchFamily="2" charset="2"/>
              <a:buChar char="ü"/>
            </a:pPr>
            <a:r>
              <a:rPr lang="en-US" baseline="0" dirty="0" smtClean="0"/>
              <a:t>Web Page</a:t>
            </a:r>
            <a:endParaRPr lang="en-US" baseline="0" dirty="0"/>
          </a:p>
          <a:p>
            <a:pPr marL="171450" lvl="0" indent="-171450">
              <a:buFont typeface="Arial" panose="020B0604020202020204" pitchFamily="34" charset="0"/>
              <a:buChar char="•"/>
            </a:pPr>
            <a:r>
              <a:rPr lang="en-US" b="1" baseline="0" dirty="0" smtClean="0"/>
              <a:t>Protocols/Procedures</a:t>
            </a:r>
          </a:p>
          <a:p>
            <a:pPr marL="628650" lvl="1" indent="-171450">
              <a:buFont typeface="Wingdings" panose="05000000000000000000" pitchFamily="2" charset="2"/>
              <a:buChar char="ü"/>
            </a:pPr>
            <a:r>
              <a:rPr lang="en-US" baseline="0" dirty="0" smtClean="0"/>
              <a:t>Annual visits</a:t>
            </a:r>
          </a:p>
          <a:p>
            <a:pPr marL="628650" lvl="1" indent="-171450">
              <a:buFont typeface="Wingdings" panose="05000000000000000000" pitchFamily="2" charset="2"/>
              <a:buChar char="ü"/>
            </a:pPr>
            <a:r>
              <a:rPr lang="en-US" baseline="0" dirty="0" smtClean="0"/>
              <a:t>Student files</a:t>
            </a:r>
          </a:p>
          <a:p>
            <a:pPr marL="628650" lvl="1" indent="-171450">
              <a:buFont typeface="Wingdings" panose="05000000000000000000" pitchFamily="2" charset="2"/>
              <a:buChar char="ü"/>
            </a:pPr>
            <a:r>
              <a:rPr lang="en-US" baseline="0" dirty="0" smtClean="0"/>
              <a:t>Petition/Renewals</a:t>
            </a:r>
          </a:p>
          <a:p>
            <a:pPr marL="171450" lvl="0" indent="-171450">
              <a:buFont typeface="Arial" panose="020B0604020202020204" pitchFamily="34" charset="0"/>
              <a:buChar char="•"/>
            </a:pPr>
            <a:r>
              <a:rPr lang="en-US" b="1" baseline="0" dirty="0" smtClean="0"/>
              <a:t>Resources</a:t>
            </a:r>
          </a:p>
          <a:p>
            <a:pPr marL="628650" lvl="1" indent="-171450">
              <a:buFont typeface="Wingdings" panose="05000000000000000000" pitchFamily="2" charset="2"/>
              <a:buChar char="ü"/>
            </a:pPr>
            <a:r>
              <a:rPr lang="en-US" baseline="0" dirty="0" smtClean="0"/>
              <a:t>LCAP – Ongoing trainings</a:t>
            </a:r>
          </a:p>
          <a:p>
            <a:pPr marL="628650" lvl="1" indent="-171450">
              <a:buFont typeface="Wingdings" panose="05000000000000000000" pitchFamily="2" charset="2"/>
              <a:buChar char="ü"/>
            </a:pPr>
            <a:r>
              <a:rPr lang="en-US" baseline="0" dirty="0" smtClean="0"/>
              <a:t>Training when available from other departments</a:t>
            </a:r>
          </a:p>
        </p:txBody>
      </p:sp>
      <p:sp>
        <p:nvSpPr>
          <p:cNvPr id="4" name="Slide Number Placeholder 3"/>
          <p:cNvSpPr>
            <a:spLocks noGrp="1"/>
          </p:cNvSpPr>
          <p:nvPr>
            <p:ph type="sldNum" sz="quarter" idx="10"/>
          </p:nvPr>
        </p:nvSpPr>
        <p:spPr/>
        <p:txBody>
          <a:bodyPr/>
          <a:lstStyle/>
          <a:p>
            <a:fld id="{1F4B491C-B43D-1F4F-B541-BA12C51CAE7C}" type="slidenum">
              <a:rPr lang="en-US" smtClean="0"/>
              <a:t>62</a:t>
            </a:fld>
            <a:endParaRPr lang="en-US"/>
          </a:p>
        </p:txBody>
      </p:sp>
    </p:spTree>
    <p:extLst>
      <p:ext uri="{BB962C8B-B14F-4D97-AF65-F5344CB8AC3E}">
        <p14:creationId xmlns:p14="http://schemas.microsoft.com/office/powerpoint/2010/main" val="4096465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4B491C-B43D-1F4F-B541-BA12C51CAE7C}" type="slidenum">
              <a:rPr lang="en-US" smtClean="0"/>
              <a:t>4</a:t>
            </a:fld>
            <a:endParaRPr lang="en-US"/>
          </a:p>
        </p:txBody>
      </p:sp>
    </p:spTree>
    <p:extLst>
      <p:ext uri="{BB962C8B-B14F-4D97-AF65-F5344CB8AC3E}">
        <p14:creationId xmlns:p14="http://schemas.microsoft.com/office/powerpoint/2010/main" val="3887446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B491C-B43D-1F4F-B541-BA12C51CAE7C}" type="slidenum">
              <a:rPr lang="en-US" smtClean="0"/>
              <a:t>5</a:t>
            </a:fld>
            <a:endParaRPr lang="en-US"/>
          </a:p>
        </p:txBody>
      </p:sp>
    </p:spTree>
    <p:extLst>
      <p:ext uri="{BB962C8B-B14F-4D97-AF65-F5344CB8AC3E}">
        <p14:creationId xmlns:p14="http://schemas.microsoft.com/office/powerpoint/2010/main" val="1655075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263F4-41C4-49C2-B848-BB6960DC5BC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626616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263F4-41C4-49C2-B848-BB6960DC5BC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374755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263F4-41C4-49C2-B848-BB6960DC5BC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93642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263F4-41C4-49C2-B848-BB6960DC5BC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126520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263F4-41C4-49C2-B848-BB6960DC5BCB}" type="slidenum">
              <a:rPr lang="en-US" smtClean="0"/>
              <a:t>20</a:t>
            </a:fld>
            <a:endParaRPr lang="en-US"/>
          </a:p>
        </p:txBody>
      </p:sp>
    </p:spTree>
    <p:extLst>
      <p:ext uri="{BB962C8B-B14F-4D97-AF65-F5344CB8AC3E}">
        <p14:creationId xmlns:p14="http://schemas.microsoft.com/office/powerpoint/2010/main" val="2142559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263F4-41C4-49C2-B848-BB6960DC5BCB}" type="slidenum">
              <a:rPr lang="en-US" smtClean="0"/>
              <a:t>27</a:t>
            </a:fld>
            <a:endParaRPr lang="en-US"/>
          </a:p>
        </p:txBody>
      </p:sp>
    </p:spTree>
    <p:extLst>
      <p:ext uri="{BB962C8B-B14F-4D97-AF65-F5344CB8AC3E}">
        <p14:creationId xmlns:p14="http://schemas.microsoft.com/office/powerpoint/2010/main" val="458537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12" name="Picture 11" descr="COE Title Top 1_10x6.2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1" y="-61209"/>
            <a:ext cx="9226241" cy="375075"/>
          </a:xfrm>
          <a:prstGeom prst="rect">
            <a:avLst/>
          </a:prstGeom>
        </p:spPr>
      </p:pic>
      <p:sp>
        <p:nvSpPr>
          <p:cNvPr id="2" name="Title 1"/>
          <p:cNvSpPr>
            <a:spLocks noGrp="1"/>
          </p:cNvSpPr>
          <p:nvPr>
            <p:ph type="ctrTitle"/>
          </p:nvPr>
        </p:nvSpPr>
        <p:spPr>
          <a:xfrm>
            <a:off x="458788" y="1397674"/>
            <a:ext cx="8231187" cy="1225550"/>
          </a:xfrm>
        </p:spPr>
        <p:txBody>
          <a:bodyPr lIns="0" tIns="0" rIns="0" bIns="0">
            <a:noAutofit/>
          </a:bodyPr>
          <a:lstStyle/>
          <a:p>
            <a:r>
              <a:rPr lang="en-US" smtClean="0"/>
              <a:t>Click to edit Master title style</a:t>
            </a:r>
            <a:endParaRPr lang="en-US" dirty="0"/>
          </a:p>
        </p:txBody>
      </p:sp>
      <p:sp>
        <p:nvSpPr>
          <p:cNvPr id="3" name="Subtitle 2"/>
          <p:cNvSpPr>
            <a:spLocks noGrp="1"/>
          </p:cNvSpPr>
          <p:nvPr>
            <p:ph type="subTitle" idx="1"/>
          </p:nvPr>
        </p:nvSpPr>
        <p:spPr>
          <a:xfrm>
            <a:off x="458788" y="2861349"/>
            <a:ext cx="8231187" cy="1460500"/>
          </a:xfrm>
        </p:spPr>
        <p:txBody>
          <a:bodyPr lIns="0" tIns="0" rIns="0" bIns="0">
            <a:noAutofit/>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3" name="Picture 12" descr="COE Title Top 1_10x6.2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0601" y="5347576"/>
            <a:ext cx="9226241" cy="375075"/>
          </a:xfrm>
          <a:prstGeom prst="rect">
            <a:avLst/>
          </a:prstGeom>
        </p:spPr>
      </p:pic>
      <p:pic>
        <p:nvPicPr>
          <p:cNvPr id="5" name="Picture 4" descr="SCCOE_logo_Horiz.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7084" y="313866"/>
            <a:ext cx="3493008" cy="597408"/>
          </a:xfrm>
          <a:prstGeom prst="rect">
            <a:avLst/>
          </a:prstGeom>
        </p:spPr>
      </p:pic>
    </p:spTree>
    <p:extLst>
      <p:ext uri="{BB962C8B-B14F-4D97-AF65-F5344CB8AC3E}">
        <p14:creationId xmlns:p14="http://schemas.microsoft.com/office/powerpoint/2010/main" val="421992280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351604-B631-314D-8465-3D5989312524}" type="datetime1">
              <a:rPr lang="en-US" smtClean="0"/>
              <a:t>1/17/2019</a:t>
            </a:fld>
            <a:endParaRPr lang="en-US"/>
          </a:p>
        </p:txBody>
      </p:sp>
      <p:sp>
        <p:nvSpPr>
          <p:cNvPr id="5" name="Footer Placeholder 4"/>
          <p:cNvSpPr>
            <a:spLocks noGrp="1"/>
          </p:cNvSpPr>
          <p:nvPr>
            <p:ph type="ftr" sz="quarter" idx="11"/>
          </p:nvPr>
        </p:nvSpPr>
        <p:spPr/>
        <p:txBody>
          <a:bodyPr/>
          <a:lstStyle/>
          <a:p>
            <a:r>
              <a:rPr lang="en-US" smtClean="0"/>
              <a:t>SCCOE: Equity | Diversity | Inclusion | Partnership </a:t>
            </a:r>
            <a:endParaRPr lang="en-US"/>
          </a:p>
        </p:txBody>
      </p:sp>
      <p:sp>
        <p:nvSpPr>
          <p:cNvPr id="6" name="Slide Number Placeholder 5"/>
          <p:cNvSpPr>
            <a:spLocks noGrp="1"/>
          </p:cNvSpPr>
          <p:nvPr>
            <p:ph type="sldNum" sz="quarter" idx="12"/>
          </p:nvPr>
        </p:nvSpPr>
        <p:spPr/>
        <p:txBody>
          <a:bodyPr/>
          <a:lstStyle/>
          <a:p>
            <a:fld id="{42946E9F-4BCC-2F40-AE00-0A8E4A492AC9}" type="slidenum">
              <a:rPr lang="en-US" smtClean="0"/>
              <a:t>‹#›</a:t>
            </a:fld>
            <a:endParaRPr lang="en-US"/>
          </a:p>
        </p:txBody>
      </p:sp>
    </p:spTree>
    <p:extLst>
      <p:ext uri="{BB962C8B-B14F-4D97-AF65-F5344CB8AC3E}">
        <p14:creationId xmlns:p14="http://schemas.microsoft.com/office/powerpoint/2010/main" val="4264255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219D10-68A8-D54E-BF5A-582B3917C11A}" type="datetime1">
              <a:rPr lang="en-US" smtClean="0"/>
              <a:t>1/17/2019</a:t>
            </a:fld>
            <a:endParaRPr lang="en-US"/>
          </a:p>
        </p:txBody>
      </p:sp>
      <p:sp>
        <p:nvSpPr>
          <p:cNvPr id="5" name="Footer Placeholder 4"/>
          <p:cNvSpPr>
            <a:spLocks noGrp="1"/>
          </p:cNvSpPr>
          <p:nvPr>
            <p:ph type="ftr" sz="quarter" idx="11"/>
          </p:nvPr>
        </p:nvSpPr>
        <p:spPr/>
        <p:txBody>
          <a:bodyPr/>
          <a:lstStyle/>
          <a:p>
            <a:r>
              <a:rPr lang="en-US" smtClean="0"/>
              <a:t>SCCOE: Equity | Diversity | Inclusion | Partnership </a:t>
            </a:r>
            <a:endParaRPr lang="en-US"/>
          </a:p>
        </p:txBody>
      </p:sp>
      <p:sp>
        <p:nvSpPr>
          <p:cNvPr id="6" name="Slide Number Placeholder 5"/>
          <p:cNvSpPr>
            <a:spLocks noGrp="1"/>
          </p:cNvSpPr>
          <p:nvPr>
            <p:ph type="sldNum" sz="quarter" idx="12"/>
          </p:nvPr>
        </p:nvSpPr>
        <p:spPr/>
        <p:txBody>
          <a:bodyPr/>
          <a:lstStyle/>
          <a:p>
            <a:fld id="{42946E9F-4BCC-2F40-AE00-0A8E4A492AC9}" type="slidenum">
              <a:rPr lang="en-US" smtClean="0"/>
              <a:t>‹#›</a:t>
            </a:fld>
            <a:endParaRPr lang="en-US"/>
          </a:p>
        </p:txBody>
      </p:sp>
    </p:spTree>
    <p:extLst>
      <p:ext uri="{BB962C8B-B14F-4D97-AF65-F5344CB8AC3E}">
        <p14:creationId xmlns:p14="http://schemas.microsoft.com/office/powerpoint/2010/main" val="163883379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99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651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066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30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662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283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971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966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noAutofit/>
          </a:bodyPr>
          <a:lstStyle/>
          <a:p>
            <a:r>
              <a:rPr lang="en-US" smtClean="0"/>
              <a:t>Click to edit Master title style</a:t>
            </a:r>
            <a:endParaRPr lang="en-US"/>
          </a:p>
        </p:txBody>
      </p:sp>
      <p:sp>
        <p:nvSpPr>
          <p:cNvPr id="3" name="Content Placeholder 2"/>
          <p:cNvSpPr>
            <a:spLocks noGrp="1"/>
          </p:cNvSpPr>
          <p:nvPr>
            <p:ph idx="1"/>
          </p:nvPr>
        </p:nvSpPr>
        <p:spPr/>
        <p:txBody>
          <a:bodyPr lIns="0" tIns="0" rIns="0" bIns="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17C067-689A-6044-95D3-D2627EB8226C}" type="datetime1">
              <a:rPr lang="en-US" smtClean="0"/>
              <a:t>1/17/2019</a:t>
            </a:fld>
            <a:endParaRPr lang="en-US"/>
          </a:p>
        </p:txBody>
      </p:sp>
      <p:sp>
        <p:nvSpPr>
          <p:cNvPr id="5" name="Footer Placeholder 4"/>
          <p:cNvSpPr>
            <a:spLocks noGrp="1"/>
          </p:cNvSpPr>
          <p:nvPr>
            <p:ph type="ftr" sz="quarter" idx="11"/>
          </p:nvPr>
        </p:nvSpPr>
        <p:spPr/>
        <p:txBody>
          <a:bodyPr/>
          <a:lstStyle/>
          <a:p>
            <a:r>
              <a:rPr lang="en-US" smtClean="0"/>
              <a:t>SCCOE: Equity | Diversity | Inclusion | Partnership </a:t>
            </a:r>
            <a:endParaRPr lang="en-US" dirty="0"/>
          </a:p>
        </p:txBody>
      </p:sp>
      <p:sp>
        <p:nvSpPr>
          <p:cNvPr id="6" name="Slide Number Placeholder 5"/>
          <p:cNvSpPr>
            <a:spLocks noGrp="1"/>
          </p:cNvSpPr>
          <p:nvPr>
            <p:ph type="sldNum" sz="quarter" idx="12"/>
          </p:nvPr>
        </p:nvSpPr>
        <p:spPr/>
        <p:txBody>
          <a:bodyPr/>
          <a:lstStyle>
            <a:lvl1pPr>
              <a:defRPr b="0" i="0">
                <a:effectLst>
                  <a:outerShdw blurRad="38100" dist="38100" dir="2700000" algn="tl">
                    <a:srgbClr val="000000">
                      <a:alpha val="43137"/>
                    </a:srgbClr>
                  </a:outerShdw>
                </a:effectLst>
                <a:latin typeface="Calibri"/>
                <a:cs typeface="Calibri"/>
              </a:defRPr>
            </a:lvl1pPr>
          </a:lstStyle>
          <a:p>
            <a:fld id="{42946E9F-4BCC-2F40-AE00-0A8E4A492AC9}" type="slidenum">
              <a:rPr lang="en-US" smtClean="0"/>
              <a:pPr/>
              <a:t>‹#›</a:t>
            </a:fld>
            <a:endParaRPr lang="en-US" dirty="0"/>
          </a:p>
        </p:txBody>
      </p:sp>
    </p:spTree>
    <p:extLst>
      <p:ext uri="{BB962C8B-B14F-4D97-AF65-F5344CB8AC3E}">
        <p14:creationId xmlns:p14="http://schemas.microsoft.com/office/powerpoint/2010/main" val="14943271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83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405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962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339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231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27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628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415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463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860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1888"/>
            <a:ext cx="7772400" cy="113506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525"/>
            <a:ext cx="7772400" cy="1249363"/>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46D7AF-9FA5-A040-A471-95C740A9403E}" type="datetime1">
              <a:rPr lang="en-US" smtClean="0"/>
              <a:t>1/17/2019</a:t>
            </a:fld>
            <a:endParaRPr lang="en-US"/>
          </a:p>
        </p:txBody>
      </p:sp>
      <p:sp>
        <p:nvSpPr>
          <p:cNvPr id="5" name="Footer Placeholder 4"/>
          <p:cNvSpPr>
            <a:spLocks noGrp="1"/>
          </p:cNvSpPr>
          <p:nvPr>
            <p:ph type="ftr" sz="quarter" idx="11"/>
          </p:nvPr>
        </p:nvSpPr>
        <p:spPr/>
        <p:txBody>
          <a:bodyPr/>
          <a:lstStyle/>
          <a:p>
            <a:r>
              <a:rPr lang="en-US" smtClean="0"/>
              <a:t>SCCOE: Equity | Diversity | Inclusion | Partnership </a:t>
            </a:r>
            <a:endParaRPr lang="en-US"/>
          </a:p>
        </p:txBody>
      </p:sp>
      <p:sp>
        <p:nvSpPr>
          <p:cNvPr id="6" name="Slide Number Placeholder 5"/>
          <p:cNvSpPr>
            <a:spLocks noGrp="1"/>
          </p:cNvSpPr>
          <p:nvPr>
            <p:ph type="sldNum" sz="quarter" idx="12"/>
          </p:nvPr>
        </p:nvSpPr>
        <p:spPr/>
        <p:txBody>
          <a:bodyPr/>
          <a:lstStyle/>
          <a:p>
            <a:fld id="{42946E9F-4BCC-2F40-AE00-0A8E4A492AC9}" type="slidenum">
              <a:rPr lang="en-US" smtClean="0"/>
              <a:t>‹#›</a:t>
            </a:fld>
            <a:endParaRPr lang="en-US"/>
          </a:p>
        </p:txBody>
      </p:sp>
    </p:spTree>
    <p:extLst>
      <p:ext uri="{BB962C8B-B14F-4D97-AF65-F5344CB8AC3E}">
        <p14:creationId xmlns:p14="http://schemas.microsoft.com/office/powerpoint/2010/main" val="144984487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726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0815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199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65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2465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986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061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725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401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3042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C5DEB8-071D-CE40-868F-BEC2B70735B1}" type="datetime1">
              <a:rPr lang="en-US" smtClean="0"/>
              <a:t>1/17/2019</a:t>
            </a:fld>
            <a:endParaRPr lang="en-US"/>
          </a:p>
        </p:txBody>
      </p:sp>
      <p:sp>
        <p:nvSpPr>
          <p:cNvPr id="6" name="Footer Placeholder 5"/>
          <p:cNvSpPr>
            <a:spLocks noGrp="1"/>
          </p:cNvSpPr>
          <p:nvPr>
            <p:ph type="ftr" sz="quarter" idx="11"/>
          </p:nvPr>
        </p:nvSpPr>
        <p:spPr/>
        <p:txBody>
          <a:bodyPr/>
          <a:lstStyle/>
          <a:p>
            <a:r>
              <a:rPr lang="en-US" smtClean="0"/>
              <a:t>SCCOE: Equity | Diversity | Inclusion | Partnership </a:t>
            </a:r>
            <a:endParaRPr lang="en-US"/>
          </a:p>
        </p:txBody>
      </p:sp>
      <p:sp>
        <p:nvSpPr>
          <p:cNvPr id="7" name="Slide Number Placeholder 6"/>
          <p:cNvSpPr>
            <a:spLocks noGrp="1"/>
          </p:cNvSpPr>
          <p:nvPr>
            <p:ph type="sldNum" sz="quarter" idx="12"/>
          </p:nvPr>
        </p:nvSpPr>
        <p:spPr/>
        <p:txBody>
          <a:bodyPr/>
          <a:lstStyle/>
          <a:p>
            <a:fld id="{42946E9F-4BCC-2F40-AE00-0A8E4A492AC9}" type="slidenum">
              <a:rPr lang="en-US" smtClean="0"/>
              <a:t>‹#›</a:t>
            </a:fld>
            <a:endParaRPr lang="en-US"/>
          </a:p>
        </p:txBody>
      </p:sp>
    </p:spTree>
    <p:extLst>
      <p:ext uri="{BB962C8B-B14F-4D97-AF65-F5344CB8AC3E}">
        <p14:creationId xmlns:p14="http://schemas.microsoft.com/office/powerpoint/2010/main" val="12599763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4640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23337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649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345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536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497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0123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3077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5769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36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525"/>
            <a:ext cx="4040188"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925"/>
            <a:ext cx="4040188" cy="329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279525"/>
            <a:ext cx="4041775"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12925"/>
            <a:ext cx="4041775" cy="329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6AD4C6-BA0F-6A4E-BD95-93EFDAF60BC0}" type="datetime1">
              <a:rPr lang="en-US" smtClean="0"/>
              <a:t>1/17/2019</a:t>
            </a:fld>
            <a:endParaRPr lang="en-US"/>
          </a:p>
        </p:txBody>
      </p:sp>
      <p:sp>
        <p:nvSpPr>
          <p:cNvPr id="8" name="Footer Placeholder 7"/>
          <p:cNvSpPr>
            <a:spLocks noGrp="1"/>
          </p:cNvSpPr>
          <p:nvPr>
            <p:ph type="ftr" sz="quarter" idx="11"/>
          </p:nvPr>
        </p:nvSpPr>
        <p:spPr/>
        <p:txBody>
          <a:bodyPr/>
          <a:lstStyle/>
          <a:p>
            <a:r>
              <a:rPr lang="en-US" smtClean="0"/>
              <a:t>SCCOE: Equity | Diversity | Inclusion | Partnership </a:t>
            </a:r>
            <a:endParaRPr lang="en-US"/>
          </a:p>
        </p:txBody>
      </p:sp>
      <p:sp>
        <p:nvSpPr>
          <p:cNvPr id="9" name="Slide Number Placeholder 8"/>
          <p:cNvSpPr>
            <a:spLocks noGrp="1"/>
          </p:cNvSpPr>
          <p:nvPr>
            <p:ph type="sldNum" sz="quarter" idx="12"/>
          </p:nvPr>
        </p:nvSpPr>
        <p:spPr/>
        <p:txBody>
          <a:bodyPr/>
          <a:lstStyle/>
          <a:p>
            <a:fld id="{42946E9F-4BCC-2F40-AE00-0A8E4A492AC9}" type="slidenum">
              <a:rPr lang="en-US" smtClean="0"/>
              <a:t>‹#›</a:t>
            </a:fld>
            <a:endParaRPr lang="en-US"/>
          </a:p>
        </p:txBody>
      </p:sp>
    </p:spTree>
    <p:extLst>
      <p:ext uri="{BB962C8B-B14F-4D97-AF65-F5344CB8AC3E}">
        <p14:creationId xmlns:p14="http://schemas.microsoft.com/office/powerpoint/2010/main" val="18034763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5186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0805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6068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1037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4887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9714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81433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624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0950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473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A58B2F-385C-3143-B7FB-5D53FC463459}" type="datetime1">
              <a:rPr lang="en-US" smtClean="0"/>
              <a:t>1/17/2019</a:t>
            </a:fld>
            <a:endParaRPr lang="en-US"/>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a:p>
        </p:txBody>
      </p:sp>
      <p:sp>
        <p:nvSpPr>
          <p:cNvPr id="5" name="Slide Number Placeholder 4"/>
          <p:cNvSpPr>
            <a:spLocks noGrp="1"/>
          </p:cNvSpPr>
          <p:nvPr>
            <p:ph type="sldNum" sz="quarter" idx="12"/>
          </p:nvPr>
        </p:nvSpPr>
        <p:spPr/>
        <p:txBody>
          <a:bodyPr/>
          <a:lstStyle/>
          <a:p>
            <a:fld id="{42946E9F-4BCC-2F40-AE00-0A8E4A492AC9}" type="slidenum">
              <a:rPr lang="en-US" smtClean="0"/>
              <a:t>‹#›</a:t>
            </a:fld>
            <a:endParaRPr lang="en-US"/>
          </a:p>
        </p:txBody>
      </p:sp>
    </p:spTree>
    <p:extLst>
      <p:ext uri="{BB962C8B-B14F-4D97-AF65-F5344CB8AC3E}">
        <p14:creationId xmlns:p14="http://schemas.microsoft.com/office/powerpoint/2010/main" val="149420477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2255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9391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487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471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3779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2845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534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5302"/>
            <a:ext cx="7772400" cy="1989667"/>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2983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586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632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A1190C-1AF9-544D-818E-D316CAFD65E3}" type="datetime1">
              <a:rPr lang="en-US" smtClean="0"/>
              <a:t>1/17/2019</a:t>
            </a:fld>
            <a:endParaRPr lang="en-US"/>
          </a:p>
        </p:txBody>
      </p:sp>
      <p:sp>
        <p:nvSpPr>
          <p:cNvPr id="3" name="Footer Placeholder 2"/>
          <p:cNvSpPr>
            <a:spLocks noGrp="1"/>
          </p:cNvSpPr>
          <p:nvPr>
            <p:ph type="ftr" sz="quarter" idx="11"/>
          </p:nvPr>
        </p:nvSpPr>
        <p:spPr/>
        <p:txBody>
          <a:bodyPr/>
          <a:lstStyle/>
          <a:p>
            <a:r>
              <a:rPr lang="en-US" smtClean="0"/>
              <a:t>SCCOE: Equity | Diversity | Inclusion | Partnership </a:t>
            </a:r>
            <a:endParaRPr lang="en-US"/>
          </a:p>
        </p:txBody>
      </p:sp>
      <p:sp>
        <p:nvSpPr>
          <p:cNvPr id="4" name="Slide Number Placeholder 3"/>
          <p:cNvSpPr>
            <a:spLocks noGrp="1"/>
          </p:cNvSpPr>
          <p:nvPr>
            <p:ph type="sldNum" sz="quarter" idx="12"/>
          </p:nvPr>
        </p:nvSpPr>
        <p:spPr/>
        <p:txBody>
          <a:bodyPr/>
          <a:lstStyle/>
          <a:p>
            <a:fld id="{42946E9F-4BCC-2F40-AE00-0A8E4A492AC9}" type="slidenum">
              <a:rPr lang="en-US" smtClean="0"/>
              <a:t>‹#›</a:t>
            </a:fld>
            <a:endParaRPr lang="en-US"/>
          </a:p>
        </p:txBody>
      </p:sp>
    </p:spTree>
    <p:extLst>
      <p:ext uri="{BB962C8B-B14F-4D97-AF65-F5344CB8AC3E}">
        <p14:creationId xmlns:p14="http://schemas.microsoft.com/office/powerpoint/2010/main" val="737115542"/>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6706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8214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7450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2987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Content Placeholder 2"/>
          <p:cNvSpPr>
            <a:spLocks noGrp="1"/>
          </p:cNvSpPr>
          <p:nvPr>
            <p:ph idx="1"/>
          </p:nvPr>
        </p:nvSpPr>
        <p:spPr>
          <a:xfrm>
            <a:off x="3887391" y="822856"/>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2153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6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6"/>
            <a:ext cx="462915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4749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1505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770F17-5ECE-AF47-A3E3-7E81618CE96E}" type="datetimeFigureOut">
              <a:rPr lang="en-US" smtClean="0">
                <a:solidFill>
                  <a:prstClr val="black">
                    <a:tint val="75000"/>
                  </a:prstClr>
                </a:solidFill>
              </a:rPr>
              <a:pPr/>
              <a:t>1/17/2019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1E9DE3-F209-0848-B4B0-071257C3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286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701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013"/>
            <a:ext cx="5111750" cy="4878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195388"/>
            <a:ext cx="3008313" cy="39100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57F730-12AB-964D-B387-D4683A514B8D}" type="datetime1">
              <a:rPr lang="en-US" smtClean="0"/>
              <a:t>1/17/2019</a:t>
            </a:fld>
            <a:endParaRPr lang="en-US"/>
          </a:p>
        </p:txBody>
      </p:sp>
      <p:sp>
        <p:nvSpPr>
          <p:cNvPr id="6" name="Footer Placeholder 5"/>
          <p:cNvSpPr>
            <a:spLocks noGrp="1"/>
          </p:cNvSpPr>
          <p:nvPr>
            <p:ph type="ftr" sz="quarter" idx="11"/>
          </p:nvPr>
        </p:nvSpPr>
        <p:spPr/>
        <p:txBody>
          <a:bodyPr/>
          <a:lstStyle/>
          <a:p>
            <a:r>
              <a:rPr lang="en-US" smtClean="0"/>
              <a:t>SCCOE: Equity | Diversity | Inclusion | Partnership </a:t>
            </a:r>
            <a:endParaRPr lang="en-US"/>
          </a:p>
        </p:txBody>
      </p:sp>
      <p:sp>
        <p:nvSpPr>
          <p:cNvPr id="7" name="Slide Number Placeholder 6"/>
          <p:cNvSpPr>
            <a:spLocks noGrp="1"/>
          </p:cNvSpPr>
          <p:nvPr>
            <p:ph type="sldNum" sz="quarter" idx="12"/>
          </p:nvPr>
        </p:nvSpPr>
        <p:spPr/>
        <p:txBody>
          <a:bodyPr/>
          <a:lstStyle/>
          <a:p>
            <a:fld id="{42946E9F-4BCC-2F40-AE00-0A8E4A492AC9}" type="slidenum">
              <a:rPr lang="en-US" smtClean="0"/>
              <a:t>‹#›</a:t>
            </a:fld>
            <a:endParaRPr lang="en-US"/>
          </a:p>
        </p:txBody>
      </p:sp>
    </p:spTree>
    <p:extLst>
      <p:ext uri="{BB962C8B-B14F-4D97-AF65-F5344CB8AC3E}">
        <p14:creationId xmlns:p14="http://schemas.microsoft.com/office/powerpoint/2010/main" val="39162483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30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1175"/>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473575"/>
            <a:ext cx="5486400" cy="6699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B886D3-9348-B740-9323-B61E8E2F16DD}" type="datetime1">
              <a:rPr lang="en-US" smtClean="0"/>
              <a:t>1/17/2019</a:t>
            </a:fld>
            <a:endParaRPr lang="en-US"/>
          </a:p>
        </p:txBody>
      </p:sp>
      <p:sp>
        <p:nvSpPr>
          <p:cNvPr id="6" name="Footer Placeholder 5"/>
          <p:cNvSpPr>
            <a:spLocks noGrp="1"/>
          </p:cNvSpPr>
          <p:nvPr>
            <p:ph type="ftr" sz="quarter" idx="11"/>
          </p:nvPr>
        </p:nvSpPr>
        <p:spPr/>
        <p:txBody>
          <a:bodyPr/>
          <a:lstStyle/>
          <a:p>
            <a:r>
              <a:rPr lang="en-US" smtClean="0"/>
              <a:t>SCCOE: Equity | Diversity | Inclusion | Partnership </a:t>
            </a:r>
            <a:endParaRPr lang="en-US"/>
          </a:p>
        </p:txBody>
      </p:sp>
      <p:sp>
        <p:nvSpPr>
          <p:cNvPr id="7" name="Slide Number Placeholder 6"/>
          <p:cNvSpPr>
            <a:spLocks noGrp="1"/>
          </p:cNvSpPr>
          <p:nvPr>
            <p:ph type="sldNum" sz="quarter" idx="12"/>
          </p:nvPr>
        </p:nvSpPr>
        <p:spPr/>
        <p:txBody>
          <a:bodyPr/>
          <a:lstStyle/>
          <a:p>
            <a:fld id="{42946E9F-4BCC-2F40-AE00-0A8E4A492AC9}" type="slidenum">
              <a:rPr lang="en-US" smtClean="0"/>
              <a:t>‹#›</a:t>
            </a:fld>
            <a:endParaRPr lang="en-US"/>
          </a:p>
        </p:txBody>
      </p:sp>
    </p:spTree>
    <p:extLst>
      <p:ext uri="{BB962C8B-B14F-4D97-AF65-F5344CB8AC3E}">
        <p14:creationId xmlns:p14="http://schemas.microsoft.com/office/powerpoint/2010/main" val="9116697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9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970" y="5297488"/>
            <a:ext cx="175183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9CF973DF-6417-A242-8633-70C817EB8A3C}" type="datetime1">
              <a:rPr lang="en-US" smtClean="0"/>
              <a:t>1/17/2019</a:t>
            </a:fld>
            <a:endParaRPr lang="en-US" dirty="0"/>
          </a:p>
        </p:txBody>
      </p:sp>
      <p:sp>
        <p:nvSpPr>
          <p:cNvPr id="5" name="Footer Placeholder 4"/>
          <p:cNvSpPr>
            <a:spLocks noGrp="1"/>
          </p:cNvSpPr>
          <p:nvPr>
            <p:ph type="ftr" sz="quarter" idx="3"/>
          </p:nvPr>
        </p:nvSpPr>
        <p:spPr>
          <a:xfrm>
            <a:off x="4300687" y="5297488"/>
            <a:ext cx="4386111" cy="303212"/>
          </a:xfrm>
          <a:prstGeom prst="rect">
            <a:avLst/>
          </a:prstGeom>
        </p:spPr>
        <p:txBody>
          <a:bodyPr vert="horz" lIns="0" tIns="0" rIns="0" bIns="0" rtlCol="0" anchor="ctr"/>
          <a:lstStyle>
            <a:lvl1pPr algn="ctr">
              <a:defRPr sz="1600" b="1" i="0" baseline="0">
                <a:solidFill>
                  <a:schemeClr val="bg1"/>
                </a:solidFill>
                <a:effectLst>
                  <a:outerShdw blurRad="50800" dist="38100" dir="2700000" algn="tl" rotWithShape="0">
                    <a:srgbClr val="000000">
                      <a:alpha val="43000"/>
                    </a:srgbClr>
                  </a:outerShdw>
                </a:effectLst>
              </a:defRPr>
            </a:lvl1pPr>
          </a:lstStyle>
          <a:p>
            <a:r>
              <a:rPr lang="en-US" dirty="0" smtClean="0"/>
              <a:t>SCCOE: Equity | Diversity | Inclusion | Partnership </a:t>
            </a:r>
            <a:endParaRPr lang="en-US" dirty="0"/>
          </a:p>
        </p:txBody>
      </p:sp>
      <p:sp>
        <p:nvSpPr>
          <p:cNvPr id="6" name="Slide Number Placeholder 5"/>
          <p:cNvSpPr>
            <a:spLocks noGrp="1"/>
          </p:cNvSpPr>
          <p:nvPr>
            <p:ph type="sldNum" sz="quarter" idx="4"/>
          </p:nvPr>
        </p:nvSpPr>
        <p:spPr>
          <a:xfrm>
            <a:off x="8686799" y="5297488"/>
            <a:ext cx="372533" cy="303212"/>
          </a:xfrm>
          <a:prstGeom prst="rect">
            <a:avLst/>
          </a:prstGeom>
        </p:spPr>
        <p:txBody>
          <a:bodyPr vert="horz" lIns="0" tIns="0" rIns="0" bIns="0" rtlCol="0" anchor="ctr"/>
          <a:lstStyle>
            <a:lvl1pPr algn="r">
              <a:defRPr sz="1600" baseline="0">
                <a:solidFill>
                  <a:schemeClr val="bg1"/>
                </a:solidFill>
              </a:defRPr>
            </a:lvl1pPr>
          </a:lstStyle>
          <a:p>
            <a:fld id="{42946E9F-4BCC-2F40-AE00-0A8E4A492AC9}" type="slidenum">
              <a:rPr lang="en-US" smtClean="0"/>
              <a:pPr/>
              <a:t>‹#›</a:t>
            </a:fld>
            <a:endParaRPr lang="en-US" dirty="0"/>
          </a:p>
        </p:txBody>
      </p:sp>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7380" y="5036540"/>
            <a:ext cx="300942" cy="563419"/>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6861989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96770F17-5ECE-AF47-A3E3-7E81618CE96E}" type="datetimeFigureOut">
              <a:rPr lang="en-US" smtClean="0">
                <a:solidFill>
                  <a:prstClr val="black">
                    <a:tint val="75000"/>
                  </a:prstClr>
                </a:solidFill>
              </a:rPr>
              <a:pPr defTabSz="761970"/>
              <a:t>1/17/2019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EF1E9DE3-F209-0848-B4B0-071257C3CBC4}"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373771490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96770F17-5ECE-AF47-A3E3-7E81618CE96E}" type="datetimeFigureOut">
              <a:rPr lang="en-US" smtClean="0">
                <a:solidFill>
                  <a:prstClr val="black">
                    <a:tint val="75000"/>
                  </a:prstClr>
                </a:solidFill>
              </a:rPr>
              <a:pPr defTabSz="761970"/>
              <a:t>1/17/2019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EF1E9DE3-F209-0848-B4B0-071257C3CBC4}"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71747921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96770F17-5ECE-AF47-A3E3-7E81618CE96E}" type="datetimeFigureOut">
              <a:rPr lang="en-US" smtClean="0">
                <a:solidFill>
                  <a:prstClr val="black">
                    <a:tint val="75000"/>
                  </a:prstClr>
                </a:solidFill>
              </a:rPr>
              <a:pPr defTabSz="761970"/>
              <a:t>1/17/2019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EF1E9DE3-F209-0848-B4B0-071257C3CBC4}"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25962376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96770F17-5ECE-AF47-A3E3-7E81618CE96E}" type="datetimeFigureOut">
              <a:rPr lang="en-US" smtClean="0">
                <a:solidFill>
                  <a:prstClr val="black">
                    <a:tint val="75000"/>
                  </a:prstClr>
                </a:solidFill>
              </a:rPr>
              <a:pPr defTabSz="761970"/>
              <a:t>1/17/2019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EF1E9DE3-F209-0848-B4B0-071257C3CBC4}"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152814309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96770F17-5ECE-AF47-A3E3-7E81618CE96E}" type="datetimeFigureOut">
              <a:rPr lang="en-US" smtClean="0">
                <a:solidFill>
                  <a:prstClr val="black">
                    <a:tint val="75000"/>
                  </a:prstClr>
                </a:solidFill>
              </a:rPr>
              <a:pPr defTabSz="761970"/>
              <a:t>1/17/2019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EF1E9DE3-F209-0848-B4B0-071257C3CBC4}"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155836340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96770F17-5ECE-AF47-A3E3-7E81618CE96E}" type="datetimeFigureOut">
              <a:rPr lang="en-US" smtClean="0">
                <a:solidFill>
                  <a:prstClr val="black">
                    <a:tint val="75000"/>
                  </a:prstClr>
                </a:solidFill>
              </a:rPr>
              <a:pPr defTabSz="761970"/>
              <a:t>1/17/2019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EF1E9DE3-F209-0848-B4B0-071257C3CBC4}"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362022859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7.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8.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8786" y="1570667"/>
            <a:ext cx="8231187" cy="2096359"/>
          </a:xfrm>
        </p:spPr>
        <p:txBody>
          <a:bodyPr/>
          <a:lstStyle/>
          <a:p>
            <a:r>
              <a:rPr lang="en-US" b="1" dirty="0" smtClean="0"/>
              <a:t>Charter Schools Leaders Meeting</a:t>
            </a:r>
            <a:br>
              <a:rPr lang="en-US" b="1" dirty="0" smtClean="0"/>
            </a:br>
            <a:r>
              <a:rPr lang="en-US" b="1" dirty="0" smtClean="0"/>
              <a:t>January 17, 2019</a:t>
            </a:r>
            <a:endParaRPr lang="en-US" b="1" dirty="0"/>
          </a:p>
        </p:txBody>
      </p:sp>
      <p:sp>
        <p:nvSpPr>
          <p:cNvPr id="3" name="Subtitle 2"/>
          <p:cNvSpPr>
            <a:spLocks noGrp="1"/>
          </p:cNvSpPr>
          <p:nvPr>
            <p:ph type="subTitle" idx="1"/>
          </p:nvPr>
        </p:nvSpPr>
        <p:spPr>
          <a:xfrm>
            <a:off x="458787" y="3228975"/>
            <a:ext cx="8231187" cy="1834279"/>
          </a:xfrm>
        </p:spPr>
        <p:txBody>
          <a:bodyPr/>
          <a:lstStyle/>
          <a:p>
            <a:endParaRPr lang="en-US" dirty="0" smtClean="0"/>
          </a:p>
          <a:p>
            <a:endParaRPr lang="en-US" dirty="0"/>
          </a:p>
        </p:txBody>
      </p:sp>
    </p:spTree>
    <p:extLst>
      <p:ext uri="{BB962C8B-B14F-4D97-AF65-F5344CB8AC3E}">
        <p14:creationId xmlns:p14="http://schemas.microsoft.com/office/powerpoint/2010/main" val="910492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56808" y="1028942"/>
            <a:ext cx="5602538" cy="3151996"/>
            <a:chOff x="1478419" y="1234731"/>
            <a:chExt cx="6723046" cy="3782395"/>
          </a:xfrm>
        </p:grpSpPr>
        <p:grpSp>
          <p:nvGrpSpPr>
            <p:cNvPr id="2" name="Group 1"/>
            <p:cNvGrpSpPr/>
            <p:nvPr/>
          </p:nvGrpSpPr>
          <p:grpSpPr>
            <a:xfrm>
              <a:off x="1478419" y="1234731"/>
              <a:ext cx="6723046" cy="3782395"/>
              <a:chOff x="1478419" y="1234731"/>
              <a:chExt cx="6723046" cy="3782395"/>
            </a:xfrm>
          </p:grpSpPr>
          <p:pic>
            <p:nvPicPr>
              <p:cNvPr id="10" name="Picture 9" descr="Image result for mythbust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8419" y="1234731"/>
                <a:ext cx="6723046" cy="3782395"/>
              </a:xfrm>
              <a:prstGeom prst="rect">
                <a:avLst/>
              </a:prstGeom>
              <a:noFill/>
              <a:ln>
                <a:noFill/>
              </a:ln>
            </p:spPr>
          </p:pic>
          <p:sp>
            <p:nvSpPr>
              <p:cNvPr id="9" name="Freeform 8"/>
              <p:cNvSpPr/>
              <p:nvPr/>
            </p:nvSpPr>
            <p:spPr>
              <a:xfrm rot="9628677">
                <a:off x="6530867" y="1715525"/>
                <a:ext cx="460689" cy="317434"/>
              </a:xfrm>
              <a:custGeom>
                <a:avLst/>
                <a:gdLst>
                  <a:gd name="connsiteX0" fmla="*/ 200056 w 200056"/>
                  <a:gd name="connsiteY0" fmla="*/ 0 h 371475"/>
                  <a:gd name="connsiteX1" fmla="*/ 171481 w 200056"/>
                  <a:gd name="connsiteY1" fmla="*/ 104775 h 371475"/>
                  <a:gd name="connsiteX2" fmla="*/ 152431 w 200056"/>
                  <a:gd name="connsiteY2" fmla="*/ 133350 h 371475"/>
                  <a:gd name="connsiteX3" fmla="*/ 142906 w 200056"/>
                  <a:gd name="connsiteY3" fmla="*/ 161925 h 371475"/>
                  <a:gd name="connsiteX4" fmla="*/ 123856 w 200056"/>
                  <a:gd name="connsiteY4" fmla="*/ 228600 h 371475"/>
                  <a:gd name="connsiteX5" fmla="*/ 104806 w 200056"/>
                  <a:gd name="connsiteY5" fmla="*/ 266700 h 371475"/>
                  <a:gd name="connsiteX6" fmla="*/ 47656 w 200056"/>
                  <a:gd name="connsiteY6" fmla="*/ 304800 h 371475"/>
                  <a:gd name="connsiteX7" fmla="*/ 38131 w 200056"/>
                  <a:gd name="connsiteY7" fmla="*/ 333375 h 371475"/>
                  <a:gd name="connsiteX8" fmla="*/ 31 w 200056"/>
                  <a:gd name="connsiteY8"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56" h="371475">
                    <a:moveTo>
                      <a:pt x="200056" y="0"/>
                    </a:moveTo>
                    <a:cubicBezTo>
                      <a:pt x="194944" y="25560"/>
                      <a:pt x="185292" y="84058"/>
                      <a:pt x="171481" y="104775"/>
                    </a:cubicBezTo>
                    <a:cubicBezTo>
                      <a:pt x="165131" y="114300"/>
                      <a:pt x="157551" y="123111"/>
                      <a:pt x="152431" y="133350"/>
                    </a:cubicBezTo>
                    <a:cubicBezTo>
                      <a:pt x="147941" y="142330"/>
                      <a:pt x="145664" y="152271"/>
                      <a:pt x="142906" y="161925"/>
                    </a:cubicBezTo>
                    <a:cubicBezTo>
                      <a:pt x="136001" y="186092"/>
                      <a:pt x="133644" y="205762"/>
                      <a:pt x="123856" y="228600"/>
                    </a:cubicBezTo>
                    <a:cubicBezTo>
                      <a:pt x="118263" y="241651"/>
                      <a:pt x="114846" y="256660"/>
                      <a:pt x="104806" y="266700"/>
                    </a:cubicBezTo>
                    <a:cubicBezTo>
                      <a:pt x="88617" y="282889"/>
                      <a:pt x="47656" y="304800"/>
                      <a:pt x="47656" y="304800"/>
                    </a:cubicBezTo>
                    <a:cubicBezTo>
                      <a:pt x="44481" y="314325"/>
                      <a:pt x="44559" y="325662"/>
                      <a:pt x="38131" y="333375"/>
                    </a:cubicBezTo>
                    <a:cubicBezTo>
                      <a:pt x="-2509" y="382143"/>
                      <a:pt x="31" y="342417"/>
                      <a:pt x="31" y="371475"/>
                    </a:cubicBezTo>
                  </a:path>
                </a:pathLst>
              </a:custGeom>
              <a:noFill/>
              <a:ln w="76200">
                <a:solidFill>
                  <a:srgbClr val="294A9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defTabSz="761970"/>
                <a:endParaRPr lang="en-US" sz="1500">
                  <a:solidFill>
                    <a:prstClr val="white"/>
                  </a:solidFill>
                </a:endParaRPr>
              </a:p>
            </p:txBody>
          </p:sp>
        </p:grpSp>
        <p:sp>
          <p:nvSpPr>
            <p:cNvPr id="13" name="Freeform 12"/>
            <p:cNvSpPr/>
            <p:nvPr/>
          </p:nvSpPr>
          <p:spPr>
            <a:xfrm rot="4105199">
              <a:off x="7489510" y="2498752"/>
              <a:ext cx="460689" cy="317434"/>
            </a:xfrm>
            <a:custGeom>
              <a:avLst/>
              <a:gdLst>
                <a:gd name="connsiteX0" fmla="*/ 200056 w 200056"/>
                <a:gd name="connsiteY0" fmla="*/ 0 h 371475"/>
                <a:gd name="connsiteX1" fmla="*/ 171481 w 200056"/>
                <a:gd name="connsiteY1" fmla="*/ 104775 h 371475"/>
                <a:gd name="connsiteX2" fmla="*/ 152431 w 200056"/>
                <a:gd name="connsiteY2" fmla="*/ 133350 h 371475"/>
                <a:gd name="connsiteX3" fmla="*/ 142906 w 200056"/>
                <a:gd name="connsiteY3" fmla="*/ 161925 h 371475"/>
                <a:gd name="connsiteX4" fmla="*/ 123856 w 200056"/>
                <a:gd name="connsiteY4" fmla="*/ 228600 h 371475"/>
                <a:gd name="connsiteX5" fmla="*/ 104806 w 200056"/>
                <a:gd name="connsiteY5" fmla="*/ 266700 h 371475"/>
                <a:gd name="connsiteX6" fmla="*/ 47656 w 200056"/>
                <a:gd name="connsiteY6" fmla="*/ 304800 h 371475"/>
                <a:gd name="connsiteX7" fmla="*/ 38131 w 200056"/>
                <a:gd name="connsiteY7" fmla="*/ 333375 h 371475"/>
                <a:gd name="connsiteX8" fmla="*/ 31 w 200056"/>
                <a:gd name="connsiteY8"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56" h="371475">
                  <a:moveTo>
                    <a:pt x="200056" y="0"/>
                  </a:moveTo>
                  <a:cubicBezTo>
                    <a:pt x="194944" y="25560"/>
                    <a:pt x="185292" y="84058"/>
                    <a:pt x="171481" y="104775"/>
                  </a:cubicBezTo>
                  <a:cubicBezTo>
                    <a:pt x="165131" y="114300"/>
                    <a:pt x="157551" y="123111"/>
                    <a:pt x="152431" y="133350"/>
                  </a:cubicBezTo>
                  <a:cubicBezTo>
                    <a:pt x="147941" y="142330"/>
                    <a:pt x="145664" y="152271"/>
                    <a:pt x="142906" y="161925"/>
                  </a:cubicBezTo>
                  <a:cubicBezTo>
                    <a:pt x="136001" y="186092"/>
                    <a:pt x="133644" y="205762"/>
                    <a:pt x="123856" y="228600"/>
                  </a:cubicBezTo>
                  <a:cubicBezTo>
                    <a:pt x="118263" y="241651"/>
                    <a:pt x="114846" y="256660"/>
                    <a:pt x="104806" y="266700"/>
                  </a:cubicBezTo>
                  <a:cubicBezTo>
                    <a:pt x="88617" y="282889"/>
                    <a:pt x="47656" y="304800"/>
                    <a:pt x="47656" y="304800"/>
                  </a:cubicBezTo>
                  <a:cubicBezTo>
                    <a:pt x="44481" y="314325"/>
                    <a:pt x="44559" y="325662"/>
                    <a:pt x="38131" y="333375"/>
                  </a:cubicBezTo>
                  <a:cubicBezTo>
                    <a:pt x="-2509" y="382143"/>
                    <a:pt x="31" y="342417"/>
                    <a:pt x="31" y="371475"/>
                  </a:cubicBezTo>
                </a:path>
              </a:pathLst>
            </a:custGeom>
            <a:noFill/>
            <a:ln w="76200">
              <a:solidFill>
                <a:srgbClr val="172A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defTabSz="761970"/>
              <a:endParaRPr lang="en-US" sz="1500">
                <a:solidFill>
                  <a:prstClr val="white"/>
                </a:solidFill>
              </a:endParaRPr>
            </a:p>
          </p:txBody>
        </p:sp>
      </p:grpSp>
      <p:pic>
        <p:nvPicPr>
          <p:cNvPr id="15" name="Picture 14"/>
          <p:cNvPicPr/>
          <p:nvPr/>
        </p:nvPicPr>
        <p:blipFill rotWithShape="1">
          <a:blip r:embed="rId4">
            <a:extLst>
              <a:ext uri="{BEBA8EAE-BF5A-486C-A8C5-ECC9F3942E4B}">
                <a14:imgProps xmlns:a14="http://schemas.microsoft.com/office/drawing/2010/main">
                  <a14:imgLayer r:embed="rId5">
                    <a14:imgEffect>
                      <a14:backgroundRemoval t="9987" b="89980" l="9995" r="97222"/>
                    </a14:imgEffect>
                  </a14:imgLayer>
                </a14:imgProps>
              </a:ext>
              <a:ext uri="{28A0092B-C50C-407E-A947-70E740481C1C}">
                <a14:useLocalDpi xmlns:a14="http://schemas.microsoft.com/office/drawing/2010/main" val="0"/>
              </a:ext>
            </a:extLst>
          </a:blip>
          <a:srcRect l="19885" t="35533" r="27662" b="26970"/>
          <a:stretch/>
        </p:blipFill>
        <p:spPr bwMode="auto">
          <a:xfrm rot="5400000">
            <a:off x="1084510" y="1876718"/>
            <a:ext cx="2898014" cy="1553418"/>
          </a:xfrm>
          <a:prstGeom prst="rect">
            <a:avLst/>
          </a:prstGeom>
          <a:noFill/>
          <a:ln>
            <a:noFill/>
          </a:ln>
          <a:extLst>
            <a:ext uri="{53640926-AAD7-44D8-BBD7-CCE9431645EC}">
              <a14:shadowObscured xmlns:a14="http://schemas.microsoft.com/office/drawing/2010/main"/>
            </a:ext>
          </a:extLst>
        </p:spPr>
      </p:pic>
      <p:pic>
        <p:nvPicPr>
          <p:cNvPr id="17" name="Picture 16" descr="C:\Users\SYellenberg\Pictures\Mom's Party\P1020212.JPG"/>
          <p:cNvPicPr>
            <a:picLocks noChangeAspect="1"/>
          </p:cNvPicPr>
          <p:nvPr/>
        </p:nvPicPr>
        <p:blipFill rotWithShape="1">
          <a:blip r:embed="rId6" cstate="print">
            <a:extLst>
              <a:ext uri="{28A0092B-C50C-407E-A947-70E740481C1C}">
                <a14:useLocalDpi xmlns:a14="http://schemas.microsoft.com/office/drawing/2010/main" val="0"/>
              </a:ext>
            </a:extLst>
          </a:blip>
          <a:srcRect l="54333" t="38029" r="24492" b="4311"/>
          <a:stretch/>
        </p:blipFill>
        <p:spPr bwMode="auto">
          <a:xfrm>
            <a:off x="5861217" y="1335129"/>
            <a:ext cx="1498129" cy="2845809"/>
          </a:xfrm>
          <a:prstGeom prst="rect">
            <a:avLst/>
          </a:prstGeom>
          <a:noFill/>
          <a:ln>
            <a:noFill/>
          </a:ln>
          <a:extLst>
            <a:ext uri="{53640926-AAD7-44D8-BBD7-CCE9431645EC}">
              <a14:shadowObscured xmlns:a14="http://schemas.microsoft.com/office/drawing/2010/main"/>
            </a:ext>
          </a:extLst>
        </p:spPr>
      </p:pic>
      <p:pic>
        <p:nvPicPr>
          <p:cNvPr id="16" name="Picture 15"/>
          <p:cNvPicPr/>
          <p:nvPr/>
        </p:nvPicPr>
        <p:blipFill>
          <a:blip r:embed="rId7">
            <a:extLst>
              <a:ext uri="{28A0092B-C50C-407E-A947-70E740481C1C}">
                <a14:useLocalDpi xmlns:a14="http://schemas.microsoft.com/office/drawing/2010/main" val="0"/>
              </a:ext>
            </a:extLst>
          </a:blip>
          <a:stretch>
            <a:fillRect/>
          </a:stretch>
        </p:blipFill>
        <p:spPr>
          <a:xfrm>
            <a:off x="2709978" y="2784211"/>
            <a:ext cx="3824288" cy="845079"/>
          </a:xfrm>
          <a:prstGeom prst="rect">
            <a:avLst/>
          </a:prstGeom>
        </p:spPr>
      </p:pic>
      <p:sp>
        <p:nvSpPr>
          <p:cNvPr id="18" name="Freeform 17"/>
          <p:cNvSpPr/>
          <p:nvPr/>
        </p:nvSpPr>
        <p:spPr>
          <a:xfrm rot="9628677">
            <a:off x="5967180" y="1460628"/>
            <a:ext cx="383908" cy="264528"/>
          </a:xfrm>
          <a:custGeom>
            <a:avLst/>
            <a:gdLst>
              <a:gd name="connsiteX0" fmla="*/ 200056 w 200056"/>
              <a:gd name="connsiteY0" fmla="*/ 0 h 371475"/>
              <a:gd name="connsiteX1" fmla="*/ 171481 w 200056"/>
              <a:gd name="connsiteY1" fmla="*/ 104775 h 371475"/>
              <a:gd name="connsiteX2" fmla="*/ 152431 w 200056"/>
              <a:gd name="connsiteY2" fmla="*/ 133350 h 371475"/>
              <a:gd name="connsiteX3" fmla="*/ 142906 w 200056"/>
              <a:gd name="connsiteY3" fmla="*/ 161925 h 371475"/>
              <a:gd name="connsiteX4" fmla="*/ 123856 w 200056"/>
              <a:gd name="connsiteY4" fmla="*/ 228600 h 371475"/>
              <a:gd name="connsiteX5" fmla="*/ 104806 w 200056"/>
              <a:gd name="connsiteY5" fmla="*/ 266700 h 371475"/>
              <a:gd name="connsiteX6" fmla="*/ 47656 w 200056"/>
              <a:gd name="connsiteY6" fmla="*/ 304800 h 371475"/>
              <a:gd name="connsiteX7" fmla="*/ 38131 w 200056"/>
              <a:gd name="connsiteY7" fmla="*/ 333375 h 371475"/>
              <a:gd name="connsiteX8" fmla="*/ 31 w 200056"/>
              <a:gd name="connsiteY8"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56" h="371475">
                <a:moveTo>
                  <a:pt x="200056" y="0"/>
                </a:moveTo>
                <a:cubicBezTo>
                  <a:pt x="194944" y="25560"/>
                  <a:pt x="185292" y="84058"/>
                  <a:pt x="171481" y="104775"/>
                </a:cubicBezTo>
                <a:cubicBezTo>
                  <a:pt x="165131" y="114300"/>
                  <a:pt x="157551" y="123111"/>
                  <a:pt x="152431" y="133350"/>
                </a:cubicBezTo>
                <a:cubicBezTo>
                  <a:pt x="147941" y="142330"/>
                  <a:pt x="145664" y="152271"/>
                  <a:pt x="142906" y="161925"/>
                </a:cubicBezTo>
                <a:cubicBezTo>
                  <a:pt x="136001" y="186092"/>
                  <a:pt x="133644" y="205762"/>
                  <a:pt x="123856" y="228600"/>
                </a:cubicBezTo>
                <a:cubicBezTo>
                  <a:pt x="118263" y="241651"/>
                  <a:pt x="114846" y="256660"/>
                  <a:pt x="104806" y="266700"/>
                </a:cubicBezTo>
                <a:cubicBezTo>
                  <a:pt x="88617" y="282889"/>
                  <a:pt x="47656" y="304800"/>
                  <a:pt x="47656" y="304800"/>
                </a:cubicBezTo>
                <a:cubicBezTo>
                  <a:pt x="44481" y="314325"/>
                  <a:pt x="44559" y="325662"/>
                  <a:pt x="38131" y="333375"/>
                </a:cubicBezTo>
                <a:cubicBezTo>
                  <a:pt x="-2509" y="382143"/>
                  <a:pt x="31" y="342417"/>
                  <a:pt x="31" y="371475"/>
                </a:cubicBezTo>
              </a:path>
            </a:pathLst>
          </a:custGeom>
          <a:noFill/>
          <a:ln w="76200">
            <a:solidFill>
              <a:srgbClr val="294A9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defTabSz="761970"/>
            <a:endParaRPr lang="en-US" sz="1500">
              <a:solidFill>
                <a:prstClr val="white"/>
              </a:solidFill>
            </a:endParaRPr>
          </a:p>
        </p:txBody>
      </p:sp>
      <p:sp>
        <p:nvSpPr>
          <p:cNvPr id="20" name="Freeform 19"/>
          <p:cNvSpPr/>
          <p:nvPr/>
        </p:nvSpPr>
        <p:spPr>
          <a:xfrm rot="4105199">
            <a:off x="6766050" y="2103460"/>
            <a:ext cx="383908" cy="264528"/>
          </a:xfrm>
          <a:custGeom>
            <a:avLst/>
            <a:gdLst>
              <a:gd name="connsiteX0" fmla="*/ 200056 w 200056"/>
              <a:gd name="connsiteY0" fmla="*/ 0 h 371475"/>
              <a:gd name="connsiteX1" fmla="*/ 171481 w 200056"/>
              <a:gd name="connsiteY1" fmla="*/ 104775 h 371475"/>
              <a:gd name="connsiteX2" fmla="*/ 152431 w 200056"/>
              <a:gd name="connsiteY2" fmla="*/ 133350 h 371475"/>
              <a:gd name="connsiteX3" fmla="*/ 142906 w 200056"/>
              <a:gd name="connsiteY3" fmla="*/ 161925 h 371475"/>
              <a:gd name="connsiteX4" fmla="*/ 123856 w 200056"/>
              <a:gd name="connsiteY4" fmla="*/ 228600 h 371475"/>
              <a:gd name="connsiteX5" fmla="*/ 104806 w 200056"/>
              <a:gd name="connsiteY5" fmla="*/ 266700 h 371475"/>
              <a:gd name="connsiteX6" fmla="*/ 47656 w 200056"/>
              <a:gd name="connsiteY6" fmla="*/ 304800 h 371475"/>
              <a:gd name="connsiteX7" fmla="*/ 38131 w 200056"/>
              <a:gd name="connsiteY7" fmla="*/ 333375 h 371475"/>
              <a:gd name="connsiteX8" fmla="*/ 31 w 200056"/>
              <a:gd name="connsiteY8"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56" h="371475">
                <a:moveTo>
                  <a:pt x="200056" y="0"/>
                </a:moveTo>
                <a:cubicBezTo>
                  <a:pt x="194944" y="25560"/>
                  <a:pt x="185292" y="84058"/>
                  <a:pt x="171481" y="104775"/>
                </a:cubicBezTo>
                <a:cubicBezTo>
                  <a:pt x="165131" y="114300"/>
                  <a:pt x="157551" y="123111"/>
                  <a:pt x="152431" y="133350"/>
                </a:cubicBezTo>
                <a:cubicBezTo>
                  <a:pt x="147941" y="142330"/>
                  <a:pt x="145664" y="152271"/>
                  <a:pt x="142906" y="161925"/>
                </a:cubicBezTo>
                <a:cubicBezTo>
                  <a:pt x="136001" y="186092"/>
                  <a:pt x="133644" y="205762"/>
                  <a:pt x="123856" y="228600"/>
                </a:cubicBezTo>
                <a:cubicBezTo>
                  <a:pt x="118263" y="241651"/>
                  <a:pt x="114846" y="256660"/>
                  <a:pt x="104806" y="266700"/>
                </a:cubicBezTo>
                <a:cubicBezTo>
                  <a:pt x="88617" y="282889"/>
                  <a:pt x="47656" y="304800"/>
                  <a:pt x="47656" y="304800"/>
                </a:cubicBezTo>
                <a:cubicBezTo>
                  <a:pt x="44481" y="314325"/>
                  <a:pt x="44559" y="325662"/>
                  <a:pt x="38131" y="333375"/>
                </a:cubicBezTo>
                <a:cubicBezTo>
                  <a:pt x="-2509" y="382143"/>
                  <a:pt x="31" y="342417"/>
                  <a:pt x="31" y="371475"/>
                </a:cubicBezTo>
              </a:path>
            </a:pathLst>
          </a:custGeom>
          <a:noFill/>
          <a:ln w="76200">
            <a:solidFill>
              <a:srgbClr val="172A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defTabSz="761970"/>
            <a:endParaRPr lang="en-US" sz="1500">
              <a:solidFill>
                <a:prstClr val="white"/>
              </a:solidFill>
            </a:endParaRPr>
          </a:p>
        </p:txBody>
      </p:sp>
      <p:sp>
        <p:nvSpPr>
          <p:cNvPr id="12" name="Subtitle 2"/>
          <p:cNvSpPr txBox="1">
            <a:spLocks/>
          </p:cNvSpPr>
          <p:nvPr/>
        </p:nvSpPr>
        <p:spPr bwMode="auto">
          <a:xfrm>
            <a:off x="4730861" y="4361764"/>
            <a:ext cx="403225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0" indent="0" algn="ctr" defTabSz="379413" rtl="0" eaLnBrk="0" fontAlgn="base" hangingPunct="0">
              <a:spcBef>
                <a:spcPct val="20000"/>
              </a:spcBef>
              <a:spcAft>
                <a:spcPct val="0"/>
              </a:spcAft>
              <a:buFont typeface="Arial" panose="020B0604020202020204" pitchFamily="34" charset="0"/>
              <a:buNone/>
              <a:defRPr sz="2600" kern="1200">
                <a:solidFill>
                  <a:schemeClr val="tx1">
                    <a:tint val="75000"/>
                  </a:schemeClr>
                </a:solidFill>
                <a:latin typeface="+mn-lt"/>
                <a:ea typeface="ヒラギノ角ゴ Pro W3" charset="0"/>
                <a:cs typeface="ヒラギノ角ゴ Pro W3" charset="0"/>
              </a:defRPr>
            </a:lvl1pPr>
            <a:lvl2pPr marL="380985" indent="0" algn="ctr" defTabSz="379413" rtl="0" eaLnBrk="0" fontAlgn="base" hangingPunct="0">
              <a:spcBef>
                <a:spcPct val="20000"/>
              </a:spcBef>
              <a:spcAft>
                <a:spcPct val="0"/>
              </a:spcAft>
              <a:buFont typeface="Arial" panose="020B0604020202020204" pitchFamily="34" charset="0"/>
              <a:buNone/>
              <a:defRPr sz="2300" kern="1200">
                <a:solidFill>
                  <a:schemeClr val="tx1">
                    <a:tint val="75000"/>
                  </a:schemeClr>
                </a:solidFill>
                <a:latin typeface="+mn-lt"/>
                <a:ea typeface="ヒラギノ角ゴ Pro W3" charset="0"/>
                <a:cs typeface="+mn-cs"/>
              </a:defRPr>
            </a:lvl2pPr>
            <a:lvl3pPr marL="761970" indent="0" algn="ctr" defTabSz="379413"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ヒラギノ角ゴ Pro W3" charset="0"/>
                <a:cs typeface="+mn-cs"/>
              </a:defRPr>
            </a:lvl3pPr>
            <a:lvl4pPr marL="1142954" indent="0" algn="ctr" defTabSz="379413"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n-lt"/>
                <a:ea typeface="ヒラギノ角ゴ Pro W3" charset="0"/>
                <a:cs typeface="+mn-cs"/>
              </a:defRPr>
            </a:lvl4pPr>
            <a:lvl5pPr marL="1523939" indent="0" algn="ctr" defTabSz="379413"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n-lt"/>
                <a:ea typeface="ヒラギノ角ゴ Pro W3" charset="0"/>
                <a:cs typeface="+mn-cs"/>
              </a:defRPr>
            </a:lvl5pPr>
            <a:lvl6pPr marL="1904924" indent="0" algn="ctr" defTabSz="380985" rtl="0" eaLnBrk="1" latinLnBrk="0" hangingPunct="1">
              <a:spcBef>
                <a:spcPct val="20000"/>
              </a:spcBef>
              <a:buFont typeface="Arial"/>
              <a:buNone/>
              <a:defRPr sz="1667" kern="1200">
                <a:solidFill>
                  <a:schemeClr val="tx1">
                    <a:tint val="75000"/>
                  </a:schemeClr>
                </a:solidFill>
                <a:latin typeface="+mn-lt"/>
                <a:ea typeface="+mn-ea"/>
                <a:cs typeface="+mn-cs"/>
              </a:defRPr>
            </a:lvl6pPr>
            <a:lvl7pPr marL="2285909" indent="0" algn="ctr" defTabSz="380985" rtl="0" eaLnBrk="1" latinLnBrk="0" hangingPunct="1">
              <a:spcBef>
                <a:spcPct val="20000"/>
              </a:spcBef>
              <a:buFont typeface="Arial"/>
              <a:buNone/>
              <a:defRPr sz="1667" kern="1200">
                <a:solidFill>
                  <a:schemeClr val="tx1">
                    <a:tint val="75000"/>
                  </a:schemeClr>
                </a:solidFill>
                <a:latin typeface="+mn-lt"/>
                <a:ea typeface="+mn-ea"/>
                <a:cs typeface="+mn-cs"/>
              </a:defRPr>
            </a:lvl7pPr>
            <a:lvl8pPr marL="2666893" indent="0" algn="ctr" defTabSz="380985" rtl="0" eaLnBrk="1" latinLnBrk="0" hangingPunct="1">
              <a:spcBef>
                <a:spcPct val="20000"/>
              </a:spcBef>
              <a:buFont typeface="Arial"/>
              <a:buNone/>
              <a:defRPr sz="1667" kern="1200">
                <a:solidFill>
                  <a:schemeClr val="tx1">
                    <a:tint val="75000"/>
                  </a:schemeClr>
                </a:solidFill>
                <a:latin typeface="+mn-lt"/>
                <a:ea typeface="+mn-ea"/>
                <a:cs typeface="+mn-cs"/>
              </a:defRPr>
            </a:lvl8pPr>
            <a:lvl9pPr marL="3047878" indent="0" algn="ctr" defTabSz="380985" rtl="0" eaLnBrk="1" latinLnBrk="0" hangingPunct="1">
              <a:spcBef>
                <a:spcPct val="20000"/>
              </a:spcBef>
              <a:buFont typeface="Arial"/>
              <a:buNone/>
              <a:defRPr sz="1667" kern="1200">
                <a:solidFill>
                  <a:schemeClr val="tx1">
                    <a:tint val="75000"/>
                  </a:schemeClr>
                </a:solidFill>
                <a:latin typeface="+mn-lt"/>
                <a:ea typeface="+mn-ea"/>
                <a:cs typeface="+mn-cs"/>
              </a:defRPr>
            </a:lvl9pPr>
          </a:lstStyle>
          <a:p>
            <a:pPr algn="l" defTabSz="380970" eaLnBrk="1" fontAlgn="auto" hangingPunct="1">
              <a:spcBef>
                <a:spcPts val="0"/>
              </a:spcBef>
              <a:spcAft>
                <a:spcPts val="0"/>
              </a:spcAft>
              <a:defRPr/>
            </a:pPr>
            <a:r>
              <a:rPr lang="en-US" sz="2333" dirty="0">
                <a:solidFill>
                  <a:prstClr val="black"/>
                </a:solidFill>
                <a:ea typeface="+mn-ea"/>
                <a:cs typeface="+mn-cs"/>
              </a:rPr>
              <a:t>Sandi Yellenberg</a:t>
            </a:r>
          </a:p>
          <a:p>
            <a:pPr algn="l" defTabSz="380970" eaLnBrk="1" fontAlgn="auto" hangingPunct="1">
              <a:spcBef>
                <a:spcPts val="0"/>
              </a:spcBef>
              <a:spcAft>
                <a:spcPts val="0"/>
              </a:spcAft>
              <a:defRPr/>
            </a:pPr>
            <a:r>
              <a:rPr lang="en-US" sz="2333" dirty="0">
                <a:solidFill>
                  <a:prstClr val="black"/>
                </a:solidFill>
                <a:ea typeface="+mn-ea"/>
                <a:cs typeface="+mn-cs"/>
              </a:rPr>
              <a:t>Science Coordinator</a:t>
            </a:r>
          </a:p>
          <a:p>
            <a:pPr algn="l" defTabSz="380970" eaLnBrk="1" fontAlgn="auto" hangingPunct="1">
              <a:spcBef>
                <a:spcPts val="0"/>
              </a:spcBef>
              <a:spcAft>
                <a:spcPts val="0"/>
              </a:spcAft>
              <a:defRPr/>
            </a:pPr>
            <a:r>
              <a:rPr lang="en-US" sz="2333" dirty="0">
                <a:solidFill>
                  <a:prstClr val="black"/>
                </a:solidFill>
                <a:ea typeface="+mn-ea"/>
                <a:cs typeface="+mn-cs"/>
              </a:rPr>
              <a:t>Sandi_Yellenberg@sccoe.org</a:t>
            </a:r>
          </a:p>
        </p:txBody>
      </p:sp>
      <p:sp>
        <p:nvSpPr>
          <p:cNvPr id="14" name="Subtitle 2"/>
          <p:cNvSpPr txBox="1">
            <a:spLocks/>
          </p:cNvSpPr>
          <p:nvPr/>
        </p:nvSpPr>
        <p:spPr bwMode="auto">
          <a:xfrm>
            <a:off x="1021976" y="4351133"/>
            <a:ext cx="40322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0" indent="0" algn="ctr" defTabSz="379413" rtl="0" eaLnBrk="0" fontAlgn="base" hangingPunct="0">
              <a:spcBef>
                <a:spcPct val="20000"/>
              </a:spcBef>
              <a:spcAft>
                <a:spcPct val="0"/>
              </a:spcAft>
              <a:buFont typeface="Arial" panose="020B0604020202020204" pitchFamily="34" charset="0"/>
              <a:buNone/>
              <a:defRPr sz="2600" kern="1200">
                <a:solidFill>
                  <a:schemeClr val="tx1">
                    <a:tint val="75000"/>
                  </a:schemeClr>
                </a:solidFill>
                <a:latin typeface="+mn-lt"/>
                <a:ea typeface="ヒラギノ角ゴ Pro W3" charset="0"/>
                <a:cs typeface="ヒラギノ角ゴ Pro W3" charset="0"/>
              </a:defRPr>
            </a:lvl1pPr>
            <a:lvl2pPr marL="380985" indent="0" algn="ctr" defTabSz="379413" rtl="0" eaLnBrk="0" fontAlgn="base" hangingPunct="0">
              <a:spcBef>
                <a:spcPct val="20000"/>
              </a:spcBef>
              <a:spcAft>
                <a:spcPct val="0"/>
              </a:spcAft>
              <a:buFont typeface="Arial" panose="020B0604020202020204" pitchFamily="34" charset="0"/>
              <a:buNone/>
              <a:defRPr sz="2300" kern="1200">
                <a:solidFill>
                  <a:schemeClr val="tx1">
                    <a:tint val="75000"/>
                  </a:schemeClr>
                </a:solidFill>
                <a:latin typeface="+mn-lt"/>
                <a:ea typeface="ヒラギノ角ゴ Pro W3" charset="0"/>
                <a:cs typeface="+mn-cs"/>
              </a:defRPr>
            </a:lvl2pPr>
            <a:lvl3pPr marL="761970" indent="0" algn="ctr" defTabSz="379413"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ヒラギノ角ゴ Pro W3" charset="0"/>
                <a:cs typeface="+mn-cs"/>
              </a:defRPr>
            </a:lvl3pPr>
            <a:lvl4pPr marL="1142954" indent="0" algn="ctr" defTabSz="379413"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n-lt"/>
                <a:ea typeface="ヒラギノ角ゴ Pro W3" charset="0"/>
                <a:cs typeface="+mn-cs"/>
              </a:defRPr>
            </a:lvl4pPr>
            <a:lvl5pPr marL="1523939" indent="0" algn="ctr" defTabSz="379413"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n-lt"/>
                <a:ea typeface="ヒラギノ角ゴ Pro W3" charset="0"/>
                <a:cs typeface="+mn-cs"/>
              </a:defRPr>
            </a:lvl5pPr>
            <a:lvl6pPr marL="1904924" indent="0" algn="ctr" defTabSz="380985" rtl="0" eaLnBrk="1" latinLnBrk="0" hangingPunct="1">
              <a:spcBef>
                <a:spcPct val="20000"/>
              </a:spcBef>
              <a:buFont typeface="Arial"/>
              <a:buNone/>
              <a:defRPr sz="1667" kern="1200">
                <a:solidFill>
                  <a:schemeClr val="tx1">
                    <a:tint val="75000"/>
                  </a:schemeClr>
                </a:solidFill>
                <a:latin typeface="+mn-lt"/>
                <a:ea typeface="+mn-ea"/>
                <a:cs typeface="+mn-cs"/>
              </a:defRPr>
            </a:lvl6pPr>
            <a:lvl7pPr marL="2285909" indent="0" algn="ctr" defTabSz="380985" rtl="0" eaLnBrk="1" latinLnBrk="0" hangingPunct="1">
              <a:spcBef>
                <a:spcPct val="20000"/>
              </a:spcBef>
              <a:buFont typeface="Arial"/>
              <a:buNone/>
              <a:defRPr sz="1667" kern="1200">
                <a:solidFill>
                  <a:schemeClr val="tx1">
                    <a:tint val="75000"/>
                  </a:schemeClr>
                </a:solidFill>
                <a:latin typeface="+mn-lt"/>
                <a:ea typeface="+mn-ea"/>
                <a:cs typeface="+mn-cs"/>
              </a:defRPr>
            </a:lvl7pPr>
            <a:lvl8pPr marL="2666893" indent="0" algn="ctr" defTabSz="380985" rtl="0" eaLnBrk="1" latinLnBrk="0" hangingPunct="1">
              <a:spcBef>
                <a:spcPct val="20000"/>
              </a:spcBef>
              <a:buFont typeface="Arial"/>
              <a:buNone/>
              <a:defRPr sz="1667" kern="1200">
                <a:solidFill>
                  <a:schemeClr val="tx1">
                    <a:tint val="75000"/>
                  </a:schemeClr>
                </a:solidFill>
                <a:latin typeface="+mn-lt"/>
                <a:ea typeface="+mn-ea"/>
                <a:cs typeface="+mn-cs"/>
              </a:defRPr>
            </a:lvl8pPr>
            <a:lvl9pPr marL="3047878" indent="0" algn="ctr" defTabSz="380985" rtl="0" eaLnBrk="1" latinLnBrk="0" hangingPunct="1">
              <a:spcBef>
                <a:spcPct val="20000"/>
              </a:spcBef>
              <a:buFont typeface="Arial"/>
              <a:buNone/>
              <a:defRPr sz="1667" kern="1200">
                <a:solidFill>
                  <a:schemeClr val="tx1">
                    <a:tint val="75000"/>
                  </a:schemeClr>
                </a:solidFill>
                <a:latin typeface="+mn-lt"/>
                <a:ea typeface="+mn-ea"/>
                <a:cs typeface="+mn-cs"/>
              </a:defRPr>
            </a:lvl9pPr>
          </a:lstStyle>
          <a:p>
            <a:pPr algn="l" defTabSz="380970" eaLnBrk="1" fontAlgn="auto" hangingPunct="1">
              <a:spcBef>
                <a:spcPts val="0"/>
              </a:spcBef>
              <a:spcAft>
                <a:spcPts val="0"/>
              </a:spcAft>
              <a:defRPr/>
            </a:pPr>
            <a:r>
              <a:rPr lang="en-US" sz="2333" dirty="0">
                <a:solidFill>
                  <a:prstClr val="black"/>
                </a:solidFill>
                <a:ea typeface="+mn-ea"/>
                <a:cs typeface="+mn-cs"/>
              </a:rPr>
              <a:t>Jenn Mutch</a:t>
            </a:r>
          </a:p>
          <a:p>
            <a:pPr algn="l" defTabSz="380970" eaLnBrk="1" fontAlgn="auto" hangingPunct="1">
              <a:spcBef>
                <a:spcPts val="0"/>
              </a:spcBef>
              <a:spcAft>
                <a:spcPts val="0"/>
              </a:spcAft>
              <a:defRPr/>
            </a:pPr>
            <a:r>
              <a:rPr lang="en-US" sz="2333" dirty="0">
                <a:solidFill>
                  <a:prstClr val="black"/>
                </a:solidFill>
                <a:ea typeface="+mn-ea"/>
                <a:cs typeface="+mn-cs"/>
              </a:rPr>
              <a:t>Science Coordinator</a:t>
            </a:r>
          </a:p>
          <a:p>
            <a:pPr algn="l" defTabSz="380970" eaLnBrk="1" fontAlgn="auto" hangingPunct="1">
              <a:spcBef>
                <a:spcPts val="0"/>
              </a:spcBef>
              <a:spcAft>
                <a:spcPts val="0"/>
              </a:spcAft>
              <a:defRPr/>
            </a:pPr>
            <a:r>
              <a:rPr lang="en-US" sz="2333" dirty="0">
                <a:solidFill>
                  <a:prstClr val="black"/>
                </a:solidFill>
                <a:ea typeface="+mn-ea"/>
                <a:cs typeface="+mn-cs"/>
              </a:rPr>
              <a:t>Jennifer_Mutch@sccoe.org</a:t>
            </a:r>
          </a:p>
        </p:txBody>
      </p:sp>
    </p:spTree>
    <p:extLst>
      <p:ext uri="{BB962C8B-B14F-4D97-AF65-F5344CB8AC3E}">
        <p14:creationId xmlns:p14="http://schemas.microsoft.com/office/powerpoint/2010/main" val="3851770642"/>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500" b="1" dirty="0"/>
              <a:t>1</a:t>
            </a:r>
            <a:r>
              <a:rPr lang="en-US" sz="4500" b="1" baseline="30000" dirty="0"/>
              <a:t>st</a:t>
            </a:r>
            <a:r>
              <a:rPr lang="en-US" sz="4500" b="1" dirty="0"/>
              <a:t> Myth to Investigate</a:t>
            </a:r>
          </a:p>
        </p:txBody>
      </p:sp>
      <p:sp>
        <p:nvSpPr>
          <p:cNvPr id="3" name="Content Placeholder 2"/>
          <p:cNvSpPr>
            <a:spLocks noGrp="1"/>
          </p:cNvSpPr>
          <p:nvPr>
            <p:ph idx="1"/>
          </p:nvPr>
        </p:nvSpPr>
        <p:spPr>
          <a:xfrm>
            <a:off x="1143000" y="1571674"/>
            <a:ext cx="6858000" cy="1423148"/>
          </a:xfrm>
        </p:spPr>
        <p:txBody>
          <a:bodyPr>
            <a:normAutofit fontScale="77500" lnSpcReduction="20000"/>
          </a:bodyPr>
          <a:lstStyle/>
          <a:p>
            <a:pPr marL="0" indent="0">
              <a:buNone/>
            </a:pPr>
            <a:r>
              <a:rPr lang="en-US" sz="4000" dirty="0">
                <a:latin typeface="Britannic Bold" panose="020B0903060703020204" pitchFamily="34" charset="0"/>
              </a:rPr>
              <a:t>“Science is not as important to teach to students because math and English are more important for them to succeed in the world.”</a:t>
            </a:r>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11</a:t>
            </a:fld>
            <a:endParaRPr lang="en-US" altLang="en-US">
              <a:solidFill>
                <a:prstClr val="white"/>
              </a:solidFill>
            </a:endParaRPr>
          </a:p>
        </p:txBody>
      </p:sp>
    </p:spTree>
    <p:extLst>
      <p:ext uri="{BB962C8B-B14F-4D97-AF65-F5344CB8AC3E}">
        <p14:creationId xmlns:p14="http://schemas.microsoft.com/office/powerpoint/2010/main" val="22323768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804721">
            <a:off x="1040440" y="465469"/>
            <a:ext cx="2894319" cy="952500"/>
          </a:xfrm>
        </p:spPr>
        <p:txBody>
          <a:bodyPr>
            <a:normAutofit fontScale="90000"/>
          </a:bodyPr>
          <a:lstStyle/>
          <a:p>
            <a:pPr algn="l"/>
            <a:r>
              <a:rPr lang="en-US" sz="3333" b="1" dirty="0">
                <a:solidFill>
                  <a:srgbClr val="3333CC"/>
                </a:solidFill>
              </a:rPr>
              <a:t>That’s not what the data says…</a:t>
            </a: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12</a:t>
            </a:fld>
            <a:endParaRPr lang="en-US" altLang="en-US">
              <a:solidFill>
                <a:prstClr val="white"/>
              </a:solidFill>
            </a:endParaRPr>
          </a:p>
        </p:txBody>
      </p:sp>
      <p:graphicFrame>
        <p:nvGraphicFramePr>
          <p:cNvPr id="6" name="Object 5"/>
          <p:cNvGraphicFramePr>
            <a:graphicFrameLocks noChangeAspect="1"/>
          </p:cNvGraphicFramePr>
          <p:nvPr>
            <p:extLst/>
          </p:nvPr>
        </p:nvGraphicFramePr>
        <p:xfrm>
          <a:off x="4706948" y="335574"/>
          <a:ext cx="3449628" cy="5113520"/>
        </p:xfrm>
        <a:graphic>
          <a:graphicData uri="http://schemas.openxmlformats.org/presentationml/2006/ole">
            <mc:AlternateContent xmlns:mc="http://schemas.openxmlformats.org/markup-compatibility/2006">
              <mc:Choice xmlns:v="urn:schemas-microsoft-com:vml" Requires="v">
                <p:oleObj spid="_x0000_s1030" name="Acrobat Document" r:id="rId4" imgW="5829103" imgH="8638954" progId="Acrobat.Document.2015">
                  <p:embed/>
                </p:oleObj>
              </mc:Choice>
              <mc:Fallback>
                <p:oleObj name="Acrobat Document" r:id="rId4" imgW="5829103" imgH="8638954" progId="Acrobat.Document.2015">
                  <p:embed/>
                  <p:pic>
                    <p:nvPicPr>
                      <p:cNvPr id="0" name=""/>
                      <p:cNvPicPr/>
                      <p:nvPr/>
                    </p:nvPicPr>
                    <p:blipFill>
                      <a:blip r:embed="rId5"/>
                      <a:stretch>
                        <a:fillRect/>
                      </a:stretch>
                    </p:blipFill>
                    <p:spPr>
                      <a:xfrm>
                        <a:off x="4706948" y="335574"/>
                        <a:ext cx="3449628" cy="5113520"/>
                      </a:xfrm>
                      <a:prstGeom prst="rect">
                        <a:avLst/>
                      </a:prstGeom>
                    </p:spPr>
                  </p:pic>
                </p:oleObj>
              </mc:Fallback>
            </mc:AlternateContent>
          </a:graphicData>
        </a:graphic>
      </p:graphicFrame>
      <p:sp>
        <p:nvSpPr>
          <p:cNvPr id="7" name="Content Placeholder 2"/>
          <p:cNvSpPr txBox="1">
            <a:spLocks/>
          </p:cNvSpPr>
          <p:nvPr/>
        </p:nvSpPr>
        <p:spPr bwMode="auto">
          <a:xfrm>
            <a:off x="762000" y="1737087"/>
            <a:ext cx="3944948" cy="3977913"/>
          </a:xfrm>
          <a:prstGeom prst="rect">
            <a:avLst/>
          </a:prstGeom>
          <a:solidFill>
            <a:schemeClr val="bg1"/>
          </a:solidFill>
          <a:ln>
            <a:noFill/>
          </a:ln>
          <a:extLst/>
        </p:spPr>
        <p:txBody>
          <a:bodyPr vert="horz" wrap="square" lIns="0" tIns="0" rIns="0" bIns="0" numCol="1" anchor="t" anchorCtr="0" compatLnSpc="1">
            <a:prstTxWarp prst="textNoShape">
              <a:avLst/>
            </a:prstTxWarp>
            <a:noAutofit/>
          </a:bodyPr>
          <a:lstStyle>
            <a:lvl1pPr marL="340996" indent="-340996" algn="l" defTabSz="455296" rtl="0" eaLnBrk="0" fontAlgn="base" hangingPunct="0">
              <a:spcBef>
                <a:spcPct val="20000"/>
              </a:spcBef>
              <a:spcAft>
                <a:spcPct val="0"/>
              </a:spcAft>
              <a:buFont typeface="Arial" panose="020B0604020202020204" pitchFamily="34" charset="0"/>
              <a:buChar char="•"/>
              <a:defRPr sz="3120" kern="1200">
                <a:solidFill>
                  <a:schemeClr val="tx1"/>
                </a:solidFill>
                <a:latin typeface="+mn-lt"/>
                <a:ea typeface="ヒラギノ角ゴ Pro W3" charset="0"/>
                <a:cs typeface="ヒラギノ角ゴ Pro W3" charset="0"/>
              </a:defRPr>
            </a:lvl1pPr>
            <a:lvl2pPr marL="741046" indent="-283846" algn="l" defTabSz="455296" rtl="0" eaLnBrk="0" fontAlgn="base" hangingPunct="0">
              <a:spcBef>
                <a:spcPct val="20000"/>
              </a:spcBef>
              <a:spcAft>
                <a:spcPct val="0"/>
              </a:spcAft>
              <a:buFont typeface="Arial" panose="020B0604020202020204" pitchFamily="34" charset="0"/>
              <a:buChar char="–"/>
              <a:defRPr sz="2760" kern="1200">
                <a:solidFill>
                  <a:schemeClr val="tx1"/>
                </a:solidFill>
                <a:latin typeface="+mn-lt"/>
                <a:ea typeface="ヒラギノ角ゴ Pro W3" charset="0"/>
                <a:cs typeface="+mn-cs"/>
              </a:defRPr>
            </a:lvl2pPr>
            <a:lvl3pPr marL="1141096" indent="-226696" algn="l" defTabSz="455296"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3pPr>
            <a:lvl4pPr marL="1598296" indent="-226696" algn="l" defTabSz="455296" rtl="0" eaLnBrk="0" fontAlgn="base" hangingPunct="0">
              <a:spcBef>
                <a:spcPct val="20000"/>
              </a:spcBef>
              <a:spcAft>
                <a:spcPct val="0"/>
              </a:spcAft>
              <a:buFont typeface="Arial" panose="020B0604020202020204" pitchFamily="34" charset="0"/>
              <a:buChar char="–"/>
              <a:defRPr sz="1920" kern="1200">
                <a:solidFill>
                  <a:schemeClr val="tx1"/>
                </a:solidFill>
                <a:latin typeface="+mn-lt"/>
                <a:ea typeface="ヒラギノ角ゴ Pro W3" charset="0"/>
                <a:cs typeface="+mn-cs"/>
              </a:defRPr>
            </a:lvl4pPr>
            <a:lvl5pPr marL="2055496" indent="-226696" algn="l" defTabSz="455296" rtl="0" eaLnBrk="0" fontAlgn="base" hangingPunct="0">
              <a:spcBef>
                <a:spcPct val="20000"/>
              </a:spcBef>
              <a:spcAft>
                <a:spcPct val="0"/>
              </a:spcAft>
              <a:buFont typeface="Arial" panose="020B0604020202020204" pitchFamily="34" charset="0"/>
              <a:buChar char="»"/>
              <a:defRPr sz="1920" kern="1200">
                <a:solidFill>
                  <a:schemeClr val="tx1"/>
                </a:solidFill>
                <a:latin typeface="+mn-lt"/>
                <a:ea typeface="ヒラギノ角ゴ Pro W3" charset="0"/>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100538" indent="0">
              <a:buNone/>
            </a:pPr>
            <a:r>
              <a:rPr lang="en-US" sz="2500" dirty="0">
                <a:solidFill>
                  <a:prstClr val="black"/>
                </a:solidFill>
                <a:latin typeface="Berlin Sans FB" panose="020E0602020502020306" pitchFamily="34" charset="0"/>
              </a:rPr>
              <a:t>Over 50% of middle school students:</a:t>
            </a:r>
          </a:p>
          <a:p>
            <a:pPr marL="283093" indent="-182555"/>
            <a:r>
              <a:rPr lang="en-US" sz="2500" dirty="0">
                <a:solidFill>
                  <a:prstClr val="black"/>
                </a:solidFill>
                <a:latin typeface="Berlin Sans FB" panose="020E0602020502020306" pitchFamily="34" charset="0"/>
              </a:rPr>
              <a:t>Don’t feel that the science they learn in school is related to the real world</a:t>
            </a:r>
          </a:p>
          <a:p>
            <a:pPr marL="283093" indent="-182555"/>
            <a:r>
              <a:rPr lang="en-US" sz="2500" dirty="0">
                <a:solidFill>
                  <a:prstClr val="black"/>
                </a:solidFill>
                <a:latin typeface="Berlin Sans FB" panose="020E0602020502020306" pitchFamily="34" charset="0"/>
              </a:rPr>
              <a:t>Don’t recognize the names of many influential scientist who’s discoveries have influenced their lives</a:t>
            </a:r>
          </a:p>
        </p:txBody>
      </p:sp>
    </p:spTree>
    <p:extLst>
      <p:ext uri="{BB962C8B-B14F-4D97-AF65-F5344CB8AC3E}">
        <p14:creationId xmlns:p14="http://schemas.microsoft.com/office/powerpoint/2010/main" val="18213710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QUESTIONS/ISSUES</a:t>
            </a:r>
            <a:endParaRPr lang="en-US" dirty="0"/>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13</a:t>
            </a:fld>
            <a:endParaRPr lang="en-US" altLang="en-US">
              <a:solidFill>
                <a:prstClr val="white"/>
              </a:solidFill>
            </a:endParaRPr>
          </a:p>
        </p:txBody>
      </p:sp>
      <p:pic>
        <p:nvPicPr>
          <p:cNvPr id="7" name="Picture 6"/>
          <p:cNvPicPr/>
          <p:nvPr/>
        </p:nvPicPr>
        <p:blipFill rotWithShape="1">
          <a:blip r:embed="rId2"/>
          <a:srcRect l="12821" t="8016" r="12821" b="8289"/>
          <a:stretch/>
        </p:blipFill>
        <p:spPr bwMode="auto">
          <a:xfrm>
            <a:off x="2324746" y="1076002"/>
            <a:ext cx="4682856" cy="34572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10328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500" b="1" dirty="0"/>
              <a:t>1</a:t>
            </a:r>
            <a:r>
              <a:rPr lang="en-US" sz="4500" b="1" baseline="30000" dirty="0"/>
              <a:t>st</a:t>
            </a:r>
            <a:r>
              <a:rPr lang="en-US" sz="4500" b="1" dirty="0"/>
              <a:t> Myth to Investigate</a:t>
            </a:r>
          </a:p>
        </p:txBody>
      </p:sp>
      <p:sp>
        <p:nvSpPr>
          <p:cNvPr id="3" name="Content Placeholder 2"/>
          <p:cNvSpPr>
            <a:spLocks noGrp="1"/>
          </p:cNvSpPr>
          <p:nvPr>
            <p:ph idx="1"/>
          </p:nvPr>
        </p:nvSpPr>
        <p:spPr>
          <a:xfrm>
            <a:off x="1143000" y="1571674"/>
            <a:ext cx="6858000" cy="1423148"/>
          </a:xfrm>
        </p:spPr>
        <p:txBody>
          <a:bodyPr>
            <a:normAutofit fontScale="77500" lnSpcReduction="20000"/>
          </a:bodyPr>
          <a:lstStyle/>
          <a:p>
            <a:pPr marL="0" indent="0">
              <a:buNone/>
            </a:pPr>
            <a:r>
              <a:rPr lang="en-US" sz="4000" dirty="0">
                <a:latin typeface="Britannic Bold" panose="020B0903060703020204" pitchFamily="34" charset="0"/>
              </a:rPr>
              <a:t>“Science is not as important to teach to students because math and English are more important for them to succeed in the world.”</a:t>
            </a:r>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14</a:t>
            </a:fld>
            <a:endParaRPr lang="en-US" altLang="en-US">
              <a:solidFill>
                <a:prstClr val="white"/>
              </a:solidFill>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rot="20085870">
            <a:off x="1995303" y="2093783"/>
            <a:ext cx="4702545" cy="1880990"/>
          </a:xfrm>
          <a:prstGeom prst="rect">
            <a:avLst/>
          </a:prstGeom>
        </p:spPr>
      </p:pic>
    </p:spTree>
    <p:extLst>
      <p:ext uri="{BB962C8B-B14F-4D97-AF65-F5344CB8AC3E}">
        <p14:creationId xmlns:p14="http://schemas.microsoft.com/office/powerpoint/2010/main" val="320937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500" b="1" dirty="0"/>
              <a:t>2</a:t>
            </a:r>
            <a:r>
              <a:rPr lang="en-US" sz="4500" b="1" baseline="30000" dirty="0"/>
              <a:t>nd</a:t>
            </a:r>
            <a:r>
              <a:rPr lang="en-US" sz="4500" b="1" dirty="0"/>
              <a:t> Myth to Investigate</a:t>
            </a:r>
          </a:p>
        </p:txBody>
      </p:sp>
      <p:sp>
        <p:nvSpPr>
          <p:cNvPr id="3" name="Content Placeholder 2"/>
          <p:cNvSpPr>
            <a:spLocks noGrp="1"/>
          </p:cNvSpPr>
          <p:nvPr>
            <p:ph idx="1"/>
          </p:nvPr>
        </p:nvSpPr>
        <p:spPr>
          <a:xfrm>
            <a:off x="935181" y="1376387"/>
            <a:ext cx="7325014" cy="3725814"/>
          </a:xfrm>
        </p:spPr>
        <p:txBody>
          <a:bodyPr/>
          <a:lstStyle/>
          <a:p>
            <a:pPr marL="0" indent="0">
              <a:buNone/>
            </a:pPr>
            <a:r>
              <a:rPr lang="en-US" sz="4000" dirty="0">
                <a:latin typeface="Britannic Bold" panose="020B0903060703020204" pitchFamily="34" charset="0"/>
              </a:rPr>
              <a:t>“As long as students get science in the upper grades, it’s alright if they don’t get </a:t>
            </a:r>
            <a:r>
              <a:rPr lang="en-US" sz="4000">
                <a:latin typeface="Britannic Bold" panose="020B0903060703020204" pitchFamily="34" charset="0"/>
              </a:rPr>
              <a:t>access to a </a:t>
            </a:r>
            <a:r>
              <a:rPr lang="en-US" sz="4000" dirty="0">
                <a:latin typeface="Britannic Bold" panose="020B0903060703020204" pitchFamily="34" charset="0"/>
              </a:rPr>
              <a:t>rigorous science program in elementary school.”</a:t>
            </a:r>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15</a:t>
            </a:fld>
            <a:endParaRPr lang="en-US" altLang="en-US">
              <a:solidFill>
                <a:prstClr val="white"/>
              </a:solidFill>
            </a:endParaRPr>
          </a:p>
        </p:txBody>
      </p:sp>
    </p:spTree>
    <p:extLst>
      <p:ext uri="{BB962C8B-B14F-4D97-AF65-F5344CB8AC3E}">
        <p14:creationId xmlns:p14="http://schemas.microsoft.com/office/powerpoint/2010/main" val="20306586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1143000" y="524019"/>
            <a:ext cx="6858000" cy="792163"/>
          </a:xfrm>
        </p:spPr>
        <p:txBody>
          <a:bodyPr>
            <a:normAutofit fontScale="90000"/>
          </a:bodyPr>
          <a:lstStyle/>
          <a:p>
            <a:pPr defTabSz="380970">
              <a:defRPr/>
            </a:pPr>
            <a:r>
              <a:rPr lang="en-US" altLang="en-US" b="1" dirty="0">
                <a:ea typeface="ヒラギノ角ゴ Pro W3" pitchFamily="-127" charset="-128"/>
              </a:rPr>
              <a:t>What Middle School and High School Science Teachers Say</a:t>
            </a:r>
          </a:p>
        </p:txBody>
      </p:sp>
      <p:sp>
        <p:nvSpPr>
          <p:cNvPr id="5" name="Content Placeholder 4"/>
          <p:cNvSpPr>
            <a:spLocks noGrp="1"/>
          </p:cNvSpPr>
          <p:nvPr>
            <p:ph idx="1"/>
          </p:nvPr>
        </p:nvSpPr>
        <p:spPr>
          <a:xfrm>
            <a:off x="1143000" y="1887682"/>
            <a:ext cx="6858000" cy="2820843"/>
          </a:xfrm>
        </p:spPr>
        <p:txBody>
          <a:bodyPr rtlCol="0"/>
          <a:lstStyle/>
          <a:p>
            <a:pPr marL="285728" indent="-285728" defTabSz="380970">
              <a:lnSpc>
                <a:spcPct val="100000"/>
              </a:lnSpc>
              <a:spcBef>
                <a:spcPts val="0"/>
              </a:spcBef>
              <a:buNone/>
              <a:defRPr/>
            </a:pPr>
            <a:endParaRPr lang="en-US" sz="2667" dirty="0"/>
          </a:p>
        </p:txBody>
      </p:sp>
      <p:sp>
        <p:nvSpPr>
          <p:cNvPr id="7" name="Slide Number Placeholder 6"/>
          <p:cNvSpPr>
            <a:spLocks noGrp="1"/>
          </p:cNvSpPr>
          <p:nvPr>
            <p:ph type="sldNum" sz="quarter" idx="12"/>
          </p:nvPr>
        </p:nvSpPr>
        <p:spPr>
          <a:xfrm>
            <a:off x="7913688" y="4891088"/>
            <a:ext cx="333375" cy="252412"/>
          </a:xfrm>
        </p:spPr>
        <p:txBody>
          <a:bodyPr/>
          <a:lstStyle>
            <a:lvl1pPr eaLnBrk="0" hangingPunct="0">
              <a:defRPr sz="2000">
                <a:solidFill>
                  <a:schemeClr val="tx1"/>
                </a:solidFill>
                <a:latin typeface="Calibri" panose="020F0502020204030204" pitchFamily="34" charset="0"/>
                <a:ea typeface="ヒラギノ角ゴ Pro W3" pitchFamily="-127" charset="-128"/>
              </a:defRPr>
            </a:lvl1pPr>
            <a:lvl2pPr marL="619075" indent="-238105" eaLnBrk="0" hangingPunct="0">
              <a:defRPr sz="2000">
                <a:solidFill>
                  <a:schemeClr val="tx1"/>
                </a:solidFill>
                <a:latin typeface="Calibri" panose="020F0502020204030204" pitchFamily="34" charset="0"/>
                <a:ea typeface="ヒラギノ角ゴ Pro W3" pitchFamily="-127" charset="-128"/>
              </a:defRPr>
            </a:lvl2pPr>
            <a:lvl3pPr marL="952424" indent="-190484" eaLnBrk="0" hangingPunct="0">
              <a:defRPr sz="2000">
                <a:solidFill>
                  <a:schemeClr val="tx1"/>
                </a:solidFill>
                <a:latin typeface="Calibri" panose="020F0502020204030204" pitchFamily="34" charset="0"/>
                <a:ea typeface="ヒラギノ角ゴ Pro W3" pitchFamily="-127" charset="-128"/>
              </a:defRPr>
            </a:lvl3pPr>
            <a:lvl4pPr marL="1333393" indent="-190484" eaLnBrk="0" hangingPunct="0">
              <a:defRPr sz="2000">
                <a:solidFill>
                  <a:schemeClr val="tx1"/>
                </a:solidFill>
                <a:latin typeface="Calibri" panose="020F0502020204030204" pitchFamily="34" charset="0"/>
                <a:ea typeface="ヒラギノ角ゴ Pro W3" pitchFamily="-127" charset="-128"/>
              </a:defRPr>
            </a:lvl4pPr>
            <a:lvl5pPr marL="1714362" indent="-190484" eaLnBrk="0" hangingPunct="0">
              <a:defRPr sz="2000">
                <a:solidFill>
                  <a:schemeClr val="tx1"/>
                </a:solidFill>
                <a:latin typeface="Calibri" panose="020F0502020204030204" pitchFamily="34" charset="0"/>
                <a:ea typeface="ヒラギノ角ゴ Pro W3" pitchFamily="-127" charset="-128"/>
              </a:defRPr>
            </a:lvl5pPr>
            <a:lvl6pPr marL="2095332" indent="-190484" defTabSz="380970" eaLnBrk="0" fontAlgn="base" hangingPunct="0">
              <a:spcBef>
                <a:spcPct val="0"/>
              </a:spcBef>
              <a:spcAft>
                <a:spcPct val="0"/>
              </a:spcAft>
              <a:defRPr sz="2000">
                <a:solidFill>
                  <a:schemeClr val="tx1"/>
                </a:solidFill>
                <a:latin typeface="Calibri" panose="020F0502020204030204" pitchFamily="34" charset="0"/>
                <a:ea typeface="ヒラギノ角ゴ Pro W3" pitchFamily="-127" charset="-128"/>
              </a:defRPr>
            </a:lvl6pPr>
            <a:lvl7pPr marL="2476302" indent="-190484" defTabSz="380970" eaLnBrk="0" fontAlgn="base" hangingPunct="0">
              <a:spcBef>
                <a:spcPct val="0"/>
              </a:spcBef>
              <a:spcAft>
                <a:spcPct val="0"/>
              </a:spcAft>
              <a:defRPr sz="2000">
                <a:solidFill>
                  <a:schemeClr val="tx1"/>
                </a:solidFill>
                <a:latin typeface="Calibri" panose="020F0502020204030204" pitchFamily="34" charset="0"/>
                <a:ea typeface="ヒラギノ角ゴ Pro W3" pitchFamily="-127" charset="-128"/>
              </a:defRPr>
            </a:lvl7pPr>
            <a:lvl8pPr marL="2857272" indent="-190484" defTabSz="380970" eaLnBrk="0" fontAlgn="base" hangingPunct="0">
              <a:spcBef>
                <a:spcPct val="0"/>
              </a:spcBef>
              <a:spcAft>
                <a:spcPct val="0"/>
              </a:spcAft>
              <a:defRPr sz="2000">
                <a:solidFill>
                  <a:schemeClr val="tx1"/>
                </a:solidFill>
                <a:latin typeface="Calibri" panose="020F0502020204030204" pitchFamily="34" charset="0"/>
                <a:ea typeface="ヒラギノ角ゴ Pro W3" pitchFamily="-127" charset="-128"/>
              </a:defRPr>
            </a:lvl8pPr>
            <a:lvl9pPr marL="3238240" indent="-190484" defTabSz="380970" eaLnBrk="0" fontAlgn="base" hangingPunct="0">
              <a:spcBef>
                <a:spcPct val="0"/>
              </a:spcBef>
              <a:spcAft>
                <a:spcPct val="0"/>
              </a:spcAft>
              <a:defRPr sz="2000">
                <a:solidFill>
                  <a:schemeClr val="tx1"/>
                </a:solidFill>
                <a:latin typeface="Calibri" panose="020F0502020204030204" pitchFamily="34" charset="0"/>
                <a:ea typeface="ヒラギノ角ゴ Pro W3" pitchFamily="-127" charset="-128"/>
              </a:defRPr>
            </a:lvl9pPr>
          </a:lstStyle>
          <a:p>
            <a:pPr eaLnBrk="1" hangingPunct="1">
              <a:defRPr/>
            </a:pPr>
            <a:fld id="{112F6733-7D45-47FC-AB75-C871400916DE}" type="slidenum">
              <a:rPr lang="en-US" altLang="en-US" sz="1333">
                <a:solidFill>
                  <a:prstClr val="white"/>
                </a:solidFill>
              </a:rPr>
              <a:pPr eaLnBrk="1" hangingPunct="1">
                <a:defRPr/>
              </a:pPr>
              <a:t>16</a:t>
            </a:fld>
            <a:endParaRPr lang="en-US" altLang="en-US" sz="1333">
              <a:solidFill>
                <a:prstClr val="white"/>
              </a:solidFill>
            </a:endParaRPr>
          </a:p>
        </p:txBody>
      </p:sp>
      <p:sp>
        <p:nvSpPr>
          <p:cNvPr id="8" name="Footer Placeholder 7"/>
          <p:cNvSpPr>
            <a:spLocks noGrp="1"/>
          </p:cNvSpPr>
          <p:nvPr>
            <p:ph type="ftr" sz="quarter" idx="11"/>
          </p:nvPr>
        </p:nvSpPr>
        <p:spPr>
          <a:xfrm>
            <a:off x="4325938" y="4891088"/>
            <a:ext cx="3675062" cy="252412"/>
          </a:xfrm>
        </p:spPr>
        <p:txBody>
          <a:bodyPr/>
          <a:lstStyle>
            <a:lvl1pPr eaLnBrk="0" hangingPunct="0">
              <a:defRPr sz="2000">
                <a:solidFill>
                  <a:schemeClr val="tx1"/>
                </a:solidFill>
                <a:latin typeface="Calibri" panose="020F0502020204030204" pitchFamily="34" charset="0"/>
                <a:ea typeface="ヒラギノ角ゴ Pro W3" pitchFamily="-127" charset="-128"/>
              </a:defRPr>
            </a:lvl1pPr>
            <a:lvl2pPr marL="619075" indent="-238105" eaLnBrk="0" hangingPunct="0">
              <a:defRPr sz="2000">
                <a:solidFill>
                  <a:schemeClr val="tx1"/>
                </a:solidFill>
                <a:latin typeface="Calibri" panose="020F0502020204030204" pitchFamily="34" charset="0"/>
                <a:ea typeface="ヒラギノ角ゴ Pro W3" pitchFamily="-127" charset="-128"/>
              </a:defRPr>
            </a:lvl2pPr>
            <a:lvl3pPr marL="952424" indent="-190484" eaLnBrk="0" hangingPunct="0">
              <a:defRPr sz="2000">
                <a:solidFill>
                  <a:schemeClr val="tx1"/>
                </a:solidFill>
                <a:latin typeface="Calibri" panose="020F0502020204030204" pitchFamily="34" charset="0"/>
                <a:ea typeface="ヒラギノ角ゴ Pro W3" pitchFamily="-127" charset="-128"/>
              </a:defRPr>
            </a:lvl3pPr>
            <a:lvl4pPr marL="1333393" indent="-190484" eaLnBrk="0" hangingPunct="0">
              <a:defRPr sz="2000">
                <a:solidFill>
                  <a:schemeClr val="tx1"/>
                </a:solidFill>
                <a:latin typeface="Calibri" panose="020F0502020204030204" pitchFamily="34" charset="0"/>
                <a:ea typeface="ヒラギノ角ゴ Pro W3" pitchFamily="-127" charset="-128"/>
              </a:defRPr>
            </a:lvl4pPr>
            <a:lvl5pPr marL="1714362" indent="-190484" eaLnBrk="0" hangingPunct="0">
              <a:defRPr sz="2000">
                <a:solidFill>
                  <a:schemeClr val="tx1"/>
                </a:solidFill>
                <a:latin typeface="Calibri" panose="020F0502020204030204" pitchFamily="34" charset="0"/>
                <a:ea typeface="ヒラギノ角ゴ Pro W3" pitchFamily="-127" charset="-128"/>
              </a:defRPr>
            </a:lvl5pPr>
            <a:lvl6pPr marL="2095332" indent="-190484" defTabSz="380970" eaLnBrk="0" fontAlgn="base" hangingPunct="0">
              <a:spcBef>
                <a:spcPct val="0"/>
              </a:spcBef>
              <a:spcAft>
                <a:spcPct val="0"/>
              </a:spcAft>
              <a:defRPr sz="2000">
                <a:solidFill>
                  <a:schemeClr val="tx1"/>
                </a:solidFill>
                <a:latin typeface="Calibri" panose="020F0502020204030204" pitchFamily="34" charset="0"/>
                <a:ea typeface="ヒラギノ角ゴ Pro W3" pitchFamily="-127" charset="-128"/>
              </a:defRPr>
            </a:lvl6pPr>
            <a:lvl7pPr marL="2476302" indent="-190484" defTabSz="380970" eaLnBrk="0" fontAlgn="base" hangingPunct="0">
              <a:spcBef>
                <a:spcPct val="0"/>
              </a:spcBef>
              <a:spcAft>
                <a:spcPct val="0"/>
              </a:spcAft>
              <a:defRPr sz="2000">
                <a:solidFill>
                  <a:schemeClr val="tx1"/>
                </a:solidFill>
                <a:latin typeface="Calibri" panose="020F0502020204030204" pitchFamily="34" charset="0"/>
                <a:ea typeface="ヒラギノ角ゴ Pro W3" pitchFamily="-127" charset="-128"/>
              </a:defRPr>
            </a:lvl7pPr>
            <a:lvl8pPr marL="2857272" indent="-190484" defTabSz="380970" eaLnBrk="0" fontAlgn="base" hangingPunct="0">
              <a:spcBef>
                <a:spcPct val="0"/>
              </a:spcBef>
              <a:spcAft>
                <a:spcPct val="0"/>
              </a:spcAft>
              <a:defRPr sz="2000">
                <a:solidFill>
                  <a:schemeClr val="tx1"/>
                </a:solidFill>
                <a:latin typeface="Calibri" panose="020F0502020204030204" pitchFamily="34" charset="0"/>
                <a:ea typeface="ヒラギノ角ゴ Pro W3" pitchFamily="-127" charset="-128"/>
              </a:defRPr>
            </a:lvl8pPr>
            <a:lvl9pPr marL="3238240" indent="-190484" defTabSz="380970" eaLnBrk="0" fontAlgn="base" hangingPunct="0">
              <a:spcBef>
                <a:spcPct val="0"/>
              </a:spcBef>
              <a:spcAft>
                <a:spcPct val="0"/>
              </a:spcAft>
              <a:defRPr sz="2000">
                <a:solidFill>
                  <a:schemeClr val="tx1"/>
                </a:solidFill>
                <a:latin typeface="Calibri" panose="020F0502020204030204" pitchFamily="34" charset="0"/>
                <a:ea typeface="ヒラギノ角ゴ Pro W3" pitchFamily="-127" charset="-128"/>
              </a:defRPr>
            </a:lvl9pPr>
          </a:lstStyle>
          <a:p>
            <a:pPr eaLnBrk="1" hangingPunct="1">
              <a:defRPr/>
            </a:pPr>
            <a:r>
              <a:rPr lang="en-US" altLang="en-US" sz="1333">
                <a:solidFill>
                  <a:prstClr val="white"/>
                </a:solidFill>
              </a:rPr>
              <a:t>SCCOE: Equity | Diversity | Inclusion | Partnership </a:t>
            </a:r>
          </a:p>
        </p:txBody>
      </p:sp>
      <p:sp>
        <p:nvSpPr>
          <p:cNvPr id="6" name="Content Placeholder 2"/>
          <p:cNvSpPr txBox="1">
            <a:spLocks/>
          </p:cNvSpPr>
          <p:nvPr/>
        </p:nvSpPr>
        <p:spPr bwMode="auto">
          <a:xfrm>
            <a:off x="762000" y="1529269"/>
            <a:ext cx="7620000" cy="3977913"/>
          </a:xfrm>
          <a:prstGeom prst="rect">
            <a:avLst/>
          </a:prstGeom>
          <a:solidFill>
            <a:schemeClr val="bg1"/>
          </a:solidFill>
          <a:ln>
            <a:noFill/>
          </a:ln>
          <a:extLst/>
        </p:spPr>
        <p:txBody>
          <a:bodyPr vert="horz" wrap="square" lIns="0" tIns="0" rIns="0" bIns="0" numCol="1" anchor="t" anchorCtr="0" compatLnSpc="1">
            <a:prstTxWarp prst="textNoShape">
              <a:avLst/>
            </a:prstTxWarp>
            <a:noAutofit/>
          </a:bodyPr>
          <a:lstStyle>
            <a:lvl1pPr marL="340996" indent="-340996" algn="l" defTabSz="455296" rtl="0" eaLnBrk="0" fontAlgn="base" hangingPunct="0">
              <a:spcBef>
                <a:spcPct val="20000"/>
              </a:spcBef>
              <a:spcAft>
                <a:spcPct val="0"/>
              </a:spcAft>
              <a:buFont typeface="Arial" panose="020B0604020202020204" pitchFamily="34" charset="0"/>
              <a:buChar char="•"/>
              <a:defRPr sz="3120" kern="1200">
                <a:solidFill>
                  <a:schemeClr val="tx1"/>
                </a:solidFill>
                <a:latin typeface="+mn-lt"/>
                <a:ea typeface="ヒラギノ角ゴ Pro W3" charset="0"/>
                <a:cs typeface="ヒラギノ角ゴ Pro W3" charset="0"/>
              </a:defRPr>
            </a:lvl1pPr>
            <a:lvl2pPr marL="741046" indent="-283846" algn="l" defTabSz="455296" rtl="0" eaLnBrk="0" fontAlgn="base" hangingPunct="0">
              <a:spcBef>
                <a:spcPct val="20000"/>
              </a:spcBef>
              <a:spcAft>
                <a:spcPct val="0"/>
              </a:spcAft>
              <a:buFont typeface="Arial" panose="020B0604020202020204" pitchFamily="34" charset="0"/>
              <a:buChar char="–"/>
              <a:defRPr sz="2760" kern="1200">
                <a:solidFill>
                  <a:schemeClr val="tx1"/>
                </a:solidFill>
                <a:latin typeface="+mn-lt"/>
                <a:ea typeface="ヒラギノ角ゴ Pro W3" charset="0"/>
                <a:cs typeface="+mn-cs"/>
              </a:defRPr>
            </a:lvl2pPr>
            <a:lvl3pPr marL="1141096" indent="-226696" algn="l" defTabSz="455296"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3pPr>
            <a:lvl4pPr marL="1598296" indent="-226696" algn="l" defTabSz="455296" rtl="0" eaLnBrk="0" fontAlgn="base" hangingPunct="0">
              <a:spcBef>
                <a:spcPct val="20000"/>
              </a:spcBef>
              <a:spcAft>
                <a:spcPct val="0"/>
              </a:spcAft>
              <a:buFont typeface="Arial" panose="020B0604020202020204" pitchFamily="34" charset="0"/>
              <a:buChar char="–"/>
              <a:defRPr sz="1920" kern="1200">
                <a:solidFill>
                  <a:schemeClr val="tx1"/>
                </a:solidFill>
                <a:latin typeface="+mn-lt"/>
                <a:ea typeface="ヒラギノ角ゴ Pro W3" charset="0"/>
                <a:cs typeface="+mn-cs"/>
              </a:defRPr>
            </a:lvl4pPr>
            <a:lvl5pPr marL="2055496" indent="-226696" algn="l" defTabSz="455296" rtl="0" eaLnBrk="0" fontAlgn="base" hangingPunct="0">
              <a:spcBef>
                <a:spcPct val="20000"/>
              </a:spcBef>
              <a:spcAft>
                <a:spcPct val="0"/>
              </a:spcAft>
              <a:buFont typeface="Arial" panose="020B0604020202020204" pitchFamily="34" charset="0"/>
              <a:buChar char="»"/>
              <a:defRPr sz="1920" kern="1200">
                <a:solidFill>
                  <a:schemeClr val="tx1"/>
                </a:solidFill>
                <a:latin typeface="+mn-lt"/>
                <a:ea typeface="ヒラギノ角ゴ Pro W3" charset="0"/>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203721" indent="0">
              <a:buNone/>
            </a:pPr>
            <a:r>
              <a:rPr lang="en-US" sz="2667" dirty="0">
                <a:latin typeface="Berlin Sans FB" panose="020E0602020502020306" pitchFamily="34" charset="0"/>
              </a:rPr>
              <a:t>Science instruction can be delayed by several years if students haven’t learned how to think like a scientist which includes:</a:t>
            </a:r>
          </a:p>
          <a:p>
            <a:pPr marL="767261" indent="-375693">
              <a:tabLst>
                <a:tab pos="7322051" algn="l"/>
              </a:tabLst>
            </a:pPr>
            <a:r>
              <a:rPr lang="en-US" sz="2667" dirty="0">
                <a:latin typeface="Berlin Sans FB" panose="020E0602020502020306" pitchFamily="34" charset="0"/>
              </a:rPr>
              <a:t>Distinguishing between observations and inferences</a:t>
            </a:r>
          </a:p>
          <a:p>
            <a:pPr marL="767261" indent="-375693">
              <a:tabLst>
                <a:tab pos="7322051" algn="l"/>
              </a:tabLst>
            </a:pPr>
            <a:r>
              <a:rPr lang="en-US" sz="2667" dirty="0">
                <a:latin typeface="Berlin Sans FB" panose="020E0602020502020306" pitchFamily="34" charset="0"/>
              </a:rPr>
              <a:t>Know how to measure accurately using a variety of common tools </a:t>
            </a:r>
          </a:p>
          <a:p>
            <a:pPr marL="767261" indent="-375693">
              <a:tabLst>
                <a:tab pos="7322051" algn="l"/>
              </a:tabLst>
            </a:pPr>
            <a:r>
              <a:rPr lang="en-US" sz="2667" dirty="0">
                <a:latin typeface="Berlin Sans FB" panose="020E0602020502020306" pitchFamily="34" charset="0"/>
              </a:rPr>
              <a:t>Grasp the basic science concepts, practices and connections covered by K-5 NGSS </a:t>
            </a:r>
          </a:p>
          <a:p>
            <a:pPr marL="767261" indent="-375693"/>
            <a:endParaRPr lang="en-US" sz="3000" dirty="0">
              <a:latin typeface="Berlin Sans FB" panose="020E0602020502020306" pitchFamily="34" charset="0"/>
            </a:endParaRPr>
          </a:p>
        </p:txBody>
      </p:sp>
    </p:spTree>
    <p:extLst>
      <p:ext uri="{BB962C8B-B14F-4D97-AF65-F5344CB8AC3E}">
        <p14:creationId xmlns:p14="http://schemas.microsoft.com/office/powerpoint/2010/main" val="208383573"/>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QUESTIONS/ISSUES</a:t>
            </a:r>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17</a:t>
            </a:fld>
            <a:endParaRPr lang="en-US" altLang="en-US">
              <a:solidFill>
                <a:prstClr val="white"/>
              </a:solidFill>
            </a:endParaRPr>
          </a:p>
        </p:txBody>
      </p:sp>
      <p:pic>
        <p:nvPicPr>
          <p:cNvPr id="6" name="Picture 5"/>
          <p:cNvPicPr>
            <a:picLocks noChangeAspect="1"/>
          </p:cNvPicPr>
          <p:nvPr/>
        </p:nvPicPr>
        <p:blipFill>
          <a:blip r:embed="rId2"/>
          <a:stretch>
            <a:fillRect/>
          </a:stretch>
        </p:blipFill>
        <p:spPr>
          <a:xfrm>
            <a:off x="1399381" y="1062280"/>
            <a:ext cx="6345238" cy="3792919"/>
          </a:xfrm>
          <a:prstGeom prst="rect">
            <a:avLst/>
          </a:prstGeom>
        </p:spPr>
      </p:pic>
    </p:spTree>
    <p:extLst>
      <p:ext uri="{BB962C8B-B14F-4D97-AF65-F5344CB8AC3E}">
        <p14:creationId xmlns:p14="http://schemas.microsoft.com/office/powerpoint/2010/main" val="10378952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500" b="1" dirty="0"/>
              <a:t>2</a:t>
            </a:r>
            <a:r>
              <a:rPr lang="en-US" sz="4500" b="1" baseline="30000" dirty="0"/>
              <a:t>nd</a:t>
            </a:r>
            <a:r>
              <a:rPr lang="en-US" sz="4500" b="1" dirty="0"/>
              <a:t> Myth to Investigate</a:t>
            </a:r>
          </a:p>
        </p:txBody>
      </p:sp>
      <p:sp>
        <p:nvSpPr>
          <p:cNvPr id="3" name="Content Placeholder 2"/>
          <p:cNvSpPr>
            <a:spLocks noGrp="1"/>
          </p:cNvSpPr>
          <p:nvPr>
            <p:ph idx="1"/>
          </p:nvPr>
        </p:nvSpPr>
        <p:spPr>
          <a:xfrm>
            <a:off x="935181" y="1376387"/>
            <a:ext cx="7325014" cy="3725814"/>
          </a:xfrm>
        </p:spPr>
        <p:txBody>
          <a:bodyPr/>
          <a:lstStyle/>
          <a:p>
            <a:pPr marL="0" indent="0">
              <a:buNone/>
            </a:pPr>
            <a:r>
              <a:rPr lang="en-US" sz="4000" dirty="0">
                <a:latin typeface="Britannic Bold" panose="020B0903060703020204" pitchFamily="34" charset="0"/>
              </a:rPr>
              <a:t>“As long as students get science in the upper grades, it’s alright if they don’t get </a:t>
            </a:r>
            <a:r>
              <a:rPr lang="en-US" sz="4000">
                <a:latin typeface="Britannic Bold" panose="020B0903060703020204" pitchFamily="34" charset="0"/>
              </a:rPr>
              <a:t>access to a </a:t>
            </a:r>
            <a:r>
              <a:rPr lang="en-US" sz="4000" dirty="0">
                <a:latin typeface="Britannic Bold" panose="020B0903060703020204" pitchFamily="34" charset="0"/>
              </a:rPr>
              <a:t>rigorous science program in elementary school.”</a:t>
            </a:r>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18</a:t>
            </a:fld>
            <a:endParaRPr lang="en-US" altLang="en-US">
              <a:solidFill>
                <a:prstClr val="white"/>
              </a:solidFill>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rot="20085870">
            <a:off x="1995303" y="2093783"/>
            <a:ext cx="4702545" cy="1880990"/>
          </a:xfrm>
          <a:prstGeom prst="rect">
            <a:avLst/>
          </a:prstGeom>
        </p:spPr>
      </p:pic>
    </p:spTree>
    <p:extLst>
      <p:ext uri="{BB962C8B-B14F-4D97-AF65-F5344CB8AC3E}">
        <p14:creationId xmlns:p14="http://schemas.microsoft.com/office/powerpoint/2010/main" val="108522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69887"/>
            <a:ext cx="6858000" cy="952500"/>
          </a:xfrm>
        </p:spPr>
        <p:txBody>
          <a:bodyPr/>
          <a:lstStyle/>
          <a:p>
            <a:r>
              <a:rPr lang="en-US" sz="4500" b="1" dirty="0"/>
              <a:t>3</a:t>
            </a:r>
            <a:r>
              <a:rPr lang="en-US" sz="4500" b="1" baseline="30000" dirty="0"/>
              <a:t>rd</a:t>
            </a:r>
            <a:r>
              <a:rPr lang="en-US" sz="4500" b="1" dirty="0"/>
              <a:t> Myth to Investigate</a:t>
            </a:r>
          </a:p>
        </p:txBody>
      </p:sp>
      <p:sp>
        <p:nvSpPr>
          <p:cNvPr id="3" name="Content Placeholder 2"/>
          <p:cNvSpPr>
            <a:spLocks noGrp="1"/>
          </p:cNvSpPr>
          <p:nvPr>
            <p:ph idx="1"/>
          </p:nvPr>
        </p:nvSpPr>
        <p:spPr>
          <a:xfrm>
            <a:off x="1040053" y="1132971"/>
            <a:ext cx="7325014" cy="3725814"/>
          </a:xfrm>
        </p:spPr>
        <p:txBody>
          <a:bodyPr/>
          <a:lstStyle/>
          <a:p>
            <a:pPr marL="0" indent="0">
              <a:buNone/>
            </a:pPr>
            <a:r>
              <a:rPr lang="en-US" sz="3500" dirty="0">
                <a:latin typeface="Britannic Bold" panose="020B0903060703020204" pitchFamily="34" charset="0"/>
              </a:rPr>
              <a:t>“When properly taught, science applies and builds literacy (communication), math, critical thinking and creative skills; often providing engagement that motivate otherwise reluctant learners.”</a:t>
            </a:r>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19</a:t>
            </a:fld>
            <a:endParaRPr lang="en-US" altLang="en-US">
              <a:solidFill>
                <a:prstClr val="white"/>
              </a:solidFill>
            </a:endParaRPr>
          </a:p>
        </p:txBody>
      </p:sp>
    </p:spTree>
    <p:extLst>
      <p:ext uri="{BB962C8B-B14F-4D97-AF65-F5344CB8AC3E}">
        <p14:creationId xmlns:p14="http://schemas.microsoft.com/office/powerpoint/2010/main" val="17349803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457200" y="201613"/>
            <a:ext cx="8229600" cy="950912"/>
          </a:xfrm>
        </p:spPr>
        <p:txBody>
          <a:bodyPr/>
          <a:lstStyle/>
          <a:p>
            <a:pPr eaLnBrk="1" hangingPunct="1"/>
            <a:r>
              <a:rPr lang="en-US" altLang="en-US" smtClean="0">
                <a:ea typeface="ヒラギノ角ゴ Pro W3" pitchFamily="-127" charset="-128"/>
              </a:rPr>
              <a:t>Safety Announcement</a:t>
            </a:r>
          </a:p>
        </p:txBody>
      </p:sp>
      <p:sp>
        <p:nvSpPr>
          <p:cNvPr id="5" name="Content Placeholder 4"/>
          <p:cNvSpPr>
            <a:spLocks noGrp="1"/>
          </p:cNvSpPr>
          <p:nvPr>
            <p:ph idx="1"/>
          </p:nvPr>
        </p:nvSpPr>
        <p:spPr>
          <a:xfrm>
            <a:off x="457200" y="1306513"/>
            <a:ext cx="8229600" cy="3771900"/>
          </a:xfrm>
        </p:spPr>
        <p:txBody>
          <a:bodyPr rtlCol="0"/>
          <a:lstStyle/>
          <a:p>
            <a:pPr marL="0" indent="0" eaLnBrk="1" fontAlgn="auto" hangingPunct="1">
              <a:spcAft>
                <a:spcPts val="0"/>
              </a:spcAft>
              <a:buFont typeface="Arial"/>
              <a:buNone/>
              <a:defRPr/>
            </a:pPr>
            <a:r>
              <a:rPr lang="en-US" dirty="0">
                <a:ea typeface="+mn-ea"/>
                <a:cs typeface="+mn-cs"/>
              </a:rPr>
              <a:t>In the event of an </a:t>
            </a:r>
            <a:r>
              <a:rPr lang="en-US" dirty="0" smtClean="0">
                <a:ea typeface="+mn-ea"/>
                <a:cs typeface="+mn-cs"/>
              </a:rPr>
              <a:t>emergency evacuation:</a:t>
            </a:r>
          </a:p>
          <a:p>
            <a:pPr marL="339725" lvl="2" indent="-169863" eaLnBrk="1" fontAlgn="auto" hangingPunct="1">
              <a:spcAft>
                <a:spcPts val="0"/>
              </a:spcAft>
              <a:buFont typeface="Arial"/>
              <a:buChar char="•"/>
              <a:defRPr/>
            </a:pPr>
            <a:r>
              <a:rPr lang="en-US" dirty="0">
                <a:ea typeface="+mn-ea"/>
              </a:rPr>
              <a:t>Please notify me if you require assistance exiting</a:t>
            </a:r>
          </a:p>
          <a:p>
            <a:pPr marL="339725" lvl="2" indent="-169863" eaLnBrk="1" fontAlgn="auto" hangingPunct="1">
              <a:spcAft>
                <a:spcPts val="0"/>
              </a:spcAft>
              <a:buFont typeface="Arial"/>
              <a:buChar char="•"/>
              <a:defRPr/>
            </a:pPr>
            <a:r>
              <a:rPr lang="en-US" dirty="0">
                <a:ea typeface="+mn-ea"/>
              </a:rPr>
              <a:t>Follow me as we vacate the room and building</a:t>
            </a:r>
          </a:p>
          <a:p>
            <a:pPr marL="339725" lvl="2" indent="-169863" eaLnBrk="1" fontAlgn="auto" hangingPunct="1">
              <a:spcAft>
                <a:spcPts val="0"/>
              </a:spcAft>
              <a:buFont typeface="Arial"/>
              <a:buChar char="•"/>
              <a:defRPr/>
            </a:pPr>
            <a:r>
              <a:rPr lang="en-US" dirty="0">
                <a:ea typeface="+mn-ea"/>
              </a:rPr>
              <a:t>Proceed to the parking lot evacuation area for roll call</a:t>
            </a:r>
          </a:p>
          <a:p>
            <a:pPr marL="339725" lvl="2" indent="-169863" eaLnBrk="1" fontAlgn="auto" hangingPunct="1">
              <a:spcAft>
                <a:spcPts val="0"/>
              </a:spcAft>
              <a:buFont typeface="Arial"/>
              <a:buChar char="•"/>
              <a:defRPr/>
            </a:pPr>
            <a:r>
              <a:rPr lang="en-US" dirty="0">
                <a:ea typeface="+mn-ea"/>
              </a:rPr>
              <a:t>Do not leave until attendance reporting is completed</a:t>
            </a:r>
          </a:p>
          <a:p>
            <a:pPr marL="339725" lvl="2" indent="-169863" eaLnBrk="1" fontAlgn="auto" hangingPunct="1">
              <a:spcAft>
                <a:spcPts val="0"/>
              </a:spcAft>
              <a:buFont typeface="Arial"/>
              <a:buChar char="•"/>
              <a:defRPr/>
            </a:pPr>
            <a:r>
              <a:rPr lang="en-US" dirty="0">
                <a:ea typeface="+mn-ea"/>
              </a:rPr>
              <a:t>We greatly appreciate your cooperation in the event of </a:t>
            </a:r>
            <a:r>
              <a:rPr lang="en-US" dirty="0" smtClean="0">
                <a:ea typeface="+mn-ea"/>
              </a:rPr>
              <a:t/>
            </a:r>
            <a:br>
              <a:rPr lang="en-US" dirty="0" smtClean="0">
                <a:ea typeface="+mn-ea"/>
              </a:rPr>
            </a:br>
            <a:r>
              <a:rPr lang="en-US" dirty="0" smtClean="0">
                <a:ea typeface="+mn-ea"/>
              </a:rPr>
              <a:t>an </a:t>
            </a:r>
            <a:r>
              <a:rPr lang="en-US" dirty="0">
                <a:ea typeface="+mn-ea"/>
              </a:rPr>
              <a:t>emergency</a:t>
            </a:r>
          </a:p>
          <a:p>
            <a:pPr eaLnBrk="1" fontAlgn="auto" hangingPunct="1">
              <a:spcAft>
                <a:spcPts val="0"/>
              </a:spcAft>
              <a:buFont typeface="Arial"/>
              <a:buChar char="•"/>
              <a:defRPr/>
            </a:pPr>
            <a:endParaRPr lang="en-US" dirty="0">
              <a:ea typeface="+mn-ea"/>
              <a:cs typeface="+mn-cs"/>
            </a:endParaRPr>
          </a:p>
        </p:txBody>
      </p:sp>
      <p:sp>
        <p:nvSpPr>
          <p:cNvPr id="7" name="Slide Number Placeholder 6"/>
          <p:cNvSpPr>
            <a:spLocks noGrp="1"/>
          </p:cNvSpPr>
          <p:nvPr>
            <p:ph type="sldNum" sz="quarter" idx="12"/>
          </p:nvPr>
        </p:nvSpPr>
        <p:spPr>
          <a:xfrm>
            <a:off x="8582025" y="5297488"/>
            <a:ext cx="400050" cy="303212"/>
          </a:xfrm>
        </p:spPr>
        <p:txBody>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eaLnBrk="1" hangingPunct="1">
              <a:defRPr/>
            </a:pPr>
            <a:fld id="{68258AB7-2276-4983-BE1B-B2EC79184AEF}" type="slidenum">
              <a:rPr lang="en-US" altLang="en-US" sz="1600" smtClean="0">
                <a:solidFill>
                  <a:prstClr val="white"/>
                </a:solidFill>
              </a:rPr>
              <a:pPr eaLnBrk="1" hangingPunct="1">
                <a:defRPr/>
              </a:pPr>
              <a:t>2</a:t>
            </a:fld>
            <a:endParaRPr lang="en-US" altLang="en-US" sz="1600" smtClean="0">
              <a:solidFill>
                <a:prstClr val="white"/>
              </a:solidFill>
            </a:endParaRPr>
          </a:p>
        </p:txBody>
      </p:sp>
      <p:sp>
        <p:nvSpPr>
          <p:cNvPr id="8" name="Footer Placeholder 7"/>
          <p:cNvSpPr>
            <a:spLocks noGrp="1"/>
          </p:cNvSpPr>
          <p:nvPr>
            <p:ph type="ftr" sz="quarter" idx="11"/>
          </p:nvPr>
        </p:nvSpPr>
        <p:spPr>
          <a:xfrm>
            <a:off x="4276725" y="5297488"/>
            <a:ext cx="4410075" cy="303212"/>
          </a:xfrm>
        </p:spPr>
        <p:txBody>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eaLnBrk="1" hangingPunct="1">
              <a:defRPr/>
            </a:pPr>
            <a:r>
              <a:rPr lang="en-US" altLang="en-US" sz="1600" smtClean="0">
                <a:solidFill>
                  <a:prstClr val="white"/>
                </a:solidFill>
              </a:rPr>
              <a:t>SCCOE: Equity | Diversity | Inclusion | Partnership </a:t>
            </a:r>
          </a:p>
        </p:txBody>
      </p:sp>
    </p:spTree>
    <p:extLst>
      <p:ext uri="{BB962C8B-B14F-4D97-AF65-F5344CB8AC3E}">
        <p14:creationId xmlns:p14="http://schemas.microsoft.com/office/powerpoint/2010/main" val="1283964456"/>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Teachers at all grade levels concur.</a:t>
            </a:r>
            <a:endParaRPr lang="en-US" b="1" dirty="0">
              <a:solidFill>
                <a:srgbClr val="FF0000"/>
              </a:solidFill>
            </a:endParaRPr>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20</a:t>
            </a:fld>
            <a:endParaRPr lang="en-US" altLang="en-US">
              <a:solidFill>
                <a:prstClr val="white"/>
              </a:solidFill>
            </a:endParaRPr>
          </a:p>
        </p:txBody>
      </p:sp>
      <p:sp>
        <p:nvSpPr>
          <p:cNvPr id="6" name="Content Placeholder 2"/>
          <p:cNvSpPr txBox="1">
            <a:spLocks/>
          </p:cNvSpPr>
          <p:nvPr/>
        </p:nvSpPr>
        <p:spPr bwMode="auto">
          <a:xfrm>
            <a:off x="1056986" y="1133616"/>
            <a:ext cx="7325014" cy="3725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340996" indent="-340996" algn="l" defTabSz="455296" rtl="0" eaLnBrk="0" fontAlgn="base" hangingPunct="0">
              <a:spcBef>
                <a:spcPct val="20000"/>
              </a:spcBef>
              <a:spcAft>
                <a:spcPct val="0"/>
              </a:spcAft>
              <a:buFont typeface="Arial" panose="020B0604020202020204" pitchFamily="34" charset="0"/>
              <a:buChar char="•"/>
              <a:defRPr sz="3120" kern="1200">
                <a:solidFill>
                  <a:schemeClr val="tx1"/>
                </a:solidFill>
                <a:latin typeface="+mn-lt"/>
                <a:ea typeface="ヒラギノ角ゴ Pro W3" charset="0"/>
                <a:cs typeface="ヒラギノ角ゴ Pro W3" charset="0"/>
              </a:defRPr>
            </a:lvl1pPr>
            <a:lvl2pPr marL="741046" indent="-283846" algn="l" defTabSz="455296" rtl="0" eaLnBrk="0" fontAlgn="base" hangingPunct="0">
              <a:spcBef>
                <a:spcPct val="20000"/>
              </a:spcBef>
              <a:spcAft>
                <a:spcPct val="0"/>
              </a:spcAft>
              <a:buFont typeface="Arial" panose="020B0604020202020204" pitchFamily="34" charset="0"/>
              <a:buChar char="–"/>
              <a:defRPr sz="2760" kern="1200">
                <a:solidFill>
                  <a:schemeClr val="tx1"/>
                </a:solidFill>
                <a:latin typeface="+mn-lt"/>
                <a:ea typeface="ヒラギノ角ゴ Pro W3" charset="0"/>
                <a:cs typeface="+mn-cs"/>
              </a:defRPr>
            </a:lvl2pPr>
            <a:lvl3pPr marL="1141096" indent="-226696" algn="l" defTabSz="455296"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3pPr>
            <a:lvl4pPr marL="1598296" indent="-226696" algn="l" defTabSz="455296" rtl="0" eaLnBrk="0" fontAlgn="base" hangingPunct="0">
              <a:spcBef>
                <a:spcPct val="20000"/>
              </a:spcBef>
              <a:spcAft>
                <a:spcPct val="0"/>
              </a:spcAft>
              <a:buFont typeface="Arial" panose="020B0604020202020204" pitchFamily="34" charset="0"/>
              <a:buChar char="–"/>
              <a:defRPr sz="1920" kern="1200">
                <a:solidFill>
                  <a:schemeClr val="tx1"/>
                </a:solidFill>
                <a:latin typeface="+mn-lt"/>
                <a:ea typeface="ヒラギノ角ゴ Pro W3" charset="0"/>
                <a:cs typeface="+mn-cs"/>
              </a:defRPr>
            </a:lvl4pPr>
            <a:lvl5pPr marL="2055496" indent="-226696" algn="l" defTabSz="455296" rtl="0" eaLnBrk="0" fontAlgn="base" hangingPunct="0">
              <a:spcBef>
                <a:spcPct val="20000"/>
              </a:spcBef>
              <a:spcAft>
                <a:spcPct val="0"/>
              </a:spcAft>
              <a:buFont typeface="Arial" panose="020B0604020202020204" pitchFamily="34" charset="0"/>
              <a:buChar char="»"/>
              <a:defRPr sz="1920" kern="1200">
                <a:solidFill>
                  <a:schemeClr val="tx1"/>
                </a:solidFill>
                <a:latin typeface="+mn-lt"/>
                <a:ea typeface="ヒラギノ角ゴ Pro W3" charset="0"/>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500" dirty="0">
                <a:latin typeface="Britannic Bold" panose="020B0903060703020204" pitchFamily="34" charset="0"/>
              </a:rPr>
              <a:t>“When properly taught, science applies and builds literacy (communication), math, critical thinking and creative skills; often providing engagement that motivate otherwise reluctant learners.”</a:t>
            </a: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rot="20299435">
            <a:off x="1131465" y="1808029"/>
            <a:ext cx="4566246" cy="1897513"/>
          </a:xfrm>
          <a:prstGeom prst="rect">
            <a:avLst/>
          </a:prstGeom>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rot="20260807">
            <a:off x="2674477" y="2210662"/>
            <a:ext cx="5167033" cy="2201747"/>
          </a:xfrm>
          <a:prstGeom prst="rect">
            <a:avLst/>
          </a:prstGeom>
        </p:spPr>
      </p:pic>
    </p:spTree>
    <p:extLst>
      <p:ext uri="{BB962C8B-B14F-4D97-AF65-F5344CB8AC3E}">
        <p14:creationId xmlns:p14="http://schemas.microsoft.com/office/powerpoint/2010/main" val="327863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80532"/>
            <a:ext cx="6858000" cy="952500"/>
          </a:xfrm>
        </p:spPr>
        <p:txBody>
          <a:bodyPr/>
          <a:lstStyle/>
          <a:p>
            <a:r>
              <a:rPr lang="en-US" sz="4500" b="1" dirty="0"/>
              <a:t>4</a:t>
            </a:r>
            <a:r>
              <a:rPr lang="en-US" sz="4500" b="1" baseline="30000" dirty="0"/>
              <a:t>th</a:t>
            </a:r>
            <a:r>
              <a:rPr lang="en-US" sz="4500" b="1" dirty="0"/>
              <a:t> Myth to Investigate</a:t>
            </a:r>
          </a:p>
        </p:txBody>
      </p:sp>
      <p:sp>
        <p:nvSpPr>
          <p:cNvPr id="3" name="Content Placeholder 2"/>
          <p:cNvSpPr>
            <a:spLocks noGrp="1"/>
          </p:cNvSpPr>
          <p:nvPr>
            <p:ph idx="1"/>
          </p:nvPr>
        </p:nvSpPr>
        <p:spPr>
          <a:xfrm>
            <a:off x="987136" y="938166"/>
            <a:ext cx="7325014" cy="3725814"/>
          </a:xfrm>
        </p:spPr>
        <p:txBody>
          <a:bodyPr/>
          <a:lstStyle/>
          <a:p>
            <a:pPr marL="0" indent="0">
              <a:buNone/>
            </a:pPr>
            <a:r>
              <a:rPr lang="en-US" sz="3500" dirty="0">
                <a:latin typeface="Britannic Bold" panose="020B0903060703020204" pitchFamily="34" charset="0"/>
              </a:rPr>
              <a:t>“Teachers can teach Science through NGSS more effectively with NGSS created Materials.</a:t>
            </a:r>
          </a:p>
          <a:p>
            <a:pPr marL="0" indent="0">
              <a:buNone/>
            </a:pPr>
            <a:endParaRPr lang="en-US" sz="3500" dirty="0">
              <a:latin typeface="Britannic Bold" panose="020B0903060703020204" pitchFamily="34" charset="0"/>
            </a:endParaRPr>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21</a:t>
            </a:fld>
            <a:endParaRPr lang="en-US" altLang="en-US">
              <a:solidFill>
                <a:prstClr val="white"/>
              </a:solidFill>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rot="20916915">
            <a:off x="1712673" y="1142394"/>
            <a:ext cx="3525482" cy="1228018"/>
          </a:xfrm>
          <a:prstGeom prst="rect">
            <a:avLst/>
          </a:prstGeom>
        </p:spPr>
      </p:pic>
    </p:spTree>
    <p:extLst>
      <p:ext uri="{BB962C8B-B14F-4D97-AF65-F5344CB8AC3E}">
        <p14:creationId xmlns:p14="http://schemas.microsoft.com/office/powerpoint/2010/main" val="410369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80532"/>
            <a:ext cx="6858000" cy="952500"/>
          </a:xfrm>
        </p:spPr>
        <p:txBody>
          <a:bodyPr/>
          <a:lstStyle/>
          <a:p>
            <a:r>
              <a:rPr lang="en-US" sz="4500" b="1" dirty="0"/>
              <a:t>4</a:t>
            </a:r>
            <a:r>
              <a:rPr lang="en-US" sz="4500" b="1" baseline="30000" dirty="0"/>
              <a:t>th</a:t>
            </a:r>
            <a:r>
              <a:rPr lang="en-US" sz="4500" b="1" dirty="0"/>
              <a:t> Myth to Investigate</a:t>
            </a:r>
          </a:p>
        </p:txBody>
      </p:sp>
      <p:sp>
        <p:nvSpPr>
          <p:cNvPr id="3" name="Content Placeholder 2"/>
          <p:cNvSpPr>
            <a:spLocks noGrp="1"/>
          </p:cNvSpPr>
          <p:nvPr>
            <p:ph idx="1"/>
          </p:nvPr>
        </p:nvSpPr>
        <p:spPr>
          <a:xfrm>
            <a:off x="987136" y="938166"/>
            <a:ext cx="7325014" cy="3725814"/>
          </a:xfrm>
        </p:spPr>
        <p:txBody>
          <a:bodyPr/>
          <a:lstStyle/>
          <a:p>
            <a:pPr marL="0" indent="0">
              <a:buNone/>
            </a:pPr>
            <a:r>
              <a:rPr lang="en-US" sz="3500" dirty="0">
                <a:latin typeface="Britannic Bold" panose="020B0903060703020204" pitchFamily="34" charset="0"/>
              </a:rPr>
              <a:t>“Teachers can teach Science through NGSS more effectively with NGSS created Materials.</a:t>
            </a:r>
          </a:p>
          <a:p>
            <a:pPr marL="0" indent="0">
              <a:buNone/>
            </a:pPr>
            <a:r>
              <a:rPr lang="en-US" sz="3500" dirty="0">
                <a:latin typeface="Britannic Bold" panose="020B0903060703020204" pitchFamily="34" charset="0"/>
              </a:rPr>
              <a:t>Therefore, SCCOE. is hosting a free Science Materials Fair which you are invited to attend with your science leadership educators.”</a:t>
            </a:r>
          </a:p>
          <a:p>
            <a:pPr marL="0" indent="0">
              <a:buNone/>
            </a:pPr>
            <a:endParaRPr lang="en-US" sz="3500" dirty="0">
              <a:latin typeface="Britannic Bold" panose="020B0903060703020204" pitchFamily="34" charset="0"/>
            </a:endParaRPr>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22</a:t>
            </a:fld>
            <a:endParaRPr lang="en-US" altLang="en-US">
              <a:solidFill>
                <a:prstClr val="white"/>
              </a:solidFill>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rot="20916915">
            <a:off x="1854440" y="1089232"/>
            <a:ext cx="3525482" cy="1228018"/>
          </a:xfrm>
          <a:prstGeom prst="rect">
            <a:avLst/>
          </a:prstGeom>
        </p:spPr>
      </p:pic>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rot="20916915">
            <a:off x="1368938" y="1940383"/>
            <a:ext cx="6106432" cy="2781779"/>
          </a:xfrm>
          <a:prstGeom prst="rect">
            <a:avLst/>
          </a:prstGeom>
        </p:spPr>
      </p:pic>
    </p:spTree>
    <p:extLst>
      <p:ext uri="{BB962C8B-B14F-4D97-AF65-F5344CB8AC3E}">
        <p14:creationId xmlns:p14="http://schemas.microsoft.com/office/powerpoint/2010/main" val="5698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5563" y="758124"/>
            <a:ext cx="2785438" cy="3930113"/>
          </a:xfrm>
        </p:spPr>
        <p:txBody>
          <a:bodyPr>
            <a:normAutofit fontScale="90000"/>
          </a:bodyPr>
          <a:lstStyle/>
          <a:p>
            <a:r>
              <a:rPr lang="en-US" dirty="0" smtClean="0"/>
              <a:t>Tuesday, January 29</a:t>
            </a:r>
            <a:r>
              <a:rPr lang="en-US" dirty="0"/>
              <a:t/>
            </a:r>
            <a:br>
              <a:rPr lang="en-US" dirty="0"/>
            </a:br>
            <a:r>
              <a:rPr lang="en-US" b="1" dirty="0" smtClean="0"/>
              <a:t>Elementary Only</a:t>
            </a:r>
            <a:br>
              <a:rPr lang="en-US" b="1" dirty="0" smtClean="0"/>
            </a:br>
            <a:r>
              <a:rPr lang="en-US" sz="1500" b="1" dirty="0"/>
              <a:t/>
            </a:r>
            <a:br>
              <a:rPr lang="en-US" sz="1500" b="1" dirty="0"/>
            </a:br>
            <a:r>
              <a:rPr lang="en-US" dirty="0" smtClean="0"/>
              <a:t>Wednesday, January 30</a:t>
            </a:r>
            <a:br>
              <a:rPr lang="en-US" dirty="0" smtClean="0"/>
            </a:br>
            <a:r>
              <a:rPr lang="en-US" b="1" dirty="0" smtClean="0"/>
              <a:t>Middle &amp; High School Only</a:t>
            </a:r>
            <a:r>
              <a:rPr lang="en-US" dirty="0" smtClean="0"/>
              <a:t/>
            </a:r>
            <a:br>
              <a:rPr lang="en-US" dirty="0" smtClean="0"/>
            </a:b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7852" y="115859"/>
            <a:ext cx="3885290" cy="5028023"/>
          </a:xfrm>
        </p:spPr>
      </p:pic>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23</a:t>
            </a:fld>
            <a:endParaRPr lang="en-US" altLang="en-US">
              <a:solidFill>
                <a:prstClr val="white"/>
              </a:solidFill>
            </a:endParaRPr>
          </a:p>
        </p:txBody>
      </p:sp>
      <p:cxnSp>
        <p:nvCxnSpPr>
          <p:cNvPr id="7" name="Straight Connector 6"/>
          <p:cNvCxnSpPr/>
          <p:nvPr/>
        </p:nvCxnSpPr>
        <p:spPr>
          <a:xfrm>
            <a:off x="5215563" y="2479728"/>
            <a:ext cx="2785438" cy="12916"/>
          </a:xfrm>
          <a:prstGeom prst="line">
            <a:avLst/>
          </a:prstGeom>
          <a:ln w="12700">
            <a:solidFill>
              <a:schemeClr val="tx2">
                <a:lumMod val="60000"/>
                <a:lumOff val="40000"/>
              </a:schemeClr>
            </a:solidFill>
          </a:ln>
        </p:spPr>
        <p:style>
          <a:lnRef idx="2">
            <a:schemeClr val="dk1"/>
          </a:lnRef>
          <a:fillRef idx="0">
            <a:schemeClr val="dk1"/>
          </a:fillRef>
          <a:effectRef idx="1">
            <a:schemeClr val="dk1"/>
          </a:effectRef>
          <a:fontRef idx="minor">
            <a:schemeClr val="tx1"/>
          </a:fontRef>
        </p:style>
      </p:cxnSp>
      <p:sp>
        <p:nvSpPr>
          <p:cNvPr id="8" name="Diamond 7"/>
          <p:cNvSpPr/>
          <p:nvPr/>
        </p:nvSpPr>
        <p:spPr>
          <a:xfrm>
            <a:off x="6418882" y="2363492"/>
            <a:ext cx="266378" cy="266378"/>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9" name="Rectangle 8"/>
          <p:cNvSpPr/>
          <p:nvPr/>
        </p:nvSpPr>
        <p:spPr>
          <a:xfrm>
            <a:off x="1278610" y="206645"/>
            <a:ext cx="3642102" cy="4804474"/>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2135886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62000" y="4684426"/>
            <a:ext cx="7620000" cy="103057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p:txBody>
          <a:bodyPr/>
          <a:lstStyle/>
          <a:p>
            <a:r>
              <a:rPr lang="en-US" dirty="0" smtClean="0"/>
              <a:t>How to Decide Between Instructional Material Choices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1674" y="1345533"/>
            <a:ext cx="2922152" cy="4022406"/>
          </a:xfrm>
        </p:spPr>
      </p:pic>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24</a:t>
            </a:fld>
            <a:endParaRPr lang="en-US" altLang="en-US">
              <a:solidFill>
                <a:prstClr val="white"/>
              </a:solidFill>
            </a:endParaRPr>
          </a:p>
        </p:txBody>
      </p:sp>
      <p:sp>
        <p:nvSpPr>
          <p:cNvPr id="3" name="TextBox 2"/>
          <p:cNvSpPr txBox="1"/>
          <p:nvPr/>
        </p:nvSpPr>
        <p:spPr>
          <a:xfrm>
            <a:off x="3870223" y="1228091"/>
            <a:ext cx="4130778" cy="4196662"/>
          </a:xfrm>
          <a:prstGeom prst="rect">
            <a:avLst/>
          </a:prstGeom>
          <a:solidFill>
            <a:schemeClr val="bg1"/>
          </a:solidFill>
        </p:spPr>
        <p:txBody>
          <a:bodyPr wrap="square" rtlCol="0">
            <a:spAutoFit/>
          </a:bodyPr>
          <a:lstStyle/>
          <a:p>
            <a:r>
              <a:rPr lang="en-US" sz="2667" dirty="0"/>
              <a:t>CA NGSS TIME</a:t>
            </a:r>
          </a:p>
          <a:p>
            <a:r>
              <a:rPr lang="en-US" sz="2667" dirty="0"/>
              <a:t>       </a:t>
            </a:r>
            <a:r>
              <a:rPr lang="en-US" sz="2667" i="1" dirty="0"/>
              <a:t>Toolkit for Instructional     </a:t>
            </a:r>
          </a:p>
          <a:p>
            <a:r>
              <a:rPr lang="en-US" sz="2667" i="1" dirty="0"/>
              <a:t>       Materials Evaluation</a:t>
            </a:r>
          </a:p>
          <a:p>
            <a:pPr marL="285739" indent="-285739">
              <a:buFont typeface="Arial" charset="0"/>
              <a:buChar char="•"/>
            </a:pPr>
            <a:r>
              <a:rPr lang="en-US" sz="2667" dirty="0"/>
              <a:t>Train Your Science Leaders</a:t>
            </a:r>
          </a:p>
          <a:p>
            <a:pPr marL="285739" indent="-285739">
              <a:buFont typeface="Arial" charset="0"/>
              <a:buChar char="•"/>
            </a:pPr>
            <a:r>
              <a:rPr lang="en-US" sz="2667" dirty="0"/>
              <a:t>Let us lead your process</a:t>
            </a:r>
          </a:p>
          <a:p>
            <a:pPr marL="666723" lvl="1" indent="-285739">
              <a:buFont typeface="Courier New" charset="0"/>
              <a:buChar char="o"/>
            </a:pPr>
            <a:r>
              <a:rPr lang="en-US" sz="2667" dirty="0"/>
              <a:t>Consider NGSS Training for teachers before selection process (You can’t select what you don’t understand fully.)</a:t>
            </a:r>
          </a:p>
        </p:txBody>
      </p:sp>
      <p:sp>
        <p:nvSpPr>
          <p:cNvPr id="7" name="TextBox 6"/>
          <p:cNvSpPr txBox="1"/>
          <p:nvPr/>
        </p:nvSpPr>
        <p:spPr>
          <a:xfrm>
            <a:off x="3870223" y="1355904"/>
            <a:ext cx="4130778" cy="4196662"/>
          </a:xfrm>
          <a:prstGeom prst="rect">
            <a:avLst/>
          </a:prstGeom>
          <a:solidFill>
            <a:schemeClr val="bg1"/>
          </a:solidFill>
        </p:spPr>
        <p:txBody>
          <a:bodyPr wrap="square" rtlCol="0">
            <a:spAutoFit/>
          </a:bodyPr>
          <a:lstStyle/>
          <a:p>
            <a:r>
              <a:rPr lang="en-US" sz="2667" dirty="0"/>
              <a:t>CA NGSS TIME</a:t>
            </a:r>
          </a:p>
          <a:p>
            <a:r>
              <a:rPr lang="en-US" sz="2667" dirty="0"/>
              <a:t>       </a:t>
            </a:r>
            <a:r>
              <a:rPr lang="en-US" sz="2667" i="1" dirty="0"/>
              <a:t>Toolkit for Instructional     </a:t>
            </a:r>
          </a:p>
          <a:p>
            <a:r>
              <a:rPr lang="en-US" sz="2667" i="1" dirty="0"/>
              <a:t>       Materials Evaluation</a:t>
            </a:r>
          </a:p>
          <a:p>
            <a:pPr marL="285739" indent="-285739">
              <a:buFont typeface="Arial" charset="0"/>
              <a:buChar char="•"/>
            </a:pPr>
            <a:r>
              <a:rPr lang="en-US" sz="2667" dirty="0"/>
              <a:t>Train Your Science Leaders</a:t>
            </a:r>
          </a:p>
          <a:p>
            <a:pPr marL="285739" indent="-285739">
              <a:buFont typeface="Arial" charset="0"/>
              <a:buChar char="•"/>
            </a:pPr>
            <a:r>
              <a:rPr lang="en-US" sz="2667" dirty="0"/>
              <a:t>Let us lead your process</a:t>
            </a:r>
          </a:p>
          <a:p>
            <a:pPr marL="666723" lvl="1" indent="-285739">
              <a:buFont typeface="Courier New" charset="0"/>
              <a:buChar char="o"/>
            </a:pPr>
            <a:r>
              <a:rPr lang="en-US" sz="2667" dirty="0"/>
              <a:t>Consider NGSS Training for teachers before selection process (You can’t select what you don’t understand fully.)</a:t>
            </a:r>
          </a:p>
        </p:txBody>
      </p:sp>
      <p:sp>
        <p:nvSpPr>
          <p:cNvPr id="8" name="Rectangle 7"/>
          <p:cNvSpPr/>
          <p:nvPr/>
        </p:nvSpPr>
        <p:spPr>
          <a:xfrm>
            <a:off x="1103636" y="1398065"/>
            <a:ext cx="2698229" cy="391734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23135790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QUESTIONS/ISSUES</a:t>
            </a:r>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25</a:t>
            </a:fld>
            <a:endParaRPr lang="en-US" altLang="en-US">
              <a:solidFill>
                <a:prstClr val="white"/>
              </a:solidFill>
            </a:endParaRPr>
          </a:p>
        </p:txBody>
      </p:sp>
      <p:pic>
        <p:nvPicPr>
          <p:cNvPr id="3" name="Picture 2"/>
          <p:cNvPicPr>
            <a:picLocks noChangeAspect="1"/>
          </p:cNvPicPr>
          <p:nvPr/>
        </p:nvPicPr>
        <p:blipFill>
          <a:blip r:embed="rId2"/>
          <a:stretch>
            <a:fillRect/>
          </a:stretch>
        </p:blipFill>
        <p:spPr>
          <a:xfrm>
            <a:off x="1906346" y="1060337"/>
            <a:ext cx="5235790" cy="3706754"/>
          </a:xfrm>
          <a:prstGeom prst="rect">
            <a:avLst/>
          </a:prstGeom>
        </p:spPr>
      </p:pic>
    </p:spTree>
    <p:extLst>
      <p:ext uri="{BB962C8B-B14F-4D97-AF65-F5344CB8AC3E}">
        <p14:creationId xmlns:p14="http://schemas.microsoft.com/office/powerpoint/2010/main" val="35424655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26</a:t>
            </a:fld>
            <a:endParaRPr lang="en-US" altLang="en-US">
              <a:solidFill>
                <a:prstClr val="white"/>
              </a:solidFill>
            </a:endParaRPr>
          </a:p>
        </p:txBody>
      </p:sp>
      <p:sp>
        <p:nvSpPr>
          <p:cNvPr id="7" name="Title 1"/>
          <p:cNvSpPr>
            <a:spLocks noGrp="1"/>
          </p:cNvSpPr>
          <p:nvPr>
            <p:ph type="title"/>
          </p:nvPr>
        </p:nvSpPr>
        <p:spPr>
          <a:xfrm>
            <a:off x="1143000" y="284956"/>
            <a:ext cx="6858000" cy="952500"/>
          </a:xfrm>
        </p:spPr>
        <p:txBody>
          <a:bodyPr/>
          <a:lstStyle/>
          <a:p>
            <a:r>
              <a:rPr lang="en-US" sz="4500" b="1" dirty="0"/>
              <a:t>5</a:t>
            </a:r>
            <a:r>
              <a:rPr lang="en-US" sz="4500" b="1" baseline="30000" dirty="0"/>
              <a:t>th</a:t>
            </a:r>
            <a:r>
              <a:rPr lang="en-US" sz="4500" b="1" dirty="0"/>
              <a:t> Myth to Investigate</a:t>
            </a:r>
          </a:p>
        </p:txBody>
      </p:sp>
      <p:sp>
        <p:nvSpPr>
          <p:cNvPr id="8" name="Title 1"/>
          <p:cNvSpPr>
            <a:spLocks noGrp="1"/>
          </p:cNvSpPr>
          <p:nvPr>
            <p:ph idx="1"/>
          </p:nvPr>
        </p:nvSpPr>
        <p:spPr/>
        <p:txBody>
          <a:bodyPr/>
          <a:lstStyle/>
          <a:p>
            <a:pPr marL="0" indent="0">
              <a:lnSpc>
                <a:spcPct val="100000"/>
              </a:lnSpc>
              <a:spcBef>
                <a:spcPts val="0"/>
              </a:spcBef>
              <a:buNone/>
              <a:defRPr/>
            </a:pPr>
            <a:r>
              <a:rPr lang="en-US" sz="3667" dirty="0">
                <a:latin typeface="Britannic Bold" panose="020B0903060703020204" pitchFamily="34" charset="0"/>
              </a:rPr>
              <a:t>“There isn’t much difference between the previous state science test, and the new CAST.”</a:t>
            </a:r>
            <a:endParaRPr lang="en-US" sz="3667" b="1" dirty="0"/>
          </a:p>
        </p:txBody>
      </p:sp>
    </p:spTree>
    <p:extLst>
      <p:ext uri="{BB962C8B-B14F-4D97-AF65-F5344CB8AC3E}">
        <p14:creationId xmlns:p14="http://schemas.microsoft.com/office/powerpoint/2010/main" val="1568729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102" y="57325"/>
            <a:ext cx="7193796" cy="952500"/>
          </a:xfrm>
        </p:spPr>
        <p:txBody>
          <a:bodyPr>
            <a:normAutofit fontScale="90000"/>
          </a:bodyPr>
          <a:lstStyle/>
          <a:p>
            <a:r>
              <a:rPr lang="en-US" dirty="0" smtClean="0"/>
              <a:t>CAST 8</a:t>
            </a:r>
            <a:r>
              <a:rPr lang="en-US" baseline="30000" dirty="0" smtClean="0"/>
              <a:t>th</a:t>
            </a:r>
            <a:r>
              <a:rPr lang="en-US" dirty="0" smtClean="0"/>
              <a:t> Grade Practice </a:t>
            </a:r>
            <a:r>
              <a:rPr lang="en-US" smtClean="0"/>
              <a:t>Test Questions</a:t>
            </a:r>
            <a:endParaRPr lang="en-US"/>
          </a:p>
        </p:txBody>
      </p:sp>
      <p:sp>
        <p:nvSpPr>
          <p:cNvPr id="3" name="Content Placeholder 2"/>
          <p:cNvSpPr>
            <a:spLocks noGrp="1"/>
          </p:cNvSpPr>
          <p:nvPr>
            <p:ph idx="1"/>
          </p:nvPr>
        </p:nvSpPr>
        <p:spPr>
          <a:xfrm>
            <a:off x="1143000" y="1036449"/>
            <a:ext cx="6858000" cy="3771900"/>
          </a:xfrm>
        </p:spPr>
        <p:txBody>
          <a:bodyPr/>
          <a:lstStyle/>
          <a:p>
            <a:pPr marL="0" indent="0">
              <a:lnSpc>
                <a:spcPct val="100000"/>
              </a:lnSpc>
              <a:spcBef>
                <a:spcPts val="0"/>
              </a:spcBef>
              <a:buNone/>
              <a:defRPr/>
            </a:pPr>
            <a:r>
              <a:rPr lang="en-US" dirty="0" smtClean="0"/>
              <a:t>A student studies how populations in a kelp forest ecosystem off the coast of California are affected by changes in their food sources. The two graphs show that a change in a population of perch, a type of fish, also affects a population of sea otters.</a:t>
            </a:r>
            <a:endParaRPr lang="en-US" dirty="0"/>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27</a:t>
            </a:fld>
            <a:endParaRPr lang="en-US" altLang="en-US">
              <a:solidFill>
                <a:prstClr val="white"/>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024" y="3067556"/>
            <a:ext cx="4303112" cy="2521473"/>
          </a:xfrm>
          <a:prstGeom prst="rect">
            <a:avLst/>
          </a:prstGeom>
        </p:spPr>
      </p:pic>
    </p:spTree>
    <p:extLst>
      <p:ext uri="{BB962C8B-B14F-4D97-AF65-F5344CB8AC3E}">
        <p14:creationId xmlns:p14="http://schemas.microsoft.com/office/powerpoint/2010/main" val="28681902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102" y="57325"/>
            <a:ext cx="7193796" cy="952500"/>
          </a:xfrm>
        </p:spPr>
        <p:txBody>
          <a:bodyPr>
            <a:normAutofit fontScale="90000"/>
          </a:bodyPr>
          <a:lstStyle/>
          <a:p>
            <a:r>
              <a:rPr lang="en-US" dirty="0" smtClean="0"/>
              <a:t>CAST 8</a:t>
            </a:r>
            <a:r>
              <a:rPr lang="en-US" baseline="30000" dirty="0" smtClean="0"/>
              <a:t>th</a:t>
            </a:r>
            <a:r>
              <a:rPr lang="en-US" dirty="0" smtClean="0"/>
              <a:t> Grade Practice </a:t>
            </a:r>
            <a:r>
              <a:rPr lang="en-US" smtClean="0"/>
              <a:t>Test Questions</a:t>
            </a:r>
            <a:endParaRPr lang="en-US"/>
          </a:p>
        </p:txBody>
      </p:sp>
      <p:sp>
        <p:nvSpPr>
          <p:cNvPr id="3" name="Content Placeholder 2"/>
          <p:cNvSpPr>
            <a:spLocks noGrp="1"/>
          </p:cNvSpPr>
          <p:nvPr>
            <p:ph idx="1"/>
          </p:nvPr>
        </p:nvSpPr>
        <p:spPr>
          <a:xfrm>
            <a:off x="1143000" y="1036449"/>
            <a:ext cx="6858000" cy="3771900"/>
          </a:xfrm>
        </p:spPr>
        <p:txBody>
          <a:bodyPr/>
          <a:lstStyle/>
          <a:p>
            <a:pPr marL="0" indent="0">
              <a:lnSpc>
                <a:spcPct val="100000"/>
              </a:lnSpc>
              <a:spcBef>
                <a:spcPts val="0"/>
              </a:spcBef>
              <a:buNone/>
              <a:defRPr/>
            </a:pPr>
            <a:r>
              <a:rPr lang="en-US" dirty="0" smtClean="0"/>
              <a:t>A student studies how populations in a </a:t>
            </a:r>
            <a:r>
              <a:rPr lang="en-US" dirty="0" smtClean="0">
                <a:solidFill>
                  <a:schemeClr val="accent6">
                    <a:lumMod val="75000"/>
                  </a:schemeClr>
                </a:solidFill>
              </a:rPr>
              <a:t>kelp forest </a:t>
            </a:r>
            <a:r>
              <a:rPr lang="en-US" dirty="0" smtClean="0"/>
              <a:t>ecosystem</a:t>
            </a:r>
            <a:r>
              <a:rPr lang="en-US" dirty="0" smtClean="0">
                <a:solidFill>
                  <a:schemeClr val="accent6">
                    <a:lumMod val="75000"/>
                  </a:schemeClr>
                </a:solidFill>
              </a:rPr>
              <a:t> </a:t>
            </a:r>
            <a:r>
              <a:rPr lang="en-US" dirty="0" smtClean="0"/>
              <a:t>off the coast of California are affected by changes in their food sources. The two graphs show that a change in a population of </a:t>
            </a:r>
            <a:r>
              <a:rPr lang="en-US" dirty="0" smtClean="0">
                <a:solidFill>
                  <a:schemeClr val="accent6">
                    <a:lumMod val="75000"/>
                  </a:schemeClr>
                </a:solidFill>
              </a:rPr>
              <a:t>perch</a:t>
            </a:r>
            <a:r>
              <a:rPr lang="en-US" dirty="0" smtClean="0"/>
              <a:t>, a type of fish, also affects a population of sea otters.</a:t>
            </a:r>
            <a:endParaRPr lang="en-US" dirty="0"/>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28</a:t>
            </a:fld>
            <a:endParaRPr lang="en-US" altLang="en-US">
              <a:solidFill>
                <a:prstClr val="white"/>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024" y="3067556"/>
            <a:ext cx="4303112" cy="2521473"/>
          </a:xfrm>
          <a:prstGeom prst="rect">
            <a:avLst/>
          </a:prstGeom>
        </p:spPr>
      </p:pic>
    </p:spTree>
    <p:extLst>
      <p:ext uri="{BB962C8B-B14F-4D97-AF65-F5344CB8AC3E}">
        <p14:creationId xmlns:p14="http://schemas.microsoft.com/office/powerpoint/2010/main" val="30582902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102" y="57325"/>
            <a:ext cx="7193796" cy="952500"/>
          </a:xfrm>
        </p:spPr>
        <p:txBody>
          <a:bodyPr>
            <a:normAutofit fontScale="90000"/>
          </a:bodyPr>
          <a:lstStyle/>
          <a:p>
            <a:r>
              <a:rPr lang="en-US" dirty="0" smtClean="0"/>
              <a:t>CAST 8</a:t>
            </a:r>
            <a:r>
              <a:rPr lang="en-US" baseline="30000" dirty="0" smtClean="0"/>
              <a:t>th</a:t>
            </a:r>
            <a:r>
              <a:rPr lang="en-US" dirty="0" smtClean="0"/>
              <a:t> Grade Practice </a:t>
            </a:r>
            <a:r>
              <a:rPr lang="en-US" smtClean="0"/>
              <a:t>Test Questions</a:t>
            </a:r>
            <a:endParaRPr lang="en-US"/>
          </a:p>
        </p:txBody>
      </p:sp>
      <p:sp>
        <p:nvSpPr>
          <p:cNvPr id="3" name="Content Placeholder 2"/>
          <p:cNvSpPr>
            <a:spLocks noGrp="1"/>
          </p:cNvSpPr>
          <p:nvPr>
            <p:ph idx="1"/>
          </p:nvPr>
        </p:nvSpPr>
        <p:spPr>
          <a:xfrm>
            <a:off x="1143000" y="1036449"/>
            <a:ext cx="6858000" cy="3771900"/>
          </a:xfrm>
        </p:spPr>
        <p:txBody>
          <a:bodyPr/>
          <a:lstStyle/>
          <a:p>
            <a:pPr marL="0" indent="0">
              <a:lnSpc>
                <a:spcPct val="100000"/>
              </a:lnSpc>
              <a:spcBef>
                <a:spcPts val="0"/>
              </a:spcBef>
              <a:buNone/>
              <a:defRPr/>
            </a:pPr>
            <a:r>
              <a:rPr lang="en-US" dirty="0" smtClean="0"/>
              <a:t>A student studies how populations in a </a:t>
            </a:r>
            <a:r>
              <a:rPr lang="en-US" dirty="0" smtClean="0">
                <a:solidFill>
                  <a:schemeClr val="accent6">
                    <a:lumMod val="75000"/>
                  </a:schemeClr>
                </a:solidFill>
              </a:rPr>
              <a:t>kelp forest </a:t>
            </a:r>
            <a:r>
              <a:rPr lang="en-US" b="1" dirty="0" smtClean="0">
                <a:solidFill>
                  <a:schemeClr val="accent6">
                    <a:lumMod val="75000"/>
                  </a:schemeClr>
                </a:solidFill>
              </a:rPr>
              <a:t>ecosystem</a:t>
            </a:r>
            <a:r>
              <a:rPr lang="en-US" dirty="0" smtClean="0">
                <a:solidFill>
                  <a:schemeClr val="accent6">
                    <a:lumMod val="75000"/>
                  </a:schemeClr>
                </a:solidFill>
              </a:rPr>
              <a:t> </a:t>
            </a:r>
            <a:r>
              <a:rPr lang="en-US" dirty="0" smtClean="0"/>
              <a:t>off the coast of California are affected by changes in their food sources. The two graphs show that a change in a population of </a:t>
            </a:r>
            <a:r>
              <a:rPr lang="en-US" dirty="0" smtClean="0">
                <a:solidFill>
                  <a:schemeClr val="accent6">
                    <a:lumMod val="75000"/>
                  </a:schemeClr>
                </a:solidFill>
              </a:rPr>
              <a:t>perch</a:t>
            </a:r>
            <a:r>
              <a:rPr lang="en-US" dirty="0" smtClean="0"/>
              <a:t>, </a:t>
            </a:r>
            <a:r>
              <a:rPr lang="en-US" b="1" dirty="0" smtClean="0">
                <a:solidFill>
                  <a:schemeClr val="accent6">
                    <a:lumMod val="75000"/>
                  </a:schemeClr>
                </a:solidFill>
              </a:rPr>
              <a:t>a type of fish</a:t>
            </a:r>
            <a:r>
              <a:rPr lang="en-US" dirty="0" smtClean="0"/>
              <a:t>, also affects a population of sea otters.</a:t>
            </a:r>
            <a:endParaRPr lang="en-US" dirty="0"/>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29</a:t>
            </a:fld>
            <a:endParaRPr lang="en-US" altLang="en-US">
              <a:solidFill>
                <a:prstClr val="white"/>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024" y="3067556"/>
            <a:ext cx="4303112" cy="2521473"/>
          </a:xfrm>
          <a:prstGeom prst="rect">
            <a:avLst/>
          </a:prstGeom>
        </p:spPr>
      </p:pic>
    </p:spTree>
    <p:extLst>
      <p:ext uri="{BB962C8B-B14F-4D97-AF65-F5344CB8AC3E}">
        <p14:creationId xmlns:p14="http://schemas.microsoft.com/office/powerpoint/2010/main" val="40538896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a:xfrm>
            <a:off x="457200" y="201613"/>
            <a:ext cx="8229600" cy="833437"/>
          </a:xfrm>
        </p:spPr>
        <p:txBody>
          <a:bodyPr/>
          <a:lstStyle/>
          <a:p>
            <a:pPr eaLnBrk="1" hangingPunct="1"/>
            <a:r>
              <a:rPr lang="en-US" altLang="en-US" sz="4000" smtClean="0">
                <a:ea typeface="ヒラギノ角ゴ Pro W3" pitchFamily="-127" charset="-128"/>
              </a:rPr>
              <a:t>Santa Clara County Office of Education</a:t>
            </a:r>
          </a:p>
        </p:txBody>
      </p:sp>
      <p:sp>
        <p:nvSpPr>
          <p:cNvPr id="8195" name="Content Placeholder 4"/>
          <p:cNvSpPr>
            <a:spLocks noGrp="1"/>
          </p:cNvSpPr>
          <p:nvPr>
            <p:ph idx="1"/>
          </p:nvPr>
        </p:nvSpPr>
        <p:spPr>
          <a:xfrm>
            <a:off x="457200" y="1152525"/>
            <a:ext cx="8232775" cy="3790950"/>
          </a:xfrm>
        </p:spPr>
        <p:txBody>
          <a:bodyPr/>
          <a:lstStyle/>
          <a:p>
            <a:pPr marL="0" indent="0" eaLnBrk="1" hangingPunct="1">
              <a:buFont typeface="Arial" panose="020B0604020202020204" pitchFamily="34" charset="0"/>
              <a:buNone/>
            </a:pPr>
            <a:r>
              <a:rPr lang="en-US" altLang="en-US" sz="2400" dirty="0" smtClean="0">
                <a:ea typeface="ヒラギノ角ゴ Pro W3" pitchFamily="-127" charset="-128"/>
              </a:rPr>
              <a:t>Santa Clara County Office of Education (SCCOE) is a state regional service agency that provides:</a:t>
            </a:r>
          </a:p>
          <a:p>
            <a:pPr marL="339725" lvl="1" indent="-223838" eaLnBrk="1" hangingPunct="1"/>
            <a:r>
              <a:rPr lang="en-US" altLang="en-US" sz="1800" dirty="0" smtClean="0">
                <a:ea typeface="ヒラギノ角ゴ Pro W3" pitchFamily="-127" charset="-128"/>
              </a:rPr>
              <a:t>instructional, business, and technology services to the 31 school districts of </a:t>
            </a:r>
            <a:br>
              <a:rPr lang="en-US" altLang="en-US" sz="1800" dirty="0" smtClean="0">
                <a:ea typeface="ヒラギノ角ゴ Pro W3" pitchFamily="-127" charset="-128"/>
              </a:rPr>
            </a:br>
            <a:r>
              <a:rPr lang="en-US" altLang="en-US" sz="1800" dirty="0" smtClean="0">
                <a:ea typeface="ヒラギノ角ゴ Pro W3" pitchFamily="-127" charset="-128"/>
              </a:rPr>
              <a:t>Santa Clara County; </a:t>
            </a:r>
          </a:p>
          <a:p>
            <a:pPr marL="339725" lvl="1" indent="-223838" eaLnBrk="1" hangingPunct="1"/>
            <a:r>
              <a:rPr lang="en-US" altLang="en-US" sz="1800" dirty="0" smtClean="0">
                <a:ea typeface="ヒラギノ角ゴ Pro W3" pitchFamily="-127" charset="-128"/>
              </a:rPr>
              <a:t>directly serves students through special education programs, alternative schools, Head Start and State Preschool programs, migrant education, and Opportunity </a:t>
            </a:r>
            <a:br>
              <a:rPr lang="en-US" altLang="en-US" sz="1800" dirty="0" smtClean="0">
                <a:ea typeface="ヒラギノ角ゴ Pro W3" pitchFamily="-127" charset="-128"/>
              </a:rPr>
            </a:br>
            <a:r>
              <a:rPr lang="en-US" altLang="en-US" sz="1800" dirty="0" smtClean="0">
                <a:ea typeface="ヒラギノ角ゴ Pro W3" pitchFamily="-127" charset="-128"/>
              </a:rPr>
              <a:t>Youth Academy through the Board of Education, authorizes county charter schools;</a:t>
            </a:r>
          </a:p>
          <a:p>
            <a:pPr marL="339725" lvl="1" indent="-223838" eaLnBrk="1" hangingPunct="1"/>
            <a:r>
              <a:rPr lang="en-US" altLang="en-US" sz="1800" dirty="0" smtClean="0">
                <a:ea typeface="ヒラギノ角ゴ Pro W3" pitchFamily="-127" charset="-128"/>
              </a:rPr>
              <a:t>provides academic and fiscal oversight and monitoring to school districts and </a:t>
            </a:r>
            <a:br>
              <a:rPr lang="en-US" altLang="en-US" sz="1800" dirty="0" smtClean="0">
                <a:ea typeface="ヒラギノ角ゴ Pro W3" pitchFamily="-127" charset="-128"/>
              </a:rPr>
            </a:br>
            <a:r>
              <a:rPr lang="en-US" altLang="en-US" sz="1800" dirty="0" smtClean="0">
                <a:ea typeface="ヒラギノ角ゴ Pro W3" pitchFamily="-127" charset="-128"/>
              </a:rPr>
              <a:t>the 22 county board authorized charter schools;</a:t>
            </a:r>
          </a:p>
          <a:p>
            <a:pPr marL="339725" lvl="1" indent="-223838" eaLnBrk="1" hangingPunct="1"/>
            <a:r>
              <a:rPr lang="en-US" altLang="en-US" sz="1800" dirty="0" smtClean="0">
                <a:ea typeface="ヒラギノ角ゴ Pro W3" pitchFamily="-127" charset="-128"/>
              </a:rPr>
              <a:t>provides essential services and technical assistance throughout the region and statewide.</a:t>
            </a:r>
          </a:p>
          <a:p>
            <a:pPr marL="0" indent="0" eaLnBrk="1" hangingPunct="1">
              <a:buFont typeface="Arial" panose="020B0604020202020204" pitchFamily="34" charset="0"/>
              <a:buNone/>
            </a:pPr>
            <a:endParaRPr lang="en-US" altLang="en-US" dirty="0" smtClean="0">
              <a:ea typeface="ヒラギノ角ゴ Pro W3" pitchFamily="-127" charset="-128"/>
            </a:endParaRPr>
          </a:p>
        </p:txBody>
      </p:sp>
      <p:sp>
        <p:nvSpPr>
          <p:cNvPr id="7" name="Slide Number Placeholder 6"/>
          <p:cNvSpPr>
            <a:spLocks noGrp="1"/>
          </p:cNvSpPr>
          <p:nvPr>
            <p:ph type="sldNum" sz="quarter" idx="12"/>
          </p:nvPr>
        </p:nvSpPr>
        <p:spPr>
          <a:xfrm>
            <a:off x="8582025" y="5297488"/>
            <a:ext cx="400050" cy="303212"/>
          </a:xfrm>
        </p:spPr>
        <p:txBody>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eaLnBrk="1" hangingPunct="1">
              <a:defRPr/>
            </a:pPr>
            <a:fld id="{4917E651-9EE1-42A5-8DBE-FC0CCADCBDD5}" type="slidenum">
              <a:rPr lang="en-US" altLang="en-US" sz="1600" smtClean="0">
                <a:solidFill>
                  <a:prstClr val="white"/>
                </a:solidFill>
              </a:rPr>
              <a:pPr eaLnBrk="1" hangingPunct="1">
                <a:defRPr/>
              </a:pPr>
              <a:t>3</a:t>
            </a:fld>
            <a:endParaRPr lang="en-US" altLang="en-US" sz="1600" smtClean="0">
              <a:solidFill>
                <a:prstClr val="white"/>
              </a:solidFill>
            </a:endParaRPr>
          </a:p>
        </p:txBody>
      </p:sp>
      <p:sp>
        <p:nvSpPr>
          <p:cNvPr id="8" name="Footer Placeholder 7"/>
          <p:cNvSpPr>
            <a:spLocks noGrp="1"/>
          </p:cNvSpPr>
          <p:nvPr>
            <p:ph type="ftr" sz="quarter" idx="11"/>
          </p:nvPr>
        </p:nvSpPr>
        <p:spPr>
          <a:xfrm>
            <a:off x="4276725" y="5297488"/>
            <a:ext cx="4410075" cy="303212"/>
          </a:xfrm>
        </p:spPr>
        <p:txBody>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eaLnBrk="1" hangingPunct="1">
              <a:defRPr/>
            </a:pPr>
            <a:r>
              <a:rPr lang="en-US" altLang="en-US" sz="1600" smtClean="0">
                <a:solidFill>
                  <a:prstClr val="white"/>
                </a:solidFill>
              </a:rPr>
              <a:t>SCCOE: Equity | Diversity | Inclusion | Partnership </a:t>
            </a:r>
          </a:p>
        </p:txBody>
      </p:sp>
    </p:spTree>
    <p:extLst>
      <p:ext uri="{BB962C8B-B14F-4D97-AF65-F5344CB8AC3E}">
        <p14:creationId xmlns:p14="http://schemas.microsoft.com/office/powerpoint/2010/main" val="2743514831"/>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102" y="57325"/>
            <a:ext cx="7193796" cy="952500"/>
          </a:xfrm>
        </p:spPr>
        <p:txBody>
          <a:bodyPr/>
          <a:lstStyle/>
          <a:p>
            <a:r>
              <a:rPr lang="en-US" dirty="0" smtClean="0"/>
              <a:t>c</a:t>
            </a:r>
            <a:endParaRPr lang="en-US" dirty="0"/>
          </a:p>
        </p:txBody>
      </p:sp>
      <p:sp>
        <p:nvSpPr>
          <p:cNvPr id="3" name="Content Placeholder 2"/>
          <p:cNvSpPr>
            <a:spLocks noGrp="1"/>
          </p:cNvSpPr>
          <p:nvPr>
            <p:ph idx="1"/>
          </p:nvPr>
        </p:nvSpPr>
        <p:spPr>
          <a:xfrm>
            <a:off x="1143000" y="1036449"/>
            <a:ext cx="6858000" cy="3771900"/>
          </a:xfrm>
        </p:spPr>
        <p:txBody>
          <a:bodyPr/>
          <a:lstStyle/>
          <a:p>
            <a:pPr marL="0" indent="0">
              <a:lnSpc>
                <a:spcPct val="100000"/>
              </a:lnSpc>
              <a:spcBef>
                <a:spcPts val="0"/>
              </a:spcBef>
              <a:buNone/>
              <a:defRPr/>
            </a:pPr>
            <a:r>
              <a:rPr lang="en-US" dirty="0" smtClean="0"/>
              <a:t>A student studies how populations in a </a:t>
            </a:r>
            <a:r>
              <a:rPr lang="en-US" dirty="0" smtClean="0">
                <a:solidFill>
                  <a:schemeClr val="accent6">
                    <a:lumMod val="75000"/>
                  </a:schemeClr>
                </a:solidFill>
              </a:rPr>
              <a:t>kelp forest </a:t>
            </a:r>
            <a:r>
              <a:rPr lang="en-US" b="1" dirty="0" smtClean="0">
                <a:solidFill>
                  <a:schemeClr val="accent6">
                    <a:lumMod val="75000"/>
                  </a:schemeClr>
                </a:solidFill>
              </a:rPr>
              <a:t>ecosystem</a:t>
            </a:r>
            <a:r>
              <a:rPr lang="en-US" dirty="0" smtClean="0">
                <a:solidFill>
                  <a:schemeClr val="accent6">
                    <a:lumMod val="75000"/>
                  </a:schemeClr>
                </a:solidFill>
              </a:rPr>
              <a:t> </a:t>
            </a:r>
            <a:r>
              <a:rPr lang="en-US" dirty="0" smtClean="0"/>
              <a:t>off the </a:t>
            </a:r>
            <a:r>
              <a:rPr lang="en-US" b="1" dirty="0" smtClean="0">
                <a:solidFill>
                  <a:srgbClr val="00A9B4"/>
                </a:solidFill>
              </a:rPr>
              <a:t>coast of California </a:t>
            </a:r>
            <a:r>
              <a:rPr lang="en-US" dirty="0" smtClean="0"/>
              <a:t>are affected by changes in their food </a:t>
            </a:r>
            <a:r>
              <a:rPr lang="en-US" b="1" dirty="0" smtClean="0">
                <a:solidFill>
                  <a:srgbClr val="00A9B4"/>
                </a:solidFill>
              </a:rPr>
              <a:t>sources</a:t>
            </a:r>
            <a:r>
              <a:rPr lang="en-US" dirty="0" smtClean="0"/>
              <a:t>. The two graphs show that a change in a </a:t>
            </a:r>
            <a:r>
              <a:rPr lang="en-US" b="1" dirty="0" smtClean="0">
                <a:solidFill>
                  <a:srgbClr val="00A9B4"/>
                </a:solidFill>
              </a:rPr>
              <a:t>population</a:t>
            </a:r>
            <a:r>
              <a:rPr lang="en-US" dirty="0" smtClean="0"/>
              <a:t> of </a:t>
            </a:r>
            <a:r>
              <a:rPr lang="en-US" dirty="0" smtClean="0">
                <a:solidFill>
                  <a:schemeClr val="accent6">
                    <a:lumMod val="75000"/>
                  </a:schemeClr>
                </a:solidFill>
              </a:rPr>
              <a:t>perch</a:t>
            </a:r>
            <a:r>
              <a:rPr lang="en-US" dirty="0" smtClean="0"/>
              <a:t>, </a:t>
            </a:r>
            <a:r>
              <a:rPr lang="en-US" b="1" dirty="0" smtClean="0">
                <a:solidFill>
                  <a:schemeClr val="accent6">
                    <a:lumMod val="75000"/>
                  </a:schemeClr>
                </a:solidFill>
              </a:rPr>
              <a:t>a type of fish</a:t>
            </a:r>
            <a:r>
              <a:rPr lang="en-US" dirty="0" smtClean="0"/>
              <a:t>, also affects a population of </a:t>
            </a:r>
            <a:r>
              <a:rPr lang="en-US" b="1" dirty="0" smtClean="0">
                <a:solidFill>
                  <a:srgbClr val="00A9B4"/>
                </a:solidFill>
              </a:rPr>
              <a:t>sea otters</a:t>
            </a:r>
            <a:r>
              <a:rPr lang="en-US" dirty="0" smtClean="0"/>
              <a:t>.</a:t>
            </a:r>
            <a:endParaRPr lang="en-US" dirty="0"/>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30</a:t>
            </a:fld>
            <a:endParaRPr lang="en-US" altLang="en-US">
              <a:solidFill>
                <a:prstClr val="white"/>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024" y="3067556"/>
            <a:ext cx="4303112" cy="2521473"/>
          </a:xfrm>
          <a:prstGeom prst="rect">
            <a:avLst/>
          </a:prstGeom>
        </p:spPr>
      </p:pic>
    </p:spTree>
    <p:extLst>
      <p:ext uri="{BB962C8B-B14F-4D97-AF65-F5344CB8AC3E}">
        <p14:creationId xmlns:p14="http://schemas.microsoft.com/office/powerpoint/2010/main" val="25016089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858000" cy="952500"/>
          </a:xfrm>
        </p:spPr>
        <p:txBody>
          <a:bodyPr/>
          <a:lstStyle/>
          <a:p>
            <a:r>
              <a:rPr lang="en-US" dirty="0" smtClean="0"/>
              <a:t>8</a:t>
            </a:r>
            <a:r>
              <a:rPr lang="en-US" baseline="30000" dirty="0" smtClean="0"/>
              <a:t>th</a:t>
            </a:r>
            <a:r>
              <a:rPr lang="en-US" dirty="0" smtClean="0"/>
              <a:t> grade CAST-continued</a:t>
            </a:r>
            <a:endParaRPr lang="en-US" dirty="0"/>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31</a:t>
            </a:fld>
            <a:endParaRPr lang="en-US" altLang="en-US">
              <a:solidFill>
                <a:prstClr val="whit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565" y="1515533"/>
            <a:ext cx="5033537" cy="1270000"/>
          </a:xfrm>
          <a:prstGeom prst="rect">
            <a:avLst/>
          </a:prstGeom>
        </p:spPr>
      </p:pic>
      <p:sp>
        <p:nvSpPr>
          <p:cNvPr id="3" name="Content Placeholder 2"/>
          <p:cNvSpPr>
            <a:spLocks noGrp="1"/>
          </p:cNvSpPr>
          <p:nvPr>
            <p:ph idx="1"/>
          </p:nvPr>
        </p:nvSpPr>
        <p:spPr>
          <a:xfrm>
            <a:off x="1217083" y="846667"/>
            <a:ext cx="6858000" cy="4243917"/>
          </a:xfrm>
        </p:spPr>
        <p:txBody>
          <a:bodyPr/>
          <a:lstStyle/>
          <a:p>
            <a:pPr marL="0" indent="0">
              <a:lnSpc>
                <a:spcPct val="100000"/>
              </a:lnSpc>
              <a:spcBef>
                <a:spcPts val="0"/>
              </a:spcBef>
              <a:buNone/>
              <a:defRPr/>
            </a:pPr>
            <a:r>
              <a:rPr lang="en-US" dirty="0" smtClean="0"/>
              <a:t>The diagram shows a partial food web for the kelp forest ecosystem.</a:t>
            </a:r>
          </a:p>
          <a:p>
            <a:pPr marL="0" indent="0">
              <a:lnSpc>
                <a:spcPct val="100000"/>
              </a:lnSpc>
              <a:spcBef>
                <a:spcPts val="0"/>
              </a:spcBef>
              <a:buNone/>
              <a:defRPr/>
            </a:pPr>
            <a:endParaRPr lang="en-US" dirty="0"/>
          </a:p>
          <a:p>
            <a:pPr marL="0" indent="0">
              <a:lnSpc>
                <a:spcPct val="100000"/>
              </a:lnSpc>
              <a:spcBef>
                <a:spcPts val="0"/>
              </a:spcBef>
              <a:buNone/>
              <a:defRPr/>
            </a:pPr>
            <a:endParaRPr lang="en-US" dirty="0" smtClean="0"/>
          </a:p>
          <a:p>
            <a:pPr marL="0" indent="0">
              <a:lnSpc>
                <a:spcPct val="100000"/>
              </a:lnSpc>
              <a:spcBef>
                <a:spcPts val="0"/>
              </a:spcBef>
              <a:buNone/>
              <a:defRPr/>
            </a:pPr>
            <a:endParaRPr lang="en-US" dirty="0"/>
          </a:p>
          <a:p>
            <a:pPr marL="0" indent="0">
              <a:lnSpc>
                <a:spcPct val="100000"/>
              </a:lnSpc>
              <a:spcBef>
                <a:spcPts val="0"/>
              </a:spcBef>
              <a:buNone/>
              <a:defRPr/>
            </a:pPr>
            <a:r>
              <a:rPr lang="en-US" dirty="0" smtClean="0"/>
              <a:t>Use the graph and partial food web to predict the changes in the sea urchin and kelp populations as the perch population increases.  Place the correct labels in the table shown.  A label may be used more than once; not all labels may be used.</a:t>
            </a:r>
            <a:endParaRPr lang="en-US" dirty="0"/>
          </a:p>
        </p:txBody>
      </p:sp>
    </p:spTree>
    <p:extLst>
      <p:ext uri="{BB962C8B-B14F-4D97-AF65-F5344CB8AC3E}">
        <p14:creationId xmlns:p14="http://schemas.microsoft.com/office/powerpoint/2010/main" val="25230520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858000" cy="952500"/>
          </a:xfrm>
        </p:spPr>
        <p:txBody>
          <a:bodyPr/>
          <a:lstStyle/>
          <a:p>
            <a:r>
              <a:rPr lang="en-US"/>
              <a:t>8</a:t>
            </a:r>
            <a:r>
              <a:rPr lang="en-US" baseline="30000"/>
              <a:t>th</a:t>
            </a:r>
            <a:r>
              <a:rPr lang="en-US"/>
              <a:t> grade CAST-continued</a:t>
            </a:r>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32</a:t>
            </a:fld>
            <a:endParaRPr lang="en-US" altLang="en-US">
              <a:solidFill>
                <a:prstClr val="white"/>
              </a:solidFill>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6183" y="952500"/>
            <a:ext cx="6235400" cy="2002714"/>
          </a:xfrm>
        </p:spPr>
      </p:pic>
    </p:spTree>
    <p:extLst>
      <p:ext uri="{BB962C8B-B14F-4D97-AF65-F5344CB8AC3E}">
        <p14:creationId xmlns:p14="http://schemas.microsoft.com/office/powerpoint/2010/main" val="32294656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858000" cy="952500"/>
          </a:xfrm>
        </p:spPr>
        <p:txBody>
          <a:bodyPr/>
          <a:lstStyle/>
          <a:p>
            <a:r>
              <a:rPr lang="en-US"/>
              <a:t>8</a:t>
            </a:r>
            <a:r>
              <a:rPr lang="en-US" baseline="30000"/>
              <a:t>th</a:t>
            </a:r>
            <a:r>
              <a:rPr lang="en-US"/>
              <a:t> grade CAST-continued</a:t>
            </a:r>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33</a:t>
            </a:fld>
            <a:endParaRPr lang="en-US" altLang="en-US">
              <a:solidFill>
                <a:prstClr val="white"/>
              </a:solidFill>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6183" y="952500"/>
            <a:ext cx="6235400" cy="2002714"/>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9807" y="3081867"/>
            <a:ext cx="5033537" cy="1270000"/>
          </a:xfrm>
          <a:prstGeom prst="rect">
            <a:avLst/>
          </a:prstGeom>
        </p:spPr>
      </p:pic>
    </p:spTree>
    <p:extLst>
      <p:ext uri="{BB962C8B-B14F-4D97-AF65-F5344CB8AC3E}">
        <p14:creationId xmlns:p14="http://schemas.microsoft.com/office/powerpoint/2010/main" val="35251471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858000" cy="952500"/>
          </a:xfrm>
        </p:spPr>
        <p:txBody>
          <a:bodyPr/>
          <a:lstStyle/>
          <a:p>
            <a:r>
              <a:rPr lang="en-US"/>
              <a:t>8</a:t>
            </a:r>
            <a:r>
              <a:rPr lang="en-US" baseline="30000"/>
              <a:t>th</a:t>
            </a:r>
            <a:r>
              <a:rPr lang="en-US"/>
              <a:t> grade CAST-continued</a:t>
            </a:r>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34</a:t>
            </a:fld>
            <a:endParaRPr lang="en-US" altLang="en-US">
              <a:solidFill>
                <a:prstClr val="white"/>
              </a:solidFill>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6183" y="952500"/>
            <a:ext cx="6235400" cy="2002714"/>
          </a:xfrm>
        </p:spPr>
      </p:pic>
      <p:sp>
        <p:nvSpPr>
          <p:cNvPr id="10" name="TextBox 9"/>
          <p:cNvSpPr txBox="1"/>
          <p:nvPr/>
        </p:nvSpPr>
        <p:spPr>
          <a:xfrm>
            <a:off x="841612" y="2885704"/>
            <a:ext cx="7358418" cy="2759282"/>
          </a:xfrm>
          <a:prstGeom prst="rect">
            <a:avLst/>
          </a:prstGeom>
          <a:solidFill>
            <a:srgbClr val="FFFFB8"/>
          </a:solidFill>
          <a:ln>
            <a:solidFill>
              <a:schemeClr val="tx1"/>
            </a:solidFill>
          </a:ln>
        </p:spPr>
        <p:txBody>
          <a:bodyPr wrap="square" rtlCol="0">
            <a:spAutoFit/>
          </a:bodyPr>
          <a:lstStyle/>
          <a:p>
            <a:r>
              <a:rPr lang="en-US" sz="2333" b="1" dirty="0"/>
              <a:t>The 3-dimensionality of this question:</a:t>
            </a:r>
          </a:p>
          <a:p>
            <a:r>
              <a:rPr lang="en-US" sz="2333" b="1" dirty="0">
                <a:solidFill>
                  <a:schemeClr val="accent6">
                    <a:lumMod val="75000"/>
                  </a:schemeClr>
                </a:solidFill>
              </a:rPr>
              <a:t>DCI: LS2.A Interdependent Relationships in Ecosystems      </a:t>
            </a:r>
          </a:p>
          <a:p>
            <a:r>
              <a:rPr lang="en-US" sz="2333" b="1" dirty="0">
                <a:solidFill>
                  <a:srgbClr val="0432FF"/>
                </a:solidFill>
              </a:rPr>
              <a:t>SEP: Analyzing and interpreting data</a:t>
            </a:r>
          </a:p>
          <a:p>
            <a:r>
              <a:rPr lang="en-US" sz="2333" b="1" dirty="0">
                <a:solidFill>
                  <a:srgbClr val="00A250"/>
                </a:solidFill>
              </a:rPr>
              <a:t>CCC: </a:t>
            </a:r>
            <a:r>
              <a:rPr lang="en-US" sz="2333" b="1" dirty="0">
                <a:solidFill>
                  <a:srgbClr val="00B050"/>
                </a:solidFill>
              </a:rPr>
              <a:t>Cause and effect: mechanism and explanation</a:t>
            </a:r>
          </a:p>
          <a:p>
            <a:r>
              <a:rPr lang="en-US" sz="2333" b="1" dirty="0"/>
              <a:t>MS-LS2-1.	Analyze and interpret data to provide evidence for the effects of resource availability on organisms and populations of organisms in an ecosystem. </a:t>
            </a:r>
            <a:endParaRPr lang="en-US" sz="2333" b="1" dirty="0">
              <a:solidFill>
                <a:srgbClr val="00B050"/>
              </a:solidFill>
            </a:endParaRPr>
          </a:p>
          <a:p>
            <a:r>
              <a:rPr lang="en-US" sz="1000" b="1" dirty="0">
                <a:solidFill>
                  <a:srgbClr val="00B050"/>
                </a:solidFill>
              </a:rPr>
              <a:t>         </a:t>
            </a:r>
          </a:p>
        </p:txBody>
      </p:sp>
    </p:spTree>
    <p:extLst>
      <p:ext uri="{BB962C8B-B14F-4D97-AF65-F5344CB8AC3E}">
        <p14:creationId xmlns:p14="http://schemas.microsoft.com/office/powerpoint/2010/main" val="3373221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35</a:t>
            </a:fld>
            <a:endParaRPr lang="en-US" altLang="en-US">
              <a:solidFill>
                <a:prstClr val="white"/>
              </a:solidFill>
            </a:endParaRPr>
          </a:p>
        </p:txBody>
      </p:sp>
      <p:sp>
        <p:nvSpPr>
          <p:cNvPr id="7" name="Title 1"/>
          <p:cNvSpPr>
            <a:spLocks noGrp="1"/>
          </p:cNvSpPr>
          <p:nvPr>
            <p:ph type="title"/>
          </p:nvPr>
        </p:nvSpPr>
        <p:spPr>
          <a:xfrm>
            <a:off x="993603" y="160860"/>
            <a:ext cx="4392083" cy="952500"/>
          </a:xfrm>
        </p:spPr>
        <p:txBody>
          <a:bodyPr>
            <a:normAutofit fontScale="90000"/>
          </a:bodyPr>
          <a:lstStyle/>
          <a:p>
            <a:r>
              <a:rPr lang="en-US" sz="4500" b="1" dirty="0"/>
              <a:t>5</a:t>
            </a:r>
            <a:r>
              <a:rPr lang="en-US" sz="4500" b="1" baseline="30000" dirty="0"/>
              <a:t>th</a:t>
            </a:r>
            <a:r>
              <a:rPr lang="en-US" sz="4500" b="1" dirty="0"/>
              <a:t> Myth to Investigate</a:t>
            </a:r>
          </a:p>
        </p:txBody>
      </p:sp>
      <p:sp>
        <p:nvSpPr>
          <p:cNvPr id="8" name="Title 1"/>
          <p:cNvSpPr>
            <a:spLocks noGrp="1"/>
          </p:cNvSpPr>
          <p:nvPr>
            <p:ph idx="1"/>
          </p:nvPr>
        </p:nvSpPr>
        <p:spPr>
          <a:xfrm>
            <a:off x="1143000" y="1333500"/>
            <a:ext cx="3594100" cy="3771900"/>
          </a:xfrm>
        </p:spPr>
        <p:txBody>
          <a:bodyPr>
            <a:normAutofit lnSpcReduction="10000"/>
          </a:bodyPr>
          <a:lstStyle/>
          <a:p>
            <a:pPr marL="0" indent="0">
              <a:lnSpc>
                <a:spcPct val="100000"/>
              </a:lnSpc>
              <a:spcBef>
                <a:spcPts val="0"/>
              </a:spcBef>
              <a:buNone/>
              <a:defRPr/>
            </a:pPr>
            <a:r>
              <a:rPr lang="en-US" sz="3667" dirty="0">
                <a:latin typeface="Britannic Bold" panose="020B0903060703020204" pitchFamily="34" charset="0"/>
              </a:rPr>
              <a:t>“There isn’t much difference between the previous state science test, and the new CAST.”</a:t>
            </a:r>
            <a:endParaRPr lang="en-US" sz="3667" b="1" dirty="0"/>
          </a:p>
        </p:txBody>
      </p:sp>
    </p:spTree>
    <p:extLst>
      <p:ext uri="{BB962C8B-B14F-4D97-AF65-F5344CB8AC3E}">
        <p14:creationId xmlns:p14="http://schemas.microsoft.com/office/powerpoint/2010/main" val="13925979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36</a:t>
            </a:fld>
            <a:endParaRPr lang="en-US" altLang="en-US">
              <a:solidFill>
                <a:prstClr val="white"/>
              </a:solidFill>
            </a:endParaRPr>
          </a:p>
        </p:txBody>
      </p:sp>
      <p:sp>
        <p:nvSpPr>
          <p:cNvPr id="7" name="Title 1"/>
          <p:cNvSpPr>
            <a:spLocks noGrp="1"/>
          </p:cNvSpPr>
          <p:nvPr>
            <p:ph type="title"/>
          </p:nvPr>
        </p:nvSpPr>
        <p:spPr>
          <a:xfrm>
            <a:off x="1011324" y="193423"/>
            <a:ext cx="4392083" cy="952500"/>
          </a:xfrm>
        </p:spPr>
        <p:txBody>
          <a:bodyPr>
            <a:normAutofit fontScale="90000"/>
          </a:bodyPr>
          <a:lstStyle/>
          <a:p>
            <a:r>
              <a:rPr lang="en-US" sz="4500" b="1" dirty="0"/>
              <a:t>5</a:t>
            </a:r>
            <a:r>
              <a:rPr lang="en-US" sz="4500" b="1" baseline="30000" dirty="0"/>
              <a:t>th</a:t>
            </a:r>
            <a:r>
              <a:rPr lang="en-US" sz="4500" b="1" dirty="0"/>
              <a:t> Myth to Investigate</a:t>
            </a:r>
          </a:p>
        </p:txBody>
      </p:sp>
      <p:sp>
        <p:nvSpPr>
          <p:cNvPr id="8" name="Title 1"/>
          <p:cNvSpPr>
            <a:spLocks noGrp="1"/>
          </p:cNvSpPr>
          <p:nvPr>
            <p:ph idx="1"/>
          </p:nvPr>
        </p:nvSpPr>
        <p:spPr>
          <a:xfrm>
            <a:off x="1143000" y="1333500"/>
            <a:ext cx="3594100" cy="3771900"/>
          </a:xfrm>
        </p:spPr>
        <p:txBody>
          <a:bodyPr>
            <a:normAutofit lnSpcReduction="10000"/>
          </a:bodyPr>
          <a:lstStyle/>
          <a:p>
            <a:pPr marL="0" indent="0">
              <a:lnSpc>
                <a:spcPct val="100000"/>
              </a:lnSpc>
              <a:spcBef>
                <a:spcPts val="0"/>
              </a:spcBef>
              <a:buNone/>
              <a:defRPr/>
            </a:pPr>
            <a:r>
              <a:rPr lang="en-US" sz="3667" dirty="0">
                <a:latin typeface="Britannic Bold" panose="020B0903060703020204" pitchFamily="34" charset="0"/>
              </a:rPr>
              <a:t>“There isn’t much difference between the previous state science test, and the new CAST.”</a:t>
            </a:r>
            <a:endParaRPr lang="en-US" sz="3667" b="1"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896"/>
          <a:stretch/>
        </p:blipFill>
        <p:spPr>
          <a:xfrm>
            <a:off x="4648496" y="432594"/>
            <a:ext cx="3759200" cy="5016500"/>
          </a:xfrm>
          <a:prstGeom prst="rect">
            <a:avLst/>
          </a:prstGeom>
        </p:spPr>
      </p:pic>
    </p:spTree>
    <p:extLst>
      <p:ext uri="{BB962C8B-B14F-4D97-AF65-F5344CB8AC3E}">
        <p14:creationId xmlns:p14="http://schemas.microsoft.com/office/powerpoint/2010/main" val="34482436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QUESTIONS/ISSUES</a:t>
            </a:r>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37</a:t>
            </a:fld>
            <a:endParaRPr lang="en-US" altLang="en-US">
              <a:solidFill>
                <a:prstClr val="white"/>
              </a:solidFill>
            </a:endParaRPr>
          </a:p>
        </p:txBody>
      </p:sp>
      <p:pic>
        <p:nvPicPr>
          <p:cNvPr id="3" name="Picture 2"/>
          <p:cNvPicPr>
            <a:picLocks noChangeAspect="1"/>
          </p:cNvPicPr>
          <p:nvPr/>
        </p:nvPicPr>
        <p:blipFill>
          <a:blip r:embed="rId2"/>
          <a:stretch>
            <a:fillRect/>
          </a:stretch>
        </p:blipFill>
        <p:spPr>
          <a:xfrm>
            <a:off x="1906346" y="1060337"/>
            <a:ext cx="5235790" cy="3706754"/>
          </a:xfrm>
          <a:prstGeom prst="rect">
            <a:avLst/>
          </a:prstGeom>
        </p:spPr>
      </p:pic>
    </p:spTree>
    <p:extLst>
      <p:ext uri="{BB962C8B-B14F-4D97-AF65-F5344CB8AC3E}">
        <p14:creationId xmlns:p14="http://schemas.microsoft.com/office/powerpoint/2010/main" val="39945367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455" y="254183"/>
            <a:ext cx="6858000" cy="952500"/>
          </a:xfrm>
        </p:spPr>
        <p:txBody>
          <a:bodyPr>
            <a:normAutofit fontScale="90000"/>
          </a:bodyPr>
          <a:lstStyle/>
          <a:p>
            <a:pPr>
              <a:lnSpc>
                <a:spcPct val="90000"/>
              </a:lnSpc>
            </a:pPr>
            <a:r>
              <a:rPr lang="en-US" sz="3000" i="1" dirty="0"/>
              <a:t>NO MYTHS HERE!</a:t>
            </a:r>
            <a:r>
              <a:rPr lang="en-US" i="1" dirty="0" smtClean="0"/>
              <a:t/>
            </a:r>
            <a:br>
              <a:rPr lang="en-US" i="1" dirty="0" smtClean="0"/>
            </a:br>
            <a:r>
              <a:rPr lang="en-US" dirty="0" smtClean="0"/>
              <a:t>Training Opportunities for Educators</a:t>
            </a:r>
            <a:br>
              <a:rPr lang="en-US" dirty="0" smtClean="0"/>
            </a:br>
            <a:endParaRPr lang="en-US" dirty="0"/>
          </a:p>
        </p:txBody>
      </p:sp>
      <p:sp>
        <p:nvSpPr>
          <p:cNvPr id="3" name="Content Placeholder 2"/>
          <p:cNvSpPr>
            <a:spLocks noGrp="1"/>
          </p:cNvSpPr>
          <p:nvPr>
            <p:ph idx="1"/>
          </p:nvPr>
        </p:nvSpPr>
        <p:spPr>
          <a:xfrm>
            <a:off x="1143000" y="952500"/>
            <a:ext cx="6858000" cy="3771900"/>
          </a:xfrm>
        </p:spPr>
        <p:txBody>
          <a:bodyPr/>
          <a:lstStyle/>
          <a:p>
            <a:r>
              <a:rPr lang="en-US" sz="3000" dirty="0"/>
              <a:t>Science Materials Fair </a:t>
            </a:r>
            <a:r>
              <a:rPr lang="mr-IN" sz="3000" dirty="0"/>
              <a:t>–</a:t>
            </a:r>
            <a:r>
              <a:rPr lang="en-US" sz="3000" dirty="0"/>
              <a:t> Jan. 29 and 30</a:t>
            </a:r>
          </a:p>
          <a:p>
            <a:r>
              <a:rPr lang="en-US" sz="3000" dirty="0"/>
              <a:t>CA NGSS TIME             - Feb. 11, 12 &amp; 13</a:t>
            </a:r>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38</a:t>
            </a:fld>
            <a:endParaRPr lang="en-US" altLang="en-US">
              <a:solidFill>
                <a:prstClr val="white"/>
              </a:solidFill>
            </a:endParaRPr>
          </a:p>
        </p:txBody>
      </p:sp>
      <p:sp>
        <p:nvSpPr>
          <p:cNvPr id="13" name="Rectangle 12"/>
          <p:cNvSpPr/>
          <p:nvPr/>
        </p:nvSpPr>
        <p:spPr>
          <a:xfrm>
            <a:off x="762000" y="4572000"/>
            <a:ext cx="7620000" cy="1143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2097468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858000" cy="952500"/>
          </a:xfrm>
        </p:spPr>
        <p:txBody>
          <a:bodyPr>
            <a:normAutofit fontScale="90000"/>
          </a:bodyPr>
          <a:lstStyle/>
          <a:p>
            <a:pPr>
              <a:lnSpc>
                <a:spcPct val="90000"/>
              </a:lnSpc>
            </a:pPr>
            <a:r>
              <a:rPr lang="en-US" sz="3000" i="1" dirty="0"/>
              <a:t>NO MYTHS HERE!</a:t>
            </a:r>
            <a:br>
              <a:rPr lang="en-US" sz="3000" i="1" dirty="0"/>
            </a:br>
            <a:r>
              <a:rPr lang="en-US" dirty="0" smtClean="0"/>
              <a:t>Training Opportunities for Educators</a:t>
            </a:r>
            <a:endParaRPr lang="en-US" dirty="0"/>
          </a:p>
        </p:txBody>
      </p:sp>
      <p:sp>
        <p:nvSpPr>
          <p:cNvPr id="3" name="Content Placeholder 2"/>
          <p:cNvSpPr>
            <a:spLocks noGrp="1"/>
          </p:cNvSpPr>
          <p:nvPr>
            <p:ph idx="1"/>
          </p:nvPr>
        </p:nvSpPr>
        <p:spPr>
          <a:xfrm>
            <a:off x="1143000" y="952500"/>
            <a:ext cx="6858000" cy="3771900"/>
          </a:xfrm>
        </p:spPr>
        <p:txBody>
          <a:bodyPr/>
          <a:lstStyle/>
          <a:p>
            <a:r>
              <a:rPr lang="en-US" sz="3000" dirty="0"/>
              <a:t>Science Materials Fair </a:t>
            </a:r>
            <a:r>
              <a:rPr lang="mr-IN" sz="3000" dirty="0"/>
              <a:t>–</a:t>
            </a:r>
            <a:r>
              <a:rPr lang="en-US" sz="3000" dirty="0"/>
              <a:t> Jan. 29 and 30</a:t>
            </a:r>
          </a:p>
          <a:p>
            <a:r>
              <a:rPr lang="en-US" sz="3000" dirty="0"/>
              <a:t>CA NGSS TIME             - Feb. 11, 12 &amp; 13</a:t>
            </a:r>
          </a:p>
          <a:p>
            <a:r>
              <a:rPr lang="en-US" sz="3000" b="1" dirty="0">
                <a:solidFill>
                  <a:srgbClr val="2F2F97"/>
                </a:solidFill>
              </a:rPr>
              <a:t>Introduction to NGSS </a:t>
            </a:r>
          </a:p>
          <a:p>
            <a:r>
              <a:rPr lang="en-US" sz="3000" b="1" dirty="0">
                <a:solidFill>
                  <a:srgbClr val="2F2F97"/>
                </a:solidFill>
              </a:rPr>
              <a:t>Diving Deeper into NGSS</a:t>
            </a:r>
          </a:p>
          <a:p>
            <a:r>
              <a:rPr lang="en-US" sz="3000" b="1" dirty="0">
                <a:solidFill>
                  <a:srgbClr val="2F2F97"/>
                </a:solidFill>
              </a:rPr>
              <a:t>Teaching through Phenomenon</a:t>
            </a:r>
          </a:p>
          <a:p>
            <a:endParaRPr lang="en-US" sz="3000" dirty="0"/>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39</a:t>
            </a:fld>
            <a:endParaRPr lang="en-US" altLang="en-US">
              <a:solidFill>
                <a:prstClr val="white"/>
              </a:solidFill>
            </a:endParaRPr>
          </a:p>
        </p:txBody>
      </p:sp>
      <p:sp>
        <p:nvSpPr>
          <p:cNvPr id="13" name="Rectangle 12"/>
          <p:cNvSpPr/>
          <p:nvPr/>
        </p:nvSpPr>
        <p:spPr>
          <a:xfrm>
            <a:off x="762000" y="4572000"/>
            <a:ext cx="7620000" cy="1143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476425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420060" y="1347105"/>
            <a:ext cx="4040856" cy="450293"/>
          </a:xfrm>
        </p:spPr>
        <p:txBody>
          <a:bodyPr lIns="0" tIns="0" rIns="0" bIns="0">
            <a:noAutofit/>
          </a:bodyPr>
          <a:lstStyle/>
          <a:p>
            <a:pPr marL="0" indent="0" algn="ctr">
              <a:buNone/>
            </a:pPr>
            <a:r>
              <a:rPr lang="en-US" sz="2000" dirty="0" smtClean="0"/>
              <a:t>County Board of Education</a:t>
            </a:r>
          </a:p>
        </p:txBody>
      </p:sp>
      <p:sp>
        <p:nvSpPr>
          <p:cNvPr id="13" name="Content Placeholder 12"/>
          <p:cNvSpPr>
            <a:spLocks noGrp="1"/>
          </p:cNvSpPr>
          <p:nvPr>
            <p:ph sz="half" idx="2"/>
          </p:nvPr>
        </p:nvSpPr>
        <p:spPr>
          <a:xfrm>
            <a:off x="618027" y="1390254"/>
            <a:ext cx="3395785" cy="443430"/>
          </a:xfrm>
        </p:spPr>
        <p:txBody>
          <a:bodyPr lIns="0" tIns="0" rIns="0" bIns="0">
            <a:noAutofit/>
          </a:bodyPr>
          <a:lstStyle/>
          <a:p>
            <a:pPr marL="0" indent="0" algn="ctr">
              <a:buNone/>
            </a:pPr>
            <a:r>
              <a:rPr lang="en-US" sz="2000" dirty="0" smtClean="0"/>
              <a:t>County Superintendent</a:t>
            </a:r>
          </a:p>
        </p:txBody>
      </p:sp>
      <p:sp>
        <p:nvSpPr>
          <p:cNvPr id="5" name="Footer Placeholder 4"/>
          <p:cNvSpPr>
            <a:spLocks noGrp="1"/>
          </p:cNvSpPr>
          <p:nvPr>
            <p:ph type="ftr" sz="quarter" idx="11"/>
          </p:nvPr>
        </p:nvSpPr>
        <p:spPr/>
        <p:txBody>
          <a:bodyPr/>
          <a:lstStyle/>
          <a:p>
            <a:r>
              <a:rPr lang="en-US" smtClean="0"/>
              <a:t>SCCOE: Equity | Diversity | Inclusion | Partnership </a:t>
            </a:r>
            <a:endParaRPr lang="en-US"/>
          </a:p>
        </p:txBody>
      </p:sp>
      <p:sp>
        <p:nvSpPr>
          <p:cNvPr id="6" name="Slide Number Placeholder 5"/>
          <p:cNvSpPr>
            <a:spLocks noGrp="1"/>
          </p:cNvSpPr>
          <p:nvPr>
            <p:ph type="sldNum" sz="quarter" idx="12"/>
          </p:nvPr>
        </p:nvSpPr>
        <p:spPr/>
        <p:txBody>
          <a:bodyPr/>
          <a:lstStyle/>
          <a:p>
            <a:fld id="{42946E9F-4BCC-2F40-AE00-0A8E4A492AC9}" type="slidenum">
              <a:rPr lang="en-US" smtClean="0"/>
              <a:t>4</a:t>
            </a:fld>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302" b="4037"/>
          <a:stretch/>
        </p:blipFill>
        <p:spPr>
          <a:xfrm>
            <a:off x="4420060" y="1799768"/>
            <a:ext cx="4040856" cy="2300514"/>
          </a:xfrm>
          <a:prstGeom prst="rect">
            <a:avLst/>
          </a:prstGeom>
        </p:spPr>
      </p:pic>
      <p:sp>
        <p:nvSpPr>
          <p:cNvPr id="12" name="Rectangle 11"/>
          <p:cNvSpPr/>
          <p:nvPr/>
        </p:nvSpPr>
        <p:spPr>
          <a:xfrm>
            <a:off x="4420060" y="4137340"/>
            <a:ext cx="4040856" cy="600164"/>
          </a:xfrm>
          <a:prstGeom prst="rect">
            <a:avLst/>
          </a:prstGeom>
        </p:spPr>
        <p:txBody>
          <a:bodyPr wrap="square" lIns="0" tIns="0" rIns="0" bIns="0">
            <a:noAutofit/>
          </a:bodyPr>
          <a:lstStyle/>
          <a:p>
            <a:pPr algn="ctr">
              <a:spcAft>
                <a:spcPts val="200"/>
              </a:spcAft>
            </a:pPr>
            <a:r>
              <a:rPr lang="en-US" sz="1100" dirty="0" smtClean="0"/>
              <a:t>Peter Ortiz, </a:t>
            </a:r>
            <a:r>
              <a:rPr lang="en-US" sz="1100" i="1" dirty="0" smtClean="0"/>
              <a:t>Area 6</a:t>
            </a:r>
            <a:r>
              <a:rPr lang="en-US" sz="1100" dirty="0" smtClean="0"/>
              <a:t>; Grace Mah, </a:t>
            </a:r>
            <a:r>
              <a:rPr lang="en-US" sz="1100" i="1" dirty="0" smtClean="0"/>
              <a:t>Area 1</a:t>
            </a:r>
            <a:r>
              <a:rPr lang="en-US" sz="1100" dirty="0" smtClean="0"/>
              <a:t>; Claudia Rossi, </a:t>
            </a:r>
            <a:r>
              <a:rPr lang="en-US" sz="1100" i="1" dirty="0" smtClean="0"/>
              <a:t>Area 7</a:t>
            </a:r>
            <a:r>
              <a:rPr lang="en-US" sz="1100" dirty="0" smtClean="0"/>
              <a:t>;</a:t>
            </a:r>
          </a:p>
          <a:p>
            <a:pPr algn="ctr">
              <a:spcAft>
                <a:spcPts val="200"/>
              </a:spcAft>
            </a:pPr>
            <a:r>
              <a:rPr lang="en-US" sz="1100" dirty="0" smtClean="0"/>
              <a:t>Rosemary Kamei, </a:t>
            </a:r>
            <a:r>
              <a:rPr lang="en-US" sz="1100" i="1" dirty="0" smtClean="0"/>
              <a:t>Area 3</a:t>
            </a:r>
            <a:r>
              <a:rPr lang="en-US" sz="1100" dirty="0" smtClean="0"/>
              <a:t>; Joseph Di Salvo, </a:t>
            </a:r>
            <a:r>
              <a:rPr lang="en-US" sz="1100" i="1" dirty="0" smtClean="0"/>
              <a:t>Area 4</a:t>
            </a:r>
            <a:r>
              <a:rPr lang="en-US" sz="1100" dirty="0" smtClean="0"/>
              <a:t>;</a:t>
            </a:r>
          </a:p>
          <a:p>
            <a:pPr algn="ctr">
              <a:spcAft>
                <a:spcPts val="200"/>
              </a:spcAft>
            </a:pPr>
            <a:r>
              <a:rPr lang="en-US" sz="1100" dirty="0" smtClean="0"/>
              <a:t>Kathleen King, </a:t>
            </a:r>
            <a:r>
              <a:rPr lang="en-US" sz="1100" i="1" dirty="0" smtClean="0"/>
              <a:t>Area 2</a:t>
            </a:r>
            <a:r>
              <a:rPr lang="en-US" sz="1100" dirty="0" smtClean="0"/>
              <a:t>; Anna Song, </a:t>
            </a:r>
            <a:r>
              <a:rPr lang="en-US" sz="1100" i="1" dirty="0" smtClean="0"/>
              <a:t>Area 5</a:t>
            </a:r>
            <a:endParaRPr lang="en-US" sz="1100" i="1" dirty="0"/>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6390" t="7213" r="3525" b="9313"/>
          <a:stretch/>
        </p:blipFill>
        <p:spPr>
          <a:xfrm>
            <a:off x="1460767" y="1799768"/>
            <a:ext cx="1710305" cy="2300514"/>
          </a:xfrm>
          <a:prstGeom prst="rect">
            <a:avLst/>
          </a:prstGeom>
        </p:spPr>
      </p:pic>
      <p:sp>
        <p:nvSpPr>
          <p:cNvPr id="15" name="Rectangle 14"/>
          <p:cNvSpPr/>
          <p:nvPr/>
        </p:nvSpPr>
        <p:spPr>
          <a:xfrm>
            <a:off x="886309" y="4101055"/>
            <a:ext cx="2877837" cy="169277"/>
          </a:xfrm>
          <a:prstGeom prst="rect">
            <a:avLst/>
          </a:prstGeom>
        </p:spPr>
        <p:txBody>
          <a:bodyPr wrap="square" lIns="0" tIns="0" rIns="0" bIns="0">
            <a:noAutofit/>
          </a:bodyPr>
          <a:lstStyle/>
          <a:p>
            <a:pPr algn="ctr"/>
            <a:r>
              <a:rPr lang="en-US" sz="1100" dirty="0" smtClean="0"/>
              <a:t>Dr. Mary Ann Dewan</a:t>
            </a:r>
            <a:endParaRPr lang="en-US" sz="1100" i="1" dirty="0"/>
          </a:p>
        </p:txBody>
      </p:sp>
    </p:spTree>
    <p:extLst>
      <p:ext uri="{BB962C8B-B14F-4D97-AF65-F5344CB8AC3E}">
        <p14:creationId xmlns:p14="http://schemas.microsoft.com/office/powerpoint/2010/main" val="399195825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858000" cy="952500"/>
          </a:xfrm>
        </p:spPr>
        <p:txBody>
          <a:bodyPr>
            <a:normAutofit fontScale="90000"/>
          </a:bodyPr>
          <a:lstStyle/>
          <a:p>
            <a:pPr>
              <a:lnSpc>
                <a:spcPct val="90000"/>
              </a:lnSpc>
            </a:pPr>
            <a:r>
              <a:rPr lang="en-US" sz="3000" i="1" dirty="0"/>
              <a:t>NO MYTHS HERE!</a:t>
            </a:r>
            <a:r>
              <a:rPr lang="en-US" i="1" dirty="0" smtClean="0"/>
              <a:t/>
            </a:r>
            <a:br>
              <a:rPr lang="en-US" i="1" dirty="0" smtClean="0"/>
            </a:br>
            <a:r>
              <a:rPr lang="en-US" dirty="0" smtClean="0"/>
              <a:t>Training Opportunities for Educators</a:t>
            </a:r>
            <a:endParaRPr lang="en-US" dirty="0"/>
          </a:p>
        </p:txBody>
      </p:sp>
      <p:sp>
        <p:nvSpPr>
          <p:cNvPr id="3" name="Content Placeholder 2"/>
          <p:cNvSpPr>
            <a:spLocks noGrp="1"/>
          </p:cNvSpPr>
          <p:nvPr>
            <p:ph idx="1"/>
          </p:nvPr>
        </p:nvSpPr>
        <p:spPr>
          <a:xfrm>
            <a:off x="1143000" y="952500"/>
            <a:ext cx="6858000" cy="3771900"/>
          </a:xfrm>
        </p:spPr>
        <p:txBody>
          <a:bodyPr/>
          <a:lstStyle/>
          <a:p>
            <a:r>
              <a:rPr lang="en-US" sz="3000" dirty="0"/>
              <a:t>Science Materials Fair </a:t>
            </a:r>
            <a:r>
              <a:rPr lang="mr-IN" sz="3000" dirty="0"/>
              <a:t>–</a:t>
            </a:r>
            <a:r>
              <a:rPr lang="en-US" sz="3000" dirty="0"/>
              <a:t> Jan. 29 and 30</a:t>
            </a:r>
          </a:p>
          <a:p>
            <a:r>
              <a:rPr lang="en-US" sz="3000" dirty="0"/>
              <a:t>CA NGSS TIME             - Feb. 11, 12 &amp; 13</a:t>
            </a:r>
          </a:p>
          <a:p>
            <a:r>
              <a:rPr lang="en-US" sz="3000" b="1" dirty="0">
                <a:solidFill>
                  <a:srgbClr val="2F2F97"/>
                </a:solidFill>
              </a:rPr>
              <a:t>Introduction to NGSS </a:t>
            </a:r>
          </a:p>
          <a:p>
            <a:r>
              <a:rPr lang="en-US" sz="3000" b="1" dirty="0">
                <a:solidFill>
                  <a:srgbClr val="2F2F97"/>
                </a:solidFill>
              </a:rPr>
              <a:t>Diving Deeper into NGSS</a:t>
            </a:r>
          </a:p>
          <a:p>
            <a:r>
              <a:rPr lang="en-US" sz="3000" b="1" dirty="0">
                <a:solidFill>
                  <a:srgbClr val="2F2F97"/>
                </a:solidFill>
              </a:rPr>
              <a:t>Teaching through Phenomenon</a:t>
            </a:r>
          </a:p>
          <a:p>
            <a:endParaRPr lang="en-US" sz="3000" dirty="0"/>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40</a:t>
            </a:fld>
            <a:endParaRPr lang="en-US" altLang="en-US">
              <a:solidFill>
                <a:prstClr val="white"/>
              </a:solidFill>
            </a:endParaRPr>
          </a:p>
        </p:txBody>
      </p:sp>
      <p:sp>
        <p:nvSpPr>
          <p:cNvPr id="6" name="Right Brace 5"/>
          <p:cNvSpPr/>
          <p:nvPr/>
        </p:nvSpPr>
        <p:spPr>
          <a:xfrm>
            <a:off x="5175250" y="2032000"/>
            <a:ext cx="2365375" cy="1697893"/>
          </a:xfrm>
          <a:prstGeom prst="rightBrace">
            <a:avLst>
              <a:gd name="adj1" fmla="val 8333"/>
              <a:gd name="adj2" fmla="val 53390"/>
            </a:avLst>
          </a:prstGeom>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sz="1500"/>
          </a:p>
        </p:txBody>
      </p:sp>
      <p:cxnSp>
        <p:nvCxnSpPr>
          <p:cNvPr id="8" name="Straight Connector 7"/>
          <p:cNvCxnSpPr/>
          <p:nvPr/>
        </p:nvCxnSpPr>
        <p:spPr>
          <a:xfrm flipH="1">
            <a:off x="1371600" y="2032000"/>
            <a:ext cx="3938955"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flipH="1">
            <a:off x="1371600" y="3729893"/>
            <a:ext cx="3792418" cy="0"/>
          </a:xfrm>
          <a:prstGeom prst="line">
            <a:avLst/>
          </a:prstGeom>
          <a:effectLst/>
        </p:spPr>
        <p:style>
          <a:lnRef idx="2">
            <a:schemeClr val="dk1"/>
          </a:lnRef>
          <a:fillRef idx="0">
            <a:schemeClr val="dk1"/>
          </a:fillRef>
          <a:effectRef idx="1">
            <a:schemeClr val="dk1"/>
          </a:effectRef>
          <a:fontRef idx="minor">
            <a:schemeClr val="tx1"/>
          </a:fontRef>
        </p:style>
      </p:cxnSp>
      <p:sp>
        <p:nvSpPr>
          <p:cNvPr id="13" name="Rectangle 12"/>
          <p:cNvSpPr/>
          <p:nvPr/>
        </p:nvSpPr>
        <p:spPr>
          <a:xfrm>
            <a:off x="762000" y="4572000"/>
            <a:ext cx="7620000" cy="1143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cxnSp>
        <p:nvCxnSpPr>
          <p:cNvPr id="15" name="Straight Arrow Connector 14"/>
          <p:cNvCxnSpPr>
            <a:stCxn id="6" idx="1"/>
          </p:cNvCxnSpPr>
          <p:nvPr/>
        </p:nvCxnSpPr>
        <p:spPr>
          <a:xfrm flipH="1">
            <a:off x="6775940" y="2938506"/>
            <a:ext cx="764686" cy="832419"/>
          </a:xfrm>
          <a:prstGeom prst="straightConnector1">
            <a:avLst/>
          </a:prstGeom>
          <a:ln w="38100">
            <a:tailEnd type="triangle"/>
          </a:ln>
          <a:effectLst/>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991088" y="3744125"/>
            <a:ext cx="6940062" cy="2400657"/>
          </a:xfrm>
          <a:prstGeom prst="rect">
            <a:avLst/>
          </a:prstGeom>
          <a:noFill/>
        </p:spPr>
        <p:txBody>
          <a:bodyPr wrap="square" rtlCol="0">
            <a:spAutoFit/>
          </a:bodyPr>
          <a:lstStyle/>
          <a:p>
            <a:r>
              <a:rPr lang="en-US" sz="3000" dirty="0"/>
              <a:t>Contact SCCOE Science Coordinators to schedule a training date</a:t>
            </a:r>
          </a:p>
          <a:p>
            <a:r>
              <a:rPr lang="en-US" sz="3000" dirty="0" err="1">
                <a:solidFill>
                  <a:prstClr val="black"/>
                </a:solidFill>
              </a:rPr>
              <a:t>Jennifer_Mutch@sccoe.org</a:t>
            </a:r>
            <a:endParaRPr lang="en-US" sz="3000" dirty="0">
              <a:solidFill>
                <a:prstClr val="black"/>
              </a:solidFill>
            </a:endParaRPr>
          </a:p>
          <a:p>
            <a:r>
              <a:rPr lang="en-US" sz="3000" dirty="0" err="1">
                <a:solidFill>
                  <a:prstClr val="black"/>
                </a:solidFill>
              </a:rPr>
              <a:t>Sandi_Yellenberg@sccoe.org</a:t>
            </a:r>
            <a:endParaRPr lang="en-US" sz="3000" dirty="0">
              <a:solidFill>
                <a:prstClr val="black"/>
              </a:solidFill>
            </a:endParaRPr>
          </a:p>
          <a:p>
            <a:endParaRPr lang="en-US" sz="3000" dirty="0"/>
          </a:p>
        </p:txBody>
      </p:sp>
    </p:spTree>
    <p:extLst>
      <p:ext uri="{BB962C8B-B14F-4D97-AF65-F5344CB8AC3E}">
        <p14:creationId xmlns:p14="http://schemas.microsoft.com/office/powerpoint/2010/main" val="33178763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QUESTIONS/ISSUES</a:t>
            </a:r>
          </a:p>
        </p:txBody>
      </p:sp>
      <p:sp>
        <p:nvSpPr>
          <p:cNvPr id="4" name="Footer Placeholder 3"/>
          <p:cNvSpPr>
            <a:spLocks noGrp="1"/>
          </p:cNvSpPr>
          <p:nvPr>
            <p:ph type="ftr" sz="quarter" idx="11"/>
          </p:nvPr>
        </p:nvSpPr>
        <p:spPr/>
        <p:txBody>
          <a:bodyPr/>
          <a:lstStyle/>
          <a:p>
            <a:pPr>
              <a:defRPr/>
            </a:pPr>
            <a:r>
              <a:rPr lang="en-US" altLang="en-US" smtClean="0">
                <a:solidFill>
                  <a:prstClr val="white"/>
                </a:solidFill>
              </a:rPr>
              <a:t>SCCOE: Equity | Diversity | Inclusion | Partnership </a:t>
            </a:r>
            <a:endParaRPr lang="en-US" altLang="en-US">
              <a:solidFill>
                <a:prstClr val="white"/>
              </a:solidFill>
            </a:endParaRPr>
          </a:p>
        </p:txBody>
      </p:sp>
      <p:sp>
        <p:nvSpPr>
          <p:cNvPr id="5" name="Slide Number Placeholder 4"/>
          <p:cNvSpPr>
            <a:spLocks noGrp="1"/>
          </p:cNvSpPr>
          <p:nvPr>
            <p:ph type="sldNum" sz="quarter" idx="12"/>
          </p:nvPr>
        </p:nvSpPr>
        <p:spPr/>
        <p:txBody>
          <a:bodyPr/>
          <a:lstStyle/>
          <a:p>
            <a:pPr>
              <a:defRPr/>
            </a:pPr>
            <a:fld id="{93B8B703-1527-4EF0-BE1F-5F9CED44EE7C}" type="slidenum">
              <a:rPr lang="en-US" altLang="en-US" smtClean="0">
                <a:solidFill>
                  <a:prstClr val="white"/>
                </a:solidFill>
              </a:rPr>
              <a:pPr>
                <a:defRPr/>
              </a:pPr>
              <a:t>41</a:t>
            </a:fld>
            <a:endParaRPr lang="en-US" altLang="en-US">
              <a:solidFill>
                <a:prstClr val="white"/>
              </a:solidFill>
            </a:endParaRPr>
          </a:p>
        </p:txBody>
      </p:sp>
      <p:pic>
        <p:nvPicPr>
          <p:cNvPr id="6" name="Picture 5"/>
          <p:cNvPicPr>
            <a:picLocks noChangeAspect="1"/>
          </p:cNvPicPr>
          <p:nvPr/>
        </p:nvPicPr>
        <p:blipFill>
          <a:blip r:embed="rId2"/>
          <a:stretch>
            <a:fillRect/>
          </a:stretch>
        </p:blipFill>
        <p:spPr>
          <a:xfrm>
            <a:off x="1904870" y="1049902"/>
            <a:ext cx="5237266" cy="3702911"/>
          </a:xfrm>
          <a:prstGeom prst="rect">
            <a:avLst/>
          </a:prstGeom>
        </p:spPr>
      </p:pic>
    </p:spTree>
    <p:extLst>
      <p:ext uri="{BB962C8B-B14F-4D97-AF65-F5344CB8AC3E}">
        <p14:creationId xmlns:p14="http://schemas.microsoft.com/office/powerpoint/2010/main" val="24394614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Myth Busters</a:t>
            </a:r>
            <a:r>
              <a:rPr lang="en-US" dirty="0"/>
              <a:t>:</a:t>
            </a:r>
            <a:br>
              <a:rPr lang="en-US" dirty="0"/>
            </a:br>
            <a:r>
              <a:rPr lang="en-US" dirty="0"/>
              <a:t>Charter School Edition</a:t>
            </a:r>
          </a:p>
        </p:txBody>
      </p:sp>
      <p:sp>
        <p:nvSpPr>
          <p:cNvPr id="3" name="Content Placeholder 2"/>
          <p:cNvSpPr>
            <a:spLocks noGrp="1"/>
          </p:cNvSpPr>
          <p:nvPr>
            <p:ph idx="1"/>
          </p:nvPr>
        </p:nvSpPr>
        <p:spPr>
          <a:xfrm>
            <a:off x="457200" y="1420426"/>
            <a:ext cx="8229600" cy="3684973"/>
          </a:xfrm>
        </p:spPr>
        <p:txBody>
          <a:bodyPr/>
          <a:lstStyle/>
          <a:p>
            <a:pPr marL="0" indent="0" algn="ctr">
              <a:buNone/>
            </a:pPr>
            <a:r>
              <a:rPr lang="en-US" dirty="0"/>
              <a:t>Dispelling myths and separating the truth on charter school operations </a:t>
            </a:r>
          </a:p>
          <a:p>
            <a:pPr marL="0" indent="0" algn="ctr">
              <a:buNone/>
            </a:pP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42</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0" y="2414726"/>
            <a:ext cx="2857500" cy="2317072"/>
          </a:xfrm>
          <a:prstGeom prst="rect">
            <a:avLst/>
          </a:prstGeom>
        </p:spPr>
      </p:pic>
    </p:spTree>
    <p:extLst>
      <p:ext uri="{BB962C8B-B14F-4D97-AF65-F5344CB8AC3E}">
        <p14:creationId xmlns:p14="http://schemas.microsoft.com/office/powerpoint/2010/main" val="40402326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8650" y="135738"/>
            <a:ext cx="7886700" cy="839078"/>
          </a:xfrm>
        </p:spPr>
        <p:txBody>
          <a:bodyPr>
            <a:normAutofit fontScale="90000"/>
          </a:bodyPr>
          <a:lstStyle/>
          <a:p>
            <a:r>
              <a:rPr lang="en-US" dirty="0" smtClean="0">
                <a:solidFill>
                  <a:schemeClr val="accent5"/>
                </a:solidFill>
              </a:rPr>
              <a:t>Thinking Colors Protocol </a:t>
            </a:r>
            <a:r>
              <a:rPr lang="en-US" sz="1650" dirty="0"/>
              <a:t>Choose a colored post-it, you will play the role represented by the color during the discussion: </a:t>
            </a:r>
            <a:endParaRPr lang="en-US" sz="1650" dirty="0">
              <a:solidFill>
                <a:schemeClr val="accent5"/>
              </a:solidFill>
            </a:endParaRPr>
          </a:p>
        </p:txBody>
      </p:sp>
      <p:sp>
        <p:nvSpPr>
          <p:cNvPr id="8" name="Content Placeholder 7"/>
          <p:cNvSpPr>
            <a:spLocks noGrp="1"/>
          </p:cNvSpPr>
          <p:nvPr>
            <p:ph idx="1"/>
          </p:nvPr>
        </p:nvSpPr>
        <p:spPr>
          <a:xfrm>
            <a:off x="628650" y="974816"/>
            <a:ext cx="7886700" cy="4569299"/>
          </a:xfrm>
        </p:spPr>
        <p:txBody>
          <a:bodyPr/>
          <a:lstStyle/>
          <a:p>
            <a:r>
              <a:rPr lang="en-US" sz="2000" dirty="0" smtClean="0"/>
              <a:t>Neutrality (</a:t>
            </a:r>
            <a:r>
              <a:rPr lang="en-US" sz="2000" dirty="0" smtClean="0">
                <a:solidFill>
                  <a:schemeClr val="bg1">
                    <a:lumMod val="75000"/>
                  </a:schemeClr>
                </a:solidFill>
              </a:rPr>
              <a:t>grey</a:t>
            </a:r>
            <a:r>
              <a:rPr lang="en-US" sz="2000" dirty="0" smtClean="0"/>
              <a:t>): Asks Questions. Given the available information, what are the facts?</a:t>
            </a:r>
          </a:p>
          <a:p>
            <a:r>
              <a:rPr lang="en-US" sz="2000" dirty="0" smtClean="0"/>
              <a:t> Feeling (</a:t>
            </a:r>
            <a:r>
              <a:rPr lang="en-US" sz="2000" dirty="0" smtClean="0">
                <a:solidFill>
                  <a:schemeClr val="accent2">
                    <a:lumMod val="75000"/>
                  </a:schemeClr>
                </a:solidFill>
              </a:rPr>
              <a:t>orange</a:t>
            </a:r>
            <a:r>
              <a:rPr lang="en-US" sz="2000" dirty="0" smtClean="0"/>
              <a:t>): Responsible for instinctive gut reactions or statements of emotional feeling (but not any justification). </a:t>
            </a:r>
          </a:p>
          <a:p>
            <a:r>
              <a:rPr lang="en-US" sz="2000" dirty="0" smtClean="0"/>
              <a:t>Negative judgment (</a:t>
            </a:r>
            <a:r>
              <a:rPr lang="en-US" sz="2000" dirty="0" smtClean="0">
                <a:solidFill>
                  <a:srgbClr val="7030A0"/>
                </a:solidFill>
              </a:rPr>
              <a:t>purple</a:t>
            </a:r>
            <a:r>
              <a:rPr lang="en-US" sz="2000" dirty="0" smtClean="0"/>
              <a:t>): Seeks mismatches in the discussion by applying logic and identifying flaws or barriers.</a:t>
            </a:r>
          </a:p>
          <a:p>
            <a:r>
              <a:rPr lang="en-US" sz="2000" dirty="0" smtClean="0"/>
              <a:t> Positive Judgment (</a:t>
            </a:r>
            <a:r>
              <a:rPr lang="en-US" sz="2000" dirty="0" smtClean="0">
                <a:solidFill>
                  <a:schemeClr val="accent4">
                    <a:lumMod val="60000"/>
                    <a:lumOff val="40000"/>
                  </a:schemeClr>
                </a:solidFill>
              </a:rPr>
              <a:t>yellow</a:t>
            </a:r>
            <a:r>
              <a:rPr lang="en-US" sz="2000" dirty="0" smtClean="0"/>
              <a:t>): Seeks harmony in the discussion by using logic to identify benefits. </a:t>
            </a:r>
          </a:p>
          <a:p>
            <a:r>
              <a:rPr lang="en-US" sz="2000" dirty="0" smtClean="0"/>
              <a:t>Creative thinking (</a:t>
            </a:r>
            <a:r>
              <a:rPr lang="en-US" sz="2000" dirty="0" smtClean="0">
                <a:solidFill>
                  <a:srgbClr val="008080"/>
                </a:solidFill>
              </a:rPr>
              <a:t>teal</a:t>
            </a:r>
            <a:r>
              <a:rPr lang="en-US" sz="2000" dirty="0" smtClean="0"/>
              <a:t>): Keeps the conversation going through statements of provocation and investigation.</a:t>
            </a:r>
          </a:p>
          <a:p>
            <a:r>
              <a:rPr lang="en-US" sz="2000" dirty="0" smtClean="0"/>
              <a:t> The Big Picture (</a:t>
            </a:r>
            <a:r>
              <a:rPr lang="en-US" sz="2000" dirty="0">
                <a:solidFill>
                  <a:schemeClr val="accent1">
                    <a:lumMod val="20000"/>
                    <a:lumOff val="80000"/>
                  </a:schemeClr>
                </a:solidFill>
              </a:rPr>
              <a:t>b</a:t>
            </a:r>
            <a:r>
              <a:rPr lang="en-US" sz="2000" dirty="0" smtClean="0">
                <a:solidFill>
                  <a:schemeClr val="accent1">
                    <a:lumMod val="20000"/>
                    <a:lumOff val="80000"/>
                  </a:schemeClr>
                </a:solidFill>
              </a:rPr>
              <a:t>lue</a:t>
            </a:r>
            <a:r>
              <a:rPr lang="en-US" sz="2000" dirty="0" smtClean="0"/>
              <a:t>): Often used by the discussion facilitator, who sets the objectives, keeps the group on task, and sets new objectives. </a:t>
            </a:r>
            <a:endParaRPr lang="en-US" sz="2000" dirty="0"/>
          </a:p>
        </p:txBody>
      </p:sp>
    </p:spTree>
    <p:extLst>
      <p:ext uri="{BB962C8B-B14F-4D97-AF65-F5344CB8AC3E}">
        <p14:creationId xmlns:p14="http://schemas.microsoft.com/office/powerpoint/2010/main" val="3063408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5"/>
            <a:ext cx="8229600" cy="952500"/>
          </a:xfrm>
        </p:spPr>
        <p:txBody>
          <a:bodyPr/>
          <a:lstStyle/>
          <a:p>
            <a:r>
              <a:rPr lang="en-US" dirty="0" smtClean="0"/>
              <a:t>Example:</a:t>
            </a:r>
            <a:endParaRPr lang="en-US" dirty="0"/>
          </a:p>
        </p:txBody>
      </p:sp>
      <p:sp>
        <p:nvSpPr>
          <p:cNvPr id="3" name="Content Placeholder 2"/>
          <p:cNvSpPr>
            <a:spLocks noGrp="1"/>
          </p:cNvSpPr>
          <p:nvPr>
            <p:ph idx="1"/>
          </p:nvPr>
        </p:nvSpPr>
        <p:spPr>
          <a:xfrm>
            <a:off x="457200" y="975354"/>
            <a:ext cx="8229600" cy="3907363"/>
          </a:xfrm>
        </p:spPr>
        <p:txBody>
          <a:bodyPr/>
          <a:lstStyle/>
          <a:p>
            <a:pPr marL="0" indent="0" algn="ctr">
              <a:buNone/>
            </a:pPr>
            <a:r>
              <a:rPr lang="en-US" b="1" dirty="0" smtClean="0"/>
              <a:t>MYTH:</a:t>
            </a:r>
            <a:r>
              <a:rPr lang="en-US" dirty="0" smtClean="0"/>
              <a:t> Charter schools can mandate that parents volunteer time and/or commit funds to the school</a:t>
            </a:r>
          </a:p>
          <a:p>
            <a:pPr marL="0" indent="0" algn="ctr">
              <a:buNone/>
            </a:pPr>
            <a:r>
              <a:rPr lang="en-US" b="1" dirty="0" smtClean="0"/>
              <a:t>Evidence to dispel this:  </a:t>
            </a:r>
          </a:p>
          <a:p>
            <a:pPr marL="0" indent="0" algn="ctr">
              <a:buNone/>
            </a:pPr>
            <a:r>
              <a:rPr lang="en-US" dirty="0" smtClean="0"/>
              <a:t>Handbook, Policies, Website, Welcome Letters, Parent Groups, Reference to Law, Petition Language</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44</a:t>
            </a:fld>
            <a:endParaRPr lang="en-US" dirty="0"/>
          </a:p>
        </p:txBody>
      </p:sp>
    </p:spTree>
    <p:extLst>
      <p:ext uri="{BB962C8B-B14F-4D97-AF65-F5344CB8AC3E}">
        <p14:creationId xmlns:p14="http://schemas.microsoft.com/office/powerpoint/2010/main" val="1319230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Myth #1</a:t>
            </a:r>
            <a:endParaRPr lang="en-US" b="1" dirty="0"/>
          </a:p>
        </p:txBody>
      </p:sp>
      <p:sp>
        <p:nvSpPr>
          <p:cNvPr id="3" name="Content Placeholder 2"/>
          <p:cNvSpPr>
            <a:spLocks noGrp="1"/>
          </p:cNvSpPr>
          <p:nvPr>
            <p:ph idx="1"/>
          </p:nvPr>
        </p:nvSpPr>
        <p:spPr>
          <a:xfrm>
            <a:off x="1426464" y="1065320"/>
            <a:ext cx="6409944" cy="3643110"/>
          </a:xfrm>
        </p:spPr>
        <p:txBody>
          <a:bodyPr/>
          <a:lstStyle/>
          <a:p>
            <a:pPr marL="0" indent="0" algn="ctr">
              <a:buNone/>
            </a:pPr>
            <a:r>
              <a:rPr lang="en-US" dirty="0" smtClean="0"/>
              <a:t>Charter schools are private schools with public funds</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45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227" y="2503503"/>
            <a:ext cx="2849732" cy="2001203"/>
          </a:xfrm>
          <a:prstGeom prst="rect">
            <a:avLst/>
          </a:prstGeom>
        </p:spPr>
      </p:pic>
    </p:spTree>
    <p:extLst>
      <p:ext uri="{BB962C8B-B14F-4D97-AF65-F5344CB8AC3E}">
        <p14:creationId xmlns:p14="http://schemas.microsoft.com/office/powerpoint/2010/main" val="24884259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Myth #</a:t>
            </a:r>
            <a:r>
              <a:rPr lang="en-US" b="1" dirty="0"/>
              <a:t>2</a:t>
            </a:r>
          </a:p>
        </p:txBody>
      </p:sp>
      <p:sp>
        <p:nvSpPr>
          <p:cNvPr id="3" name="Content Placeholder 2"/>
          <p:cNvSpPr>
            <a:spLocks noGrp="1"/>
          </p:cNvSpPr>
          <p:nvPr>
            <p:ph idx="1"/>
          </p:nvPr>
        </p:nvSpPr>
        <p:spPr/>
        <p:txBody>
          <a:bodyPr/>
          <a:lstStyle/>
          <a:p>
            <a:pPr marL="0" indent="0" algn="ctr">
              <a:buNone/>
            </a:pPr>
            <a:r>
              <a:rPr lang="en-US" dirty="0" smtClean="0"/>
              <a:t>Once a charter school opens, that school remains open as long as it has enough money to survive</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46</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840" y="2405849"/>
            <a:ext cx="3968319" cy="2317071"/>
          </a:xfrm>
          <a:prstGeom prst="rect">
            <a:avLst/>
          </a:prstGeom>
        </p:spPr>
      </p:pic>
    </p:spTree>
    <p:extLst>
      <p:ext uri="{BB962C8B-B14F-4D97-AF65-F5344CB8AC3E}">
        <p14:creationId xmlns:p14="http://schemas.microsoft.com/office/powerpoint/2010/main" val="4991844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Myth #3</a:t>
            </a:r>
            <a:endParaRPr lang="en-US" b="1" dirty="0"/>
          </a:p>
        </p:txBody>
      </p:sp>
      <p:sp>
        <p:nvSpPr>
          <p:cNvPr id="3" name="Content Placeholder 2"/>
          <p:cNvSpPr>
            <a:spLocks noGrp="1"/>
          </p:cNvSpPr>
          <p:nvPr>
            <p:ph idx="1"/>
          </p:nvPr>
        </p:nvSpPr>
        <p:spPr/>
        <p:txBody>
          <a:bodyPr/>
          <a:lstStyle/>
          <a:p>
            <a:pPr marL="0" indent="0" algn="ctr">
              <a:buNone/>
            </a:pPr>
            <a:r>
              <a:rPr lang="en-US" dirty="0" smtClean="0"/>
              <a:t>Students are counseled out of charter schools </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47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4221" y="1890944"/>
            <a:ext cx="3666478" cy="2565646"/>
          </a:xfrm>
          <a:prstGeom prst="rect">
            <a:avLst/>
          </a:prstGeom>
        </p:spPr>
      </p:pic>
    </p:spTree>
    <p:extLst>
      <p:ext uri="{BB962C8B-B14F-4D97-AF65-F5344CB8AC3E}">
        <p14:creationId xmlns:p14="http://schemas.microsoft.com/office/powerpoint/2010/main" val="31895424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Myth #4</a:t>
            </a:r>
            <a:endParaRPr lang="en-US" b="1" dirty="0"/>
          </a:p>
        </p:txBody>
      </p:sp>
      <p:sp>
        <p:nvSpPr>
          <p:cNvPr id="3" name="Content Placeholder 2"/>
          <p:cNvSpPr>
            <a:spLocks noGrp="1"/>
          </p:cNvSpPr>
          <p:nvPr>
            <p:ph idx="1"/>
          </p:nvPr>
        </p:nvSpPr>
        <p:spPr>
          <a:xfrm>
            <a:off x="859536" y="1333500"/>
            <a:ext cx="7242048" cy="3771900"/>
          </a:xfrm>
        </p:spPr>
        <p:txBody>
          <a:bodyPr/>
          <a:lstStyle/>
          <a:p>
            <a:pPr marL="0" indent="0" algn="ctr">
              <a:buNone/>
            </a:pPr>
            <a:r>
              <a:rPr lang="en-US" dirty="0" smtClean="0"/>
              <a:t>Teachers at charter schools do not need credentials</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48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7701" y="2702326"/>
            <a:ext cx="1757780" cy="1886247"/>
          </a:xfrm>
          <a:prstGeom prst="rect">
            <a:avLst/>
          </a:prstGeom>
        </p:spPr>
      </p:pic>
    </p:spTree>
    <p:extLst>
      <p:ext uri="{BB962C8B-B14F-4D97-AF65-F5344CB8AC3E}">
        <p14:creationId xmlns:p14="http://schemas.microsoft.com/office/powerpoint/2010/main" val="39147451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Myth #5</a:t>
            </a:r>
            <a:endParaRPr lang="en-US" b="1" dirty="0"/>
          </a:p>
        </p:txBody>
      </p:sp>
      <p:sp>
        <p:nvSpPr>
          <p:cNvPr id="3" name="Content Placeholder 2"/>
          <p:cNvSpPr>
            <a:spLocks noGrp="1"/>
          </p:cNvSpPr>
          <p:nvPr>
            <p:ph idx="1"/>
          </p:nvPr>
        </p:nvSpPr>
        <p:spPr/>
        <p:txBody>
          <a:bodyPr/>
          <a:lstStyle/>
          <a:p>
            <a:pPr marL="0" indent="0" algn="ctr">
              <a:buNone/>
            </a:pPr>
            <a:r>
              <a:rPr lang="en-US" dirty="0" smtClean="0"/>
              <a:t>There are no formal procedures for parent complaints at a charter school</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49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90" y="2583403"/>
            <a:ext cx="3897297" cy="2086252"/>
          </a:xfrm>
          <a:prstGeom prst="rect">
            <a:avLst/>
          </a:prstGeom>
        </p:spPr>
      </p:pic>
    </p:spTree>
    <p:extLst>
      <p:ext uri="{BB962C8B-B14F-4D97-AF65-F5344CB8AC3E}">
        <p14:creationId xmlns:p14="http://schemas.microsoft.com/office/powerpoint/2010/main" val="40089226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61342"/>
            <a:ext cx="9144000" cy="3967518"/>
          </a:xfrm>
        </p:spPr>
        <p:txBody>
          <a:bodyPr/>
          <a:lstStyle/>
          <a:p>
            <a:pPr marL="0" indent="0">
              <a:buNone/>
            </a:pPr>
            <a:r>
              <a:rPr lang="en-US" sz="1800" b="1" dirty="0" smtClean="0"/>
              <a:t>Vision: </a:t>
            </a:r>
          </a:p>
          <a:p>
            <a:pPr marL="0" indent="0">
              <a:buNone/>
            </a:pPr>
            <a:r>
              <a:rPr lang="en-US" sz="1800" dirty="0"/>
              <a:t>	</a:t>
            </a:r>
            <a:r>
              <a:rPr lang="en-US" sz="1800" dirty="0" smtClean="0"/>
              <a:t>Transforming Education through Leadership, Service and Advocacy</a:t>
            </a:r>
          </a:p>
          <a:p>
            <a:pPr marL="0" indent="0">
              <a:buNone/>
            </a:pPr>
            <a:r>
              <a:rPr lang="en-US" sz="1800" b="1" dirty="0" smtClean="0"/>
              <a:t>Mission:</a:t>
            </a:r>
          </a:p>
          <a:p>
            <a:pPr marL="0" indent="0">
              <a:buNone/>
            </a:pPr>
            <a:r>
              <a:rPr lang="en-US" sz="1800" dirty="0"/>
              <a:t>	</a:t>
            </a:r>
            <a:r>
              <a:rPr lang="en-US" sz="1800" dirty="0" smtClean="0"/>
              <a:t>SCCOE is committed to serving, inspiring and promoting student and public school success</a:t>
            </a:r>
          </a:p>
          <a:p>
            <a:pPr marL="0" indent="0">
              <a:buNone/>
            </a:pPr>
            <a:r>
              <a:rPr lang="en-US" sz="1800" b="1" dirty="0" smtClean="0"/>
              <a:t>Goals:</a:t>
            </a:r>
          </a:p>
          <a:p>
            <a:pPr marL="0" indent="0" algn="just">
              <a:buNone/>
            </a:pPr>
            <a:r>
              <a:rPr lang="en-US" sz="1800" dirty="0"/>
              <a:t>	</a:t>
            </a:r>
            <a:r>
              <a:rPr lang="en-US" sz="1800" dirty="0" smtClean="0"/>
              <a:t>Improve access to inclusive, equitable, high-quality education. </a:t>
            </a:r>
          </a:p>
          <a:p>
            <a:pPr marL="0" indent="0" algn="just">
              <a:buNone/>
            </a:pPr>
            <a:r>
              <a:rPr lang="en-US" sz="1800" dirty="0"/>
              <a:t>	</a:t>
            </a:r>
            <a:r>
              <a:rPr lang="en-US" sz="1800" dirty="0" smtClean="0"/>
              <a:t>Provide quality support to districts, schools, students and communities. </a:t>
            </a:r>
          </a:p>
          <a:p>
            <a:pPr marL="0" indent="0" algn="just">
              <a:buNone/>
            </a:pPr>
            <a:r>
              <a:rPr lang="en-US" sz="1800" dirty="0"/>
              <a:t>	</a:t>
            </a:r>
            <a:r>
              <a:rPr lang="en-US" sz="1800" dirty="0" smtClean="0"/>
              <a:t>Be a premier service organization.</a:t>
            </a:r>
          </a:p>
          <a:p>
            <a:pPr marL="0" indent="0">
              <a:buNone/>
            </a:pPr>
            <a:r>
              <a:rPr lang="en-US" sz="1800" b="1" dirty="0" smtClean="0"/>
              <a:t>Values:</a:t>
            </a:r>
            <a:r>
              <a:rPr lang="en-US" sz="1800" dirty="0" smtClean="0"/>
              <a:t>	</a:t>
            </a:r>
          </a:p>
          <a:p>
            <a:pPr marL="0" indent="0">
              <a:buNone/>
            </a:pPr>
            <a:r>
              <a:rPr lang="en-US" sz="1800" dirty="0"/>
              <a:t>	</a:t>
            </a:r>
            <a:r>
              <a:rPr lang="en-US" sz="1800" dirty="0" smtClean="0"/>
              <a:t>Students First				Service					</a:t>
            </a:r>
          </a:p>
          <a:p>
            <a:pPr marL="0" indent="0">
              <a:buNone/>
            </a:pPr>
            <a:r>
              <a:rPr lang="en-US" sz="1800" dirty="0"/>
              <a:t>	</a:t>
            </a:r>
            <a:r>
              <a:rPr lang="en-US" sz="1800" dirty="0" smtClean="0"/>
              <a:t>Collaboration				Strengths-Based</a:t>
            </a:r>
          </a:p>
          <a:p>
            <a:pPr marL="0" indent="0">
              <a:buNone/>
            </a:pPr>
            <a:r>
              <a:rPr lang="en-US" sz="1800" dirty="0" smtClean="0"/>
              <a:t>	Innovation</a:t>
            </a:r>
          </a:p>
          <a:p>
            <a:pPr marL="0" indent="0">
              <a:buNone/>
            </a:pPr>
            <a:r>
              <a:rPr lang="en-US" sz="1800" dirty="0"/>
              <a:t>		</a:t>
            </a:r>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5</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181" y="34571"/>
            <a:ext cx="5447319" cy="1423073"/>
          </a:xfrm>
          <a:prstGeom prst="rect">
            <a:avLst/>
          </a:prstGeom>
        </p:spPr>
      </p:pic>
    </p:spTree>
    <p:extLst>
      <p:ext uri="{BB962C8B-B14F-4D97-AF65-F5344CB8AC3E}">
        <p14:creationId xmlns:p14="http://schemas.microsoft.com/office/powerpoint/2010/main" val="18001909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Myth #6</a:t>
            </a:r>
            <a:endParaRPr lang="en-US" b="1" dirty="0"/>
          </a:p>
        </p:txBody>
      </p:sp>
      <p:sp>
        <p:nvSpPr>
          <p:cNvPr id="3" name="Content Placeholder 2"/>
          <p:cNvSpPr>
            <a:spLocks noGrp="1"/>
          </p:cNvSpPr>
          <p:nvPr>
            <p:ph idx="1"/>
          </p:nvPr>
        </p:nvSpPr>
        <p:spPr/>
        <p:txBody>
          <a:bodyPr/>
          <a:lstStyle/>
          <a:p>
            <a:pPr marL="0" indent="0" algn="ctr">
              <a:buNone/>
            </a:pPr>
            <a:r>
              <a:rPr lang="en-US" dirty="0" smtClean="0"/>
              <a:t>The SCCOE’s Charter Schools Department determines which charter schools are approved, denied, or revoked</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50</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493" y="2814221"/>
            <a:ext cx="2512381" cy="1997476"/>
          </a:xfrm>
          <a:prstGeom prst="rect">
            <a:avLst/>
          </a:prstGeom>
        </p:spPr>
      </p:pic>
    </p:spTree>
    <p:extLst>
      <p:ext uri="{BB962C8B-B14F-4D97-AF65-F5344CB8AC3E}">
        <p14:creationId xmlns:p14="http://schemas.microsoft.com/office/powerpoint/2010/main" val="35443605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Myth #7</a:t>
            </a:r>
            <a:endParaRPr lang="en-US" b="1" dirty="0"/>
          </a:p>
        </p:txBody>
      </p:sp>
      <p:sp>
        <p:nvSpPr>
          <p:cNvPr id="3" name="Content Placeholder 2"/>
          <p:cNvSpPr>
            <a:spLocks noGrp="1"/>
          </p:cNvSpPr>
          <p:nvPr>
            <p:ph idx="1"/>
          </p:nvPr>
        </p:nvSpPr>
        <p:spPr>
          <a:xfrm>
            <a:off x="457200" y="1333500"/>
            <a:ext cx="8229600" cy="3114213"/>
          </a:xfrm>
        </p:spPr>
        <p:txBody>
          <a:bodyPr/>
          <a:lstStyle/>
          <a:p>
            <a:pPr marL="0" indent="0" algn="ctr">
              <a:buNone/>
            </a:pPr>
            <a:r>
              <a:rPr lang="en-US" dirty="0" smtClean="0"/>
              <a:t>Charter schools do not have to comply with the Brown Act</a:t>
            </a:r>
          </a:p>
          <a:p>
            <a:pPr marL="0" indent="0" algn="ctr">
              <a:buNone/>
            </a:pP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51</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833" y="2423604"/>
            <a:ext cx="3701988" cy="2148396"/>
          </a:xfrm>
          <a:prstGeom prst="rect">
            <a:avLst/>
          </a:prstGeom>
        </p:spPr>
      </p:pic>
    </p:spTree>
    <p:extLst>
      <p:ext uri="{BB962C8B-B14F-4D97-AF65-F5344CB8AC3E}">
        <p14:creationId xmlns:p14="http://schemas.microsoft.com/office/powerpoint/2010/main" val="18645786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Myth #8</a:t>
            </a:r>
            <a:endParaRPr lang="en-US" b="1" dirty="0"/>
          </a:p>
        </p:txBody>
      </p:sp>
      <p:sp>
        <p:nvSpPr>
          <p:cNvPr id="3" name="Content Placeholder 2"/>
          <p:cNvSpPr>
            <a:spLocks noGrp="1"/>
          </p:cNvSpPr>
          <p:nvPr>
            <p:ph idx="1"/>
          </p:nvPr>
        </p:nvSpPr>
        <p:spPr/>
        <p:txBody>
          <a:bodyPr/>
          <a:lstStyle/>
          <a:p>
            <a:pPr marL="0" indent="0" algn="ctr">
              <a:buNone/>
            </a:pPr>
            <a:r>
              <a:rPr lang="en-US" dirty="0" smtClean="0"/>
              <a:t>Charter schools are selective of their students as opposed to granting admission to all students </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52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4512" y="2450237"/>
            <a:ext cx="5770485" cy="2308194"/>
          </a:xfrm>
          <a:prstGeom prst="rect">
            <a:avLst/>
          </a:prstGeom>
        </p:spPr>
      </p:pic>
    </p:spTree>
    <p:extLst>
      <p:ext uri="{BB962C8B-B14F-4D97-AF65-F5344CB8AC3E}">
        <p14:creationId xmlns:p14="http://schemas.microsoft.com/office/powerpoint/2010/main" val="40731105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Myth #9</a:t>
            </a:r>
            <a:endParaRPr lang="en-US" b="1" dirty="0"/>
          </a:p>
        </p:txBody>
      </p:sp>
      <p:sp>
        <p:nvSpPr>
          <p:cNvPr id="3" name="Content Placeholder 2"/>
          <p:cNvSpPr>
            <a:spLocks noGrp="1"/>
          </p:cNvSpPr>
          <p:nvPr>
            <p:ph idx="1"/>
          </p:nvPr>
        </p:nvSpPr>
        <p:spPr/>
        <p:txBody>
          <a:bodyPr/>
          <a:lstStyle/>
          <a:p>
            <a:pPr marL="0" indent="0" algn="ctr">
              <a:buNone/>
            </a:pPr>
            <a:r>
              <a:rPr lang="en-US" dirty="0" smtClean="0"/>
              <a:t>Special Education students are not provided with the full continuum of services in </a:t>
            </a:r>
            <a:r>
              <a:rPr lang="en-US" dirty="0"/>
              <a:t>c</a:t>
            </a:r>
            <a:r>
              <a:rPr lang="en-US" dirty="0" smtClean="0"/>
              <a:t>harter schools</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53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1375" y="2263806"/>
            <a:ext cx="2381250" cy="2361460"/>
          </a:xfrm>
          <a:prstGeom prst="rect">
            <a:avLst/>
          </a:prstGeom>
        </p:spPr>
      </p:pic>
    </p:spTree>
    <p:extLst>
      <p:ext uri="{BB962C8B-B14F-4D97-AF65-F5344CB8AC3E}">
        <p14:creationId xmlns:p14="http://schemas.microsoft.com/office/powerpoint/2010/main" val="33273757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Myth #10</a:t>
            </a:r>
            <a:endParaRPr lang="en-US" b="1" dirty="0"/>
          </a:p>
        </p:txBody>
      </p:sp>
      <p:sp>
        <p:nvSpPr>
          <p:cNvPr id="3" name="Content Placeholder 2"/>
          <p:cNvSpPr>
            <a:spLocks noGrp="1"/>
          </p:cNvSpPr>
          <p:nvPr>
            <p:ph idx="1"/>
          </p:nvPr>
        </p:nvSpPr>
        <p:spPr/>
        <p:txBody>
          <a:bodyPr/>
          <a:lstStyle/>
          <a:p>
            <a:pPr marL="0" indent="0" algn="ctr">
              <a:buNone/>
            </a:pPr>
            <a:r>
              <a:rPr lang="en-US" dirty="0" smtClean="0"/>
              <a:t>Adequate school housing/facilities and maintenance do not apply to charter schools</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54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7184" y="2400299"/>
            <a:ext cx="3178206" cy="1932003"/>
          </a:xfrm>
          <a:prstGeom prst="rect">
            <a:avLst/>
          </a:prstGeom>
        </p:spPr>
      </p:pic>
    </p:spTree>
    <p:extLst>
      <p:ext uri="{BB962C8B-B14F-4D97-AF65-F5344CB8AC3E}">
        <p14:creationId xmlns:p14="http://schemas.microsoft.com/office/powerpoint/2010/main" val="34385262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Myth #11</a:t>
            </a:r>
            <a:endParaRPr lang="en-US" b="1" dirty="0"/>
          </a:p>
        </p:txBody>
      </p:sp>
      <p:sp>
        <p:nvSpPr>
          <p:cNvPr id="3" name="Content Placeholder 2"/>
          <p:cNvSpPr>
            <a:spLocks noGrp="1"/>
          </p:cNvSpPr>
          <p:nvPr>
            <p:ph idx="1"/>
          </p:nvPr>
        </p:nvSpPr>
        <p:spPr/>
        <p:txBody>
          <a:bodyPr/>
          <a:lstStyle/>
          <a:p>
            <a:pPr marL="0" indent="0" algn="ctr">
              <a:buNone/>
            </a:pPr>
            <a:r>
              <a:rPr lang="en-US" dirty="0" smtClean="0"/>
              <a:t>Charter schools do not have any formal processes (finances, SARB, complaints, etc.)</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55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7689" y="2450237"/>
            <a:ext cx="3817398" cy="2228296"/>
          </a:xfrm>
          <a:prstGeom prst="rect">
            <a:avLst/>
          </a:prstGeom>
        </p:spPr>
      </p:pic>
    </p:spTree>
    <p:extLst>
      <p:ext uri="{BB962C8B-B14F-4D97-AF65-F5344CB8AC3E}">
        <p14:creationId xmlns:p14="http://schemas.microsoft.com/office/powerpoint/2010/main" val="4829942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Myth #12</a:t>
            </a:r>
            <a:endParaRPr lang="en-US" b="1" dirty="0"/>
          </a:p>
        </p:txBody>
      </p:sp>
      <p:sp>
        <p:nvSpPr>
          <p:cNvPr id="3" name="Content Placeholder 2"/>
          <p:cNvSpPr>
            <a:spLocks noGrp="1"/>
          </p:cNvSpPr>
          <p:nvPr>
            <p:ph idx="1"/>
          </p:nvPr>
        </p:nvSpPr>
        <p:spPr/>
        <p:txBody>
          <a:bodyPr/>
          <a:lstStyle/>
          <a:p>
            <a:pPr marL="0" indent="0" algn="ctr">
              <a:buNone/>
            </a:pPr>
            <a:r>
              <a:rPr lang="en-US" dirty="0" smtClean="0"/>
              <a:t>Monthly fiscal reports are simply “busy work” for the charter school and are not reviewed</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56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6214" y="2904032"/>
            <a:ext cx="3151572" cy="1410515"/>
          </a:xfrm>
          <a:prstGeom prst="rect">
            <a:avLst/>
          </a:prstGeom>
        </p:spPr>
      </p:pic>
    </p:spTree>
    <p:extLst>
      <p:ext uri="{BB962C8B-B14F-4D97-AF65-F5344CB8AC3E}">
        <p14:creationId xmlns:p14="http://schemas.microsoft.com/office/powerpoint/2010/main" val="7138586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Myth #13</a:t>
            </a:r>
            <a:endParaRPr lang="en-US" b="1" dirty="0"/>
          </a:p>
        </p:txBody>
      </p:sp>
      <p:sp>
        <p:nvSpPr>
          <p:cNvPr id="3" name="Content Placeholder 2"/>
          <p:cNvSpPr>
            <a:spLocks noGrp="1"/>
          </p:cNvSpPr>
          <p:nvPr>
            <p:ph idx="1"/>
          </p:nvPr>
        </p:nvSpPr>
        <p:spPr/>
        <p:txBody>
          <a:bodyPr/>
          <a:lstStyle/>
          <a:p>
            <a:pPr marL="0" indent="0" algn="ctr">
              <a:buNone/>
            </a:pPr>
            <a:r>
              <a:rPr lang="en-US" dirty="0" smtClean="0"/>
              <a:t>Under Prop 39, it is the responsibility of the school district to provide all the facilities and provide the upkeep thereof</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57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920" y="2857500"/>
            <a:ext cx="3048000" cy="1847665"/>
          </a:xfrm>
          <a:prstGeom prst="rect">
            <a:avLst/>
          </a:prstGeom>
        </p:spPr>
      </p:pic>
    </p:spTree>
    <p:extLst>
      <p:ext uri="{BB962C8B-B14F-4D97-AF65-F5344CB8AC3E}">
        <p14:creationId xmlns:p14="http://schemas.microsoft.com/office/powerpoint/2010/main" val="8871242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Myth #14</a:t>
            </a:r>
            <a:endParaRPr lang="en-US" b="1" dirty="0"/>
          </a:p>
        </p:txBody>
      </p:sp>
      <p:sp>
        <p:nvSpPr>
          <p:cNvPr id="3" name="Content Placeholder 2"/>
          <p:cNvSpPr>
            <a:spLocks noGrp="1"/>
          </p:cNvSpPr>
          <p:nvPr>
            <p:ph idx="1"/>
          </p:nvPr>
        </p:nvSpPr>
        <p:spPr/>
        <p:txBody>
          <a:bodyPr/>
          <a:lstStyle/>
          <a:p>
            <a:pPr marL="0" indent="0" algn="ctr">
              <a:buNone/>
            </a:pPr>
            <a:r>
              <a:rPr lang="en-US" dirty="0" smtClean="0"/>
              <a:t>SCCOE can/should/may/etc. “fix” any problem without stepping on the autonomy of the charter school</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58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652" y="2823098"/>
            <a:ext cx="3142695" cy="1890945"/>
          </a:xfrm>
          <a:prstGeom prst="rect">
            <a:avLst/>
          </a:prstGeom>
        </p:spPr>
      </p:pic>
    </p:spTree>
    <p:extLst>
      <p:ext uri="{BB962C8B-B14F-4D97-AF65-F5344CB8AC3E}">
        <p14:creationId xmlns:p14="http://schemas.microsoft.com/office/powerpoint/2010/main" val="15339777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Myth #15</a:t>
            </a:r>
            <a:r>
              <a:rPr lang="en-US" dirty="0" smtClean="0"/>
              <a:t>	</a:t>
            </a:r>
            <a:endParaRPr lang="en-US" dirty="0"/>
          </a:p>
        </p:txBody>
      </p:sp>
      <p:sp>
        <p:nvSpPr>
          <p:cNvPr id="3" name="Content Placeholder 2"/>
          <p:cNvSpPr>
            <a:spLocks noGrp="1"/>
          </p:cNvSpPr>
          <p:nvPr>
            <p:ph idx="1"/>
          </p:nvPr>
        </p:nvSpPr>
        <p:spPr/>
        <p:txBody>
          <a:bodyPr/>
          <a:lstStyle/>
          <a:p>
            <a:pPr marL="0" indent="0" algn="ctr">
              <a:buNone/>
            </a:pPr>
            <a:r>
              <a:rPr lang="en-US" dirty="0" smtClean="0"/>
              <a:t>LCAPs are not required for charter schools</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59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850" y="1882066"/>
            <a:ext cx="5702300" cy="2670884"/>
          </a:xfrm>
          <a:prstGeom prst="rect">
            <a:avLst/>
          </a:prstGeom>
        </p:spPr>
      </p:pic>
    </p:spTree>
    <p:extLst>
      <p:ext uri="{BB962C8B-B14F-4D97-AF65-F5344CB8AC3E}">
        <p14:creationId xmlns:p14="http://schemas.microsoft.com/office/powerpoint/2010/main" val="1605530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414"/>
            <a:ext cx="8229600" cy="324081"/>
          </a:xfrm>
        </p:spPr>
        <p:txBody>
          <a:bodyPr/>
          <a:lstStyle/>
          <a:p>
            <a:r>
              <a:rPr lang="en-US" dirty="0" smtClean="0"/>
              <a:t>AGENDA</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50080636"/>
              </p:ext>
            </p:extLst>
          </p:nvPr>
        </p:nvGraphicFramePr>
        <p:xfrm>
          <a:off x="195309" y="407873"/>
          <a:ext cx="8753382" cy="4563623"/>
        </p:xfrm>
        <a:graphic>
          <a:graphicData uri="http://schemas.openxmlformats.org/drawingml/2006/table">
            <a:tbl>
              <a:tblPr firstRow="1" bandRow="1">
                <a:tableStyleId>{BC89EF96-8CEA-46FF-86C4-4CE0E7609802}</a:tableStyleId>
              </a:tblPr>
              <a:tblGrid>
                <a:gridCol w="4173396"/>
                <a:gridCol w="931264"/>
                <a:gridCol w="3648722"/>
              </a:tblGrid>
              <a:tr h="350030">
                <a:tc>
                  <a:txBody>
                    <a:bodyPr/>
                    <a:lstStyle/>
                    <a:p>
                      <a:pPr algn="ctr"/>
                      <a:r>
                        <a:rPr lang="en-US" dirty="0" smtClean="0"/>
                        <a:t>ITEM</a:t>
                      </a:r>
                      <a:endParaRPr lang="en-US" b="1" dirty="0"/>
                    </a:p>
                  </a:txBody>
                  <a:tcPr/>
                </a:tc>
                <a:tc>
                  <a:txBody>
                    <a:bodyPr/>
                    <a:lstStyle/>
                    <a:p>
                      <a:pPr algn="ctr"/>
                      <a:r>
                        <a:rPr lang="en-US" dirty="0" smtClean="0"/>
                        <a:t>TIME</a:t>
                      </a:r>
                      <a:endParaRPr lang="en-US" b="1" dirty="0"/>
                    </a:p>
                  </a:txBody>
                  <a:tcPr/>
                </a:tc>
                <a:tc>
                  <a:txBody>
                    <a:bodyPr/>
                    <a:lstStyle/>
                    <a:p>
                      <a:pPr algn="ctr"/>
                      <a:r>
                        <a:rPr lang="en-US" dirty="0" smtClean="0"/>
                        <a:t>LEAD</a:t>
                      </a:r>
                      <a:endParaRPr lang="en-US" b="1" dirty="0"/>
                    </a:p>
                  </a:txBody>
                  <a:tcPr/>
                </a:tc>
              </a:tr>
              <a:tr h="612553">
                <a:tc>
                  <a:txBody>
                    <a:bodyPr/>
                    <a:lstStyle/>
                    <a:p>
                      <a:r>
                        <a:rPr lang="en-US" dirty="0" smtClean="0"/>
                        <a:t>Welcome</a:t>
                      </a:r>
                      <a:r>
                        <a:rPr lang="en-US" baseline="0" dirty="0" smtClean="0"/>
                        <a:t>, Introductions &amp; Upcoming/Past Events</a:t>
                      </a:r>
                      <a:endParaRPr lang="en-US" dirty="0"/>
                    </a:p>
                  </a:txBody>
                  <a:tcPr/>
                </a:tc>
                <a:tc>
                  <a:txBody>
                    <a:bodyPr/>
                    <a:lstStyle/>
                    <a:p>
                      <a:pPr algn="ctr"/>
                      <a:r>
                        <a:rPr lang="en-US" dirty="0" smtClean="0"/>
                        <a:t>12:30</a:t>
                      </a:r>
                      <a:endParaRPr lang="en-US" dirty="0"/>
                    </a:p>
                  </a:txBody>
                  <a:tcPr anchor="ctr"/>
                </a:tc>
                <a:tc>
                  <a:txBody>
                    <a:bodyPr/>
                    <a:lstStyle/>
                    <a:p>
                      <a:r>
                        <a:rPr lang="en-US" dirty="0" smtClean="0"/>
                        <a:t>Dr. Mary Ann Dewan &amp;</a:t>
                      </a:r>
                      <a:r>
                        <a:rPr lang="en-US" baseline="0" dirty="0" smtClean="0"/>
                        <a:t> </a:t>
                      </a:r>
                      <a:r>
                        <a:rPr lang="en-US" dirty="0" smtClean="0"/>
                        <a:t>Khristel</a:t>
                      </a:r>
                      <a:r>
                        <a:rPr lang="en-US" baseline="0" dirty="0" smtClean="0"/>
                        <a:t> Johnson</a:t>
                      </a:r>
                      <a:endParaRPr lang="en-US" dirty="0"/>
                    </a:p>
                  </a:txBody>
                  <a:tcPr anchor="ctr"/>
                </a:tc>
              </a:tr>
              <a:tr h="350030">
                <a:tc>
                  <a:txBody>
                    <a:bodyPr/>
                    <a:lstStyle/>
                    <a:p>
                      <a:r>
                        <a:rPr lang="en-US" dirty="0" smtClean="0"/>
                        <a:t>Suicide Prevention</a:t>
                      </a:r>
                      <a:endParaRPr lang="en-US" dirty="0"/>
                    </a:p>
                  </a:txBody>
                  <a:tcPr/>
                </a:tc>
                <a:tc>
                  <a:txBody>
                    <a:bodyPr/>
                    <a:lstStyle/>
                    <a:p>
                      <a:pPr algn="ctr"/>
                      <a:r>
                        <a:rPr lang="en-US" dirty="0" smtClean="0"/>
                        <a:t>12:40</a:t>
                      </a:r>
                      <a:endParaRPr lang="en-US" dirty="0"/>
                    </a:p>
                  </a:txBody>
                  <a:tcPr anchor="ctr"/>
                </a:tc>
                <a:tc>
                  <a:txBody>
                    <a:bodyPr/>
                    <a:lstStyle/>
                    <a:p>
                      <a:r>
                        <a:rPr lang="en-US" dirty="0" smtClean="0"/>
                        <a:t>Jennifer Del Bono</a:t>
                      </a:r>
                      <a:endParaRPr lang="en-US" dirty="0"/>
                    </a:p>
                  </a:txBody>
                  <a:tcPr anchor="ctr"/>
                </a:tc>
              </a:tr>
              <a:tr h="540263">
                <a:tc>
                  <a:txBody>
                    <a:bodyPr/>
                    <a:lstStyle/>
                    <a:p>
                      <a:r>
                        <a:rPr lang="en-US" dirty="0" smtClean="0"/>
                        <a:t>Science</a:t>
                      </a:r>
                      <a:r>
                        <a:rPr lang="en-US" baseline="0" dirty="0" smtClean="0"/>
                        <a:t> Materials Fair</a:t>
                      </a:r>
                      <a:endParaRPr lang="en-US" dirty="0"/>
                    </a:p>
                  </a:txBody>
                  <a:tcPr/>
                </a:tc>
                <a:tc>
                  <a:txBody>
                    <a:bodyPr/>
                    <a:lstStyle/>
                    <a:p>
                      <a:pPr algn="ctr"/>
                      <a:r>
                        <a:rPr lang="en-US" dirty="0" smtClean="0"/>
                        <a:t>12:50</a:t>
                      </a:r>
                      <a:endParaRPr lang="en-US" dirty="0"/>
                    </a:p>
                  </a:txBody>
                  <a:tcPr anchor="ctr"/>
                </a:tc>
                <a:tc>
                  <a:txBody>
                    <a:bodyPr/>
                    <a:lstStyle/>
                    <a:p>
                      <a:r>
                        <a:rPr lang="en-US" dirty="0" smtClean="0"/>
                        <a:t>Sandi Yellenberg &amp; Jennifer </a:t>
                      </a:r>
                      <a:r>
                        <a:rPr lang="en-US" dirty="0" err="1" smtClean="0"/>
                        <a:t>Mutch</a:t>
                      </a:r>
                      <a:endParaRPr lang="en-US" dirty="0"/>
                    </a:p>
                  </a:txBody>
                  <a:tcPr anchor="ctr"/>
                </a:tc>
              </a:tr>
              <a:tr h="875076">
                <a:tc>
                  <a:txBody>
                    <a:bodyPr/>
                    <a:lstStyle/>
                    <a:p>
                      <a:r>
                        <a:rPr lang="en-US" dirty="0" smtClean="0"/>
                        <a:t>Myth Busters :</a:t>
                      </a:r>
                    </a:p>
                    <a:p>
                      <a:r>
                        <a:rPr lang="en-US" dirty="0" smtClean="0"/>
                        <a:t>Dispelling</a:t>
                      </a:r>
                      <a:r>
                        <a:rPr lang="en-US" baseline="0" dirty="0" smtClean="0"/>
                        <a:t> myths and separating the truth on charter school operations</a:t>
                      </a:r>
                      <a:endParaRPr lang="en-US" dirty="0"/>
                    </a:p>
                  </a:txBody>
                  <a:tcPr/>
                </a:tc>
                <a:tc>
                  <a:txBody>
                    <a:bodyPr/>
                    <a:lstStyle/>
                    <a:p>
                      <a:pPr algn="ctr"/>
                      <a:r>
                        <a:rPr lang="en-US" dirty="0" smtClean="0"/>
                        <a:t>1:15</a:t>
                      </a:r>
                      <a:endParaRPr lang="en-US" dirty="0"/>
                    </a:p>
                  </a:txBody>
                  <a:tcPr anchor="ctr"/>
                </a:tc>
                <a:tc>
                  <a:txBody>
                    <a:bodyPr/>
                    <a:lstStyle/>
                    <a:p>
                      <a:r>
                        <a:rPr lang="en-US" dirty="0" smtClean="0"/>
                        <a:t>Charter Schools Department</a:t>
                      </a:r>
                      <a:endParaRPr lang="en-US" dirty="0"/>
                    </a:p>
                  </a:txBody>
                  <a:tcPr anchor="ctr"/>
                </a:tc>
              </a:tr>
              <a:tr h="350030">
                <a:tc>
                  <a:txBody>
                    <a:bodyPr/>
                    <a:lstStyle/>
                    <a:p>
                      <a:r>
                        <a:rPr lang="en-US" b="1" dirty="0" smtClean="0"/>
                        <a:t>BREAK</a:t>
                      </a:r>
                      <a:endParaRPr lang="en-US" b="1" dirty="0"/>
                    </a:p>
                  </a:txBody>
                  <a:tcPr/>
                </a:tc>
                <a:tc>
                  <a:txBody>
                    <a:bodyPr/>
                    <a:lstStyle/>
                    <a:p>
                      <a:pPr algn="ctr"/>
                      <a:r>
                        <a:rPr lang="en-US" dirty="0" smtClean="0"/>
                        <a:t>2:00</a:t>
                      </a:r>
                      <a:endParaRPr lang="en-US" dirty="0"/>
                    </a:p>
                  </a:txBody>
                  <a:tcPr anchor="ctr"/>
                </a:tc>
                <a:tc>
                  <a:txBody>
                    <a:bodyPr/>
                    <a:lstStyle/>
                    <a:p>
                      <a:endParaRPr lang="en-US" dirty="0"/>
                    </a:p>
                  </a:txBody>
                  <a:tcPr anchor="ctr"/>
                </a:tc>
              </a:tr>
              <a:tr h="612553">
                <a:tc>
                  <a:txBody>
                    <a:bodyPr/>
                    <a:lstStyle/>
                    <a:p>
                      <a:r>
                        <a:rPr lang="en-US" baseline="0" dirty="0" smtClean="0"/>
                        <a:t>Myth Busters cont’d: </a:t>
                      </a:r>
                    </a:p>
                    <a:p>
                      <a:r>
                        <a:rPr lang="en-US" baseline="0" dirty="0" smtClean="0"/>
                        <a:t>Share out/report on myths</a:t>
                      </a:r>
                    </a:p>
                  </a:txBody>
                  <a:tcPr/>
                </a:tc>
                <a:tc>
                  <a:txBody>
                    <a:bodyPr/>
                    <a:lstStyle/>
                    <a:p>
                      <a:pPr algn="ctr"/>
                      <a:r>
                        <a:rPr lang="en-US" dirty="0" smtClean="0"/>
                        <a:t>2:15</a:t>
                      </a:r>
                      <a:endParaRPr lang="en-US" dirty="0"/>
                    </a:p>
                  </a:txBody>
                  <a:tcPr anchor="ctr"/>
                </a:tc>
                <a:tc>
                  <a:txBody>
                    <a:bodyPr/>
                    <a:lstStyle/>
                    <a:p>
                      <a:r>
                        <a:rPr lang="en-US" dirty="0" smtClean="0"/>
                        <a:t>Charter Schools Department &amp; Charter Leaders</a:t>
                      </a:r>
                      <a:endParaRPr lang="en-US" dirty="0"/>
                    </a:p>
                  </a:txBody>
                  <a:tcPr anchor="ctr"/>
                </a:tc>
              </a:tr>
              <a:tr h="350030">
                <a:tc>
                  <a:txBody>
                    <a:bodyPr/>
                    <a:lstStyle/>
                    <a:p>
                      <a:r>
                        <a:rPr lang="en-US" b="0" dirty="0" smtClean="0"/>
                        <a:t>LCAPS</a:t>
                      </a:r>
                      <a:endParaRPr lang="en-US" b="0" dirty="0"/>
                    </a:p>
                  </a:txBody>
                  <a:tcPr/>
                </a:tc>
                <a:tc>
                  <a:txBody>
                    <a:bodyPr/>
                    <a:lstStyle/>
                    <a:p>
                      <a:pPr algn="ctr"/>
                      <a:r>
                        <a:rPr lang="en-US" b="0" dirty="0" smtClean="0"/>
                        <a:t>3:00</a:t>
                      </a:r>
                      <a:endParaRPr lang="en-US" b="0" dirty="0"/>
                    </a:p>
                  </a:txBody>
                  <a:tcPr anchor="ctr"/>
                </a:tc>
                <a:tc>
                  <a:txBody>
                    <a:bodyPr/>
                    <a:lstStyle/>
                    <a:p>
                      <a:r>
                        <a:rPr lang="en-US" b="0" dirty="0" smtClean="0"/>
                        <a:t>Charter Schools</a:t>
                      </a:r>
                      <a:r>
                        <a:rPr lang="en-US" b="0" baseline="0" dirty="0" smtClean="0"/>
                        <a:t> </a:t>
                      </a:r>
                      <a:r>
                        <a:rPr lang="en-US" b="0" dirty="0" smtClean="0"/>
                        <a:t>Department</a:t>
                      </a:r>
                      <a:endParaRPr lang="en-US" b="0" dirty="0"/>
                    </a:p>
                  </a:txBody>
                  <a:tcPr anchor="ctr"/>
                </a:tc>
              </a:tr>
              <a:tr h="294235">
                <a:tc>
                  <a:txBody>
                    <a:bodyPr/>
                    <a:lstStyle/>
                    <a:p>
                      <a:r>
                        <a:rPr lang="en-US" dirty="0" smtClean="0"/>
                        <a:t>Recommendations / Next Steps</a:t>
                      </a:r>
                      <a:endParaRPr lang="en-US" dirty="0"/>
                    </a:p>
                  </a:txBody>
                  <a:tcPr/>
                </a:tc>
                <a:tc>
                  <a:txBody>
                    <a:bodyPr/>
                    <a:lstStyle/>
                    <a:p>
                      <a:pPr algn="ctr"/>
                      <a:r>
                        <a:rPr lang="en-US" dirty="0" smtClean="0"/>
                        <a:t>3:05</a:t>
                      </a:r>
                      <a:endParaRPr lang="en-US" dirty="0"/>
                    </a:p>
                  </a:txBody>
                  <a:tcPr anchor="ctr"/>
                </a:tc>
                <a:tc>
                  <a:txBody>
                    <a:bodyPr/>
                    <a:lstStyle/>
                    <a:p>
                      <a:r>
                        <a:rPr lang="en-US" dirty="0" smtClean="0"/>
                        <a:t>All</a:t>
                      </a:r>
                      <a:endParaRPr lang="en-US" dirty="0"/>
                    </a:p>
                  </a:txBody>
                  <a:tcPr anchor="ctr"/>
                </a:tc>
              </a:tr>
            </a:tbl>
          </a:graphicData>
        </a:graphic>
      </p:graphicFrame>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6</a:t>
            </a:fld>
            <a:endParaRPr lang="en-US" dirty="0"/>
          </a:p>
        </p:txBody>
      </p:sp>
    </p:spTree>
    <p:extLst>
      <p:ext uri="{BB962C8B-B14F-4D97-AF65-F5344CB8AC3E}">
        <p14:creationId xmlns:p14="http://schemas.microsoft.com/office/powerpoint/2010/main" val="1519277477"/>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Myth #16</a:t>
            </a:r>
            <a:endParaRPr lang="en-US" b="1" dirty="0"/>
          </a:p>
        </p:txBody>
      </p:sp>
      <p:sp>
        <p:nvSpPr>
          <p:cNvPr id="3" name="Content Placeholder 2"/>
          <p:cNvSpPr>
            <a:spLocks noGrp="1"/>
          </p:cNvSpPr>
          <p:nvPr>
            <p:ph idx="1"/>
          </p:nvPr>
        </p:nvSpPr>
        <p:spPr/>
        <p:txBody>
          <a:bodyPr/>
          <a:lstStyle/>
          <a:p>
            <a:pPr marL="0" indent="0" algn="ctr">
              <a:buNone/>
            </a:pPr>
            <a:r>
              <a:rPr lang="en-US" dirty="0" smtClean="0"/>
              <a:t>Charter schools are driven by financial gains rather than helping students</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60</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8318" y="2414726"/>
            <a:ext cx="2215533" cy="2175028"/>
          </a:xfrm>
          <a:prstGeom prst="rect">
            <a:avLst/>
          </a:prstGeom>
        </p:spPr>
      </p:pic>
    </p:spTree>
    <p:extLst>
      <p:ext uri="{BB962C8B-B14F-4D97-AF65-F5344CB8AC3E}">
        <p14:creationId xmlns:p14="http://schemas.microsoft.com/office/powerpoint/2010/main" val="35223442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1837" y="2338387"/>
            <a:ext cx="2600325" cy="1762125"/>
          </a:xfrm>
        </p:spPr>
      </p:pic>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61</a:t>
            </a:fld>
            <a:endParaRPr lang="en-US" dirty="0"/>
          </a:p>
        </p:txBody>
      </p:sp>
    </p:spTree>
    <p:extLst>
      <p:ext uri="{BB962C8B-B14F-4D97-AF65-F5344CB8AC3E}">
        <p14:creationId xmlns:p14="http://schemas.microsoft.com/office/powerpoint/2010/main" val="21599911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 / Next </a:t>
            </a:r>
            <a:r>
              <a:rPr lang="en-US" dirty="0" smtClean="0"/>
              <a:t>Steps</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62</a:t>
            </a:fld>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73319" y="1722257"/>
            <a:ext cx="3392014" cy="2778881"/>
          </a:xfrm>
        </p:spPr>
      </p:pic>
    </p:spTree>
    <p:extLst>
      <p:ext uri="{BB962C8B-B14F-4D97-AF65-F5344CB8AC3E}">
        <p14:creationId xmlns:p14="http://schemas.microsoft.com/office/powerpoint/2010/main" val="11089161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a:t>
            </a:r>
            <a:endParaRPr lang="en-US" dirty="0"/>
          </a:p>
        </p:txBody>
      </p:sp>
      <p:sp>
        <p:nvSpPr>
          <p:cNvPr id="3" name="Content Placeholder 2"/>
          <p:cNvSpPr>
            <a:spLocks noGrp="1"/>
          </p:cNvSpPr>
          <p:nvPr>
            <p:ph idx="1"/>
          </p:nvPr>
        </p:nvSpPr>
        <p:spPr/>
        <p:txBody>
          <a:bodyPr/>
          <a:lstStyle/>
          <a:p>
            <a:r>
              <a:rPr lang="en-US" dirty="0" smtClean="0"/>
              <a:t>Next Charter Leaders meeting – </a:t>
            </a:r>
          </a:p>
          <a:p>
            <a:pPr marL="0" indent="0">
              <a:buNone/>
            </a:pPr>
            <a:r>
              <a:rPr lang="en-US" dirty="0" smtClean="0"/>
              <a:t>   Thursday 5/2</a:t>
            </a:r>
          </a:p>
          <a:p>
            <a:r>
              <a:rPr lang="en-US" dirty="0" smtClean="0"/>
              <a:t>Remember to check the website</a:t>
            </a:r>
          </a:p>
          <a:p>
            <a:r>
              <a:rPr lang="en-US" dirty="0" smtClean="0"/>
              <a:t>Your feedback is valued!</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63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449" y="1181100"/>
            <a:ext cx="2227349" cy="2311400"/>
          </a:xfrm>
          <a:prstGeom prst="rect">
            <a:avLst/>
          </a:prstGeom>
        </p:spPr>
      </p:pic>
    </p:spTree>
    <p:extLst>
      <p:ext uri="{BB962C8B-B14F-4D97-AF65-F5344CB8AC3E}">
        <p14:creationId xmlns:p14="http://schemas.microsoft.com/office/powerpoint/2010/main" val="24953035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7439"/>
          </a:xfrm>
        </p:spPr>
        <p:txBody>
          <a:bodyPr/>
          <a:lstStyle/>
          <a:p>
            <a:r>
              <a:rPr lang="en-US" sz="4800" dirty="0" smtClean="0"/>
              <a:t>Welcome!</a:t>
            </a:r>
            <a:r>
              <a:rPr lang="en-US" sz="5400" dirty="0" smtClean="0"/>
              <a:t/>
            </a:r>
            <a:br>
              <a:rPr lang="en-US" sz="5400" dirty="0" smtClean="0"/>
            </a:br>
            <a:r>
              <a:rPr lang="en-US" sz="4000" dirty="0" smtClean="0"/>
              <a:t>SCCOE’s Charter Schools Department:</a:t>
            </a:r>
            <a:endParaRPr lang="en-US" sz="4000" dirty="0"/>
          </a:p>
        </p:txBody>
      </p:sp>
      <p:sp>
        <p:nvSpPr>
          <p:cNvPr id="3" name="Content Placeholder 2"/>
          <p:cNvSpPr>
            <a:spLocks noGrp="1"/>
          </p:cNvSpPr>
          <p:nvPr>
            <p:ph idx="1"/>
          </p:nvPr>
        </p:nvSpPr>
        <p:spPr>
          <a:xfrm>
            <a:off x="457200" y="1447060"/>
            <a:ext cx="8358326" cy="3311371"/>
          </a:xfrm>
        </p:spPr>
        <p:txBody>
          <a:bodyPr/>
          <a:lstStyle/>
          <a:p>
            <a:pPr marL="0" indent="0">
              <a:buNone/>
            </a:pPr>
            <a:r>
              <a:rPr lang="en-US" dirty="0" smtClean="0"/>
              <a:t>Khristel Johnson – Director</a:t>
            </a:r>
          </a:p>
          <a:p>
            <a:pPr marL="0" indent="0">
              <a:buNone/>
            </a:pPr>
            <a:r>
              <a:rPr lang="en-US" dirty="0" smtClean="0"/>
              <a:t>Karen Bennett – Administrative Assistant</a:t>
            </a:r>
          </a:p>
          <a:p>
            <a:pPr marL="0" indent="0">
              <a:buNone/>
            </a:pPr>
            <a:r>
              <a:rPr lang="en-US" dirty="0" smtClean="0"/>
              <a:t>Dr. Michelle Johnson – Assistant Director</a:t>
            </a:r>
          </a:p>
          <a:p>
            <a:pPr marL="0" indent="0">
              <a:buNone/>
            </a:pPr>
            <a:r>
              <a:rPr lang="en-US" dirty="0" smtClean="0"/>
              <a:t>Vickie Teshin-Anderson – Administrator</a:t>
            </a:r>
          </a:p>
          <a:p>
            <a:pPr marL="0" indent="0">
              <a:buNone/>
            </a:pPr>
            <a:r>
              <a:rPr lang="en-US" dirty="0" smtClean="0"/>
              <a:t>Christine Carbone – Financial Administrator</a:t>
            </a:r>
          </a:p>
          <a:p>
            <a:pPr marL="0" indent="0">
              <a:buNone/>
            </a:pPr>
            <a:r>
              <a:rPr lang="en-US" dirty="0" smtClean="0"/>
              <a:t>Shallu Sharma – Financial Administrator</a:t>
            </a:r>
            <a:endParaRPr lang="en-US" dirty="0"/>
          </a:p>
        </p:txBody>
      </p:sp>
      <p:sp>
        <p:nvSpPr>
          <p:cNvPr id="4" name="Footer Placeholder 3"/>
          <p:cNvSpPr>
            <a:spLocks noGrp="1"/>
          </p:cNvSpPr>
          <p:nvPr>
            <p:ph type="ftr" sz="quarter" idx="11"/>
          </p:nvPr>
        </p:nvSpPr>
        <p:spPr/>
        <p:txBody>
          <a:bodyPr/>
          <a:lstStyle/>
          <a:p>
            <a:r>
              <a:rPr lang="en-US" smtClean="0"/>
              <a:t>SCCOE: Equity | Diversity | Inclusion | Partnership </a:t>
            </a:r>
            <a:endParaRPr lang="en-US" dirty="0"/>
          </a:p>
        </p:txBody>
      </p:sp>
      <p:sp>
        <p:nvSpPr>
          <p:cNvPr id="5" name="Slide Number Placeholder 4"/>
          <p:cNvSpPr>
            <a:spLocks noGrp="1"/>
          </p:cNvSpPr>
          <p:nvPr>
            <p:ph type="sldNum" sz="quarter" idx="12"/>
          </p:nvPr>
        </p:nvSpPr>
        <p:spPr/>
        <p:txBody>
          <a:bodyPr/>
          <a:lstStyle/>
          <a:p>
            <a:fld id="{42946E9F-4BCC-2F40-AE00-0A8E4A492AC9}" type="slidenum">
              <a:rPr lang="en-US" smtClean="0"/>
              <a:pPr/>
              <a:t>7</a:t>
            </a:fld>
            <a:endParaRPr lang="en-US" dirty="0"/>
          </a:p>
        </p:txBody>
      </p:sp>
    </p:spTree>
    <p:extLst>
      <p:ext uri="{BB962C8B-B14F-4D97-AF65-F5344CB8AC3E}">
        <p14:creationId xmlns:p14="http://schemas.microsoft.com/office/powerpoint/2010/main" val="11131427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56808" y="1028942"/>
            <a:ext cx="5602538" cy="3151996"/>
            <a:chOff x="1478419" y="1234731"/>
            <a:chExt cx="6723046" cy="3782395"/>
          </a:xfrm>
        </p:grpSpPr>
        <p:grpSp>
          <p:nvGrpSpPr>
            <p:cNvPr id="2" name="Group 1"/>
            <p:cNvGrpSpPr/>
            <p:nvPr/>
          </p:nvGrpSpPr>
          <p:grpSpPr>
            <a:xfrm>
              <a:off x="1478419" y="1234731"/>
              <a:ext cx="6723046" cy="3782395"/>
              <a:chOff x="1478419" y="1234731"/>
              <a:chExt cx="6723046" cy="3782395"/>
            </a:xfrm>
          </p:grpSpPr>
          <p:grpSp>
            <p:nvGrpSpPr>
              <p:cNvPr id="8" name="Group 7"/>
              <p:cNvGrpSpPr/>
              <p:nvPr/>
            </p:nvGrpSpPr>
            <p:grpSpPr>
              <a:xfrm>
                <a:off x="1478419" y="1234731"/>
                <a:ext cx="6723046" cy="3782395"/>
                <a:chOff x="5160" y="31647"/>
                <a:chExt cx="5943600" cy="3338830"/>
              </a:xfrm>
            </p:grpSpPr>
            <p:pic>
              <p:nvPicPr>
                <p:cNvPr id="10" name="Picture 9" descr="Image result for mythbust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0" y="31647"/>
                  <a:ext cx="5943600" cy="3338830"/>
                </a:xfrm>
                <a:prstGeom prst="rect">
                  <a:avLst/>
                </a:prstGeom>
                <a:noFill/>
                <a:ln>
                  <a:no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550" y="1885950"/>
                  <a:ext cx="4057650" cy="895350"/>
                </a:xfrm>
                <a:prstGeom prst="rect">
                  <a:avLst/>
                </a:prstGeom>
              </p:spPr>
            </p:pic>
          </p:grpSp>
          <p:sp>
            <p:nvSpPr>
              <p:cNvPr id="9" name="Freeform 8"/>
              <p:cNvSpPr/>
              <p:nvPr/>
            </p:nvSpPr>
            <p:spPr>
              <a:xfrm rot="9628677">
                <a:off x="6530867" y="1715525"/>
                <a:ext cx="460689" cy="317434"/>
              </a:xfrm>
              <a:custGeom>
                <a:avLst/>
                <a:gdLst>
                  <a:gd name="connsiteX0" fmla="*/ 200056 w 200056"/>
                  <a:gd name="connsiteY0" fmla="*/ 0 h 371475"/>
                  <a:gd name="connsiteX1" fmla="*/ 171481 w 200056"/>
                  <a:gd name="connsiteY1" fmla="*/ 104775 h 371475"/>
                  <a:gd name="connsiteX2" fmla="*/ 152431 w 200056"/>
                  <a:gd name="connsiteY2" fmla="*/ 133350 h 371475"/>
                  <a:gd name="connsiteX3" fmla="*/ 142906 w 200056"/>
                  <a:gd name="connsiteY3" fmla="*/ 161925 h 371475"/>
                  <a:gd name="connsiteX4" fmla="*/ 123856 w 200056"/>
                  <a:gd name="connsiteY4" fmla="*/ 228600 h 371475"/>
                  <a:gd name="connsiteX5" fmla="*/ 104806 w 200056"/>
                  <a:gd name="connsiteY5" fmla="*/ 266700 h 371475"/>
                  <a:gd name="connsiteX6" fmla="*/ 47656 w 200056"/>
                  <a:gd name="connsiteY6" fmla="*/ 304800 h 371475"/>
                  <a:gd name="connsiteX7" fmla="*/ 38131 w 200056"/>
                  <a:gd name="connsiteY7" fmla="*/ 333375 h 371475"/>
                  <a:gd name="connsiteX8" fmla="*/ 31 w 200056"/>
                  <a:gd name="connsiteY8"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56" h="371475">
                    <a:moveTo>
                      <a:pt x="200056" y="0"/>
                    </a:moveTo>
                    <a:cubicBezTo>
                      <a:pt x="194944" y="25560"/>
                      <a:pt x="185292" y="84058"/>
                      <a:pt x="171481" y="104775"/>
                    </a:cubicBezTo>
                    <a:cubicBezTo>
                      <a:pt x="165131" y="114300"/>
                      <a:pt x="157551" y="123111"/>
                      <a:pt x="152431" y="133350"/>
                    </a:cubicBezTo>
                    <a:cubicBezTo>
                      <a:pt x="147941" y="142330"/>
                      <a:pt x="145664" y="152271"/>
                      <a:pt x="142906" y="161925"/>
                    </a:cubicBezTo>
                    <a:cubicBezTo>
                      <a:pt x="136001" y="186092"/>
                      <a:pt x="133644" y="205762"/>
                      <a:pt x="123856" y="228600"/>
                    </a:cubicBezTo>
                    <a:cubicBezTo>
                      <a:pt x="118263" y="241651"/>
                      <a:pt x="114846" y="256660"/>
                      <a:pt x="104806" y="266700"/>
                    </a:cubicBezTo>
                    <a:cubicBezTo>
                      <a:pt x="88617" y="282889"/>
                      <a:pt x="47656" y="304800"/>
                      <a:pt x="47656" y="304800"/>
                    </a:cubicBezTo>
                    <a:cubicBezTo>
                      <a:pt x="44481" y="314325"/>
                      <a:pt x="44559" y="325662"/>
                      <a:pt x="38131" y="333375"/>
                    </a:cubicBezTo>
                    <a:cubicBezTo>
                      <a:pt x="-2509" y="382143"/>
                      <a:pt x="31" y="342417"/>
                      <a:pt x="31" y="371475"/>
                    </a:cubicBezTo>
                  </a:path>
                </a:pathLst>
              </a:custGeom>
              <a:noFill/>
              <a:ln w="76200">
                <a:solidFill>
                  <a:srgbClr val="294A9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defTabSz="761970"/>
                <a:endParaRPr lang="en-US" sz="1500">
                  <a:solidFill>
                    <a:prstClr val="white"/>
                  </a:solidFill>
                </a:endParaRPr>
              </a:p>
            </p:txBody>
          </p:sp>
        </p:grpSp>
        <p:sp>
          <p:nvSpPr>
            <p:cNvPr id="13" name="Freeform 12"/>
            <p:cNvSpPr/>
            <p:nvPr/>
          </p:nvSpPr>
          <p:spPr>
            <a:xfrm rot="4105199">
              <a:off x="7489510" y="2498752"/>
              <a:ext cx="460689" cy="317434"/>
            </a:xfrm>
            <a:custGeom>
              <a:avLst/>
              <a:gdLst>
                <a:gd name="connsiteX0" fmla="*/ 200056 w 200056"/>
                <a:gd name="connsiteY0" fmla="*/ 0 h 371475"/>
                <a:gd name="connsiteX1" fmla="*/ 171481 w 200056"/>
                <a:gd name="connsiteY1" fmla="*/ 104775 h 371475"/>
                <a:gd name="connsiteX2" fmla="*/ 152431 w 200056"/>
                <a:gd name="connsiteY2" fmla="*/ 133350 h 371475"/>
                <a:gd name="connsiteX3" fmla="*/ 142906 w 200056"/>
                <a:gd name="connsiteY3" fmla="*/ 161925 h 371475"/>
                <a:gd name="connsiteX4" fmla="*/ 123856 w 200056"/>
                <a:gd name="connsiteY4" fmla="*/ 228600 h 371475"/>
                <a:gd name="connsiteX5" fmla="*/ 104806 w 200056"/>
                <a:gd name="connsiteY5" fmla="*/ 266700 h 371475"/>
                <a:gd name="connsiteX6" fmla="*/ 47656 w 200056"/>
                <a:gd name="connsiteY6" fmla="*/ 304800 h 371475"/>
                <a:gd name="connsiteX7" fmla="*/ 38131 w 200056"/>
                <a:gd name="connsiteY7" fmla="*/ 333375 h 371475"/>
                <a:gd name="connsiteX8" fmla="*/ 31 w 200056"/>
                <a:gd name="connsiteY8"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56" h="371475">
                  <a:moveTo>
                    <a:pt x="200056" y="0"/>
                  </a:moveTo>
                  <a:cubicBezTo>
                    <a:pt x="194944" y="25560"/>
                    <a:pt x="185292" y="84058"/>
                    <a:pt x="171481" y="104775"/>
                  </a:cubicBezTo>
                  <a:cubicBezTo>
                    <a:pt x="165131" y="114300"/>
                    <a:pt x="157551" y="123111"/>
                    <a:pt x="152431" y="133350"/>
                  </a:cubicBezTo>
                  <a:cubicBezTo>
                    <a:pt x="147941" y="142330"/>
                    <a:pt x="145664" y="152271"/>
                    <a:pt x="142906" y="161925"/>
                  </a:cubicBezTo>
                  <a:cubicBezTo>
                    <a:pt x="136001" y="186092"/>
                    <a:pt x="133644" y="205762"/>
                    <a:pt x="123856" y="228600"/>
                  </a:cubicBezTo>
                  <a:cubicBezTo>
                    <a:pt x="118263" y="241651"/>
                    <a:pt x="114846" y="256660"/>
                    <a:pt x="104806" y="266700"/>
                  </a:cubicBezTo>
                  <a:cubicBezTo>
                    <a:pt x="88617" y="282889"/>
                    <a:pt x="47656" y="304800"/>
                    <a:pt x="47656" y="304800"/>
                  </a:cubicBezTo>
                  <a:cubicBezTo>
                    <a:pt x="44481" y="314325"/>
                    <a:pt x="44559" y="325662"/>
                    <a:pt x="38131" y="333375"/>
                  </a:cubicBezTo>
                  <a:cubicBezTo>
                    <a:pt x="-2509" y="382143"/>
                    <a:pt x="31" y="342417"/>
                    <a:pt x="31" y="371475"/>
                  </a:cubicBezTo>
                </a:path>
              </a:pathLst>
            </a:custGeom>
            <a:noFill/>
            <a:ln w="76200">
              <a:solidFill>
                <a:srgbClr val="172A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defTabSz="761970"/>
              <a:endParaRPr lang="en-US" sz="1500">
                <a:solidFill>
                  <a:prstClr val="white"/>
                </a:solidFill>
              </a:endParaRPr>
            </a:p>
          </p:txBody>
        </p:sp>
      </p:grpSp>
    </p:spTree>
    <p:extLst>
      <p:ext uri="{BB962C8B-B14F-4D97-AF65-F5344CB8AC3E}">
        <p14:creationId xmlns:p14="http://schemas.microsoft.com/office/powerpoint/2010/main" val="1088647686"/>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56808" y="1028942"/>
            <a:ext cx="5602538" cy="3151996"/>
            <a:chOff x="1478419" y="1234731"/>
            <a:chExt cx="6723046" cy="3782395"/>
          </a:xfrm>
        </p:grpSpPr>
        <p:pic>
          <p:nvPicPr>
            <p:cNvPr id="10" name="Picture 9" descr="Image result for mythbust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8419" y="1234731"/>
              <a:ext cx="6723046" cy="3782395"/>
            </a:xfrm>
            <a:prstGeom prst="rect">
              <a:avLst/>
            </a:prstGeom>
            <a:noFill/>
            <a:ln>
              <a:noFill/>
            </a:ln>
          </p:spPr>
        </p:pic>
        <p:sp>
          <p:nvSpPr>
            <p:cNvPr id="13" name="Freeform 12"/>
            <p:cNvSpPr/>
            <p:nvPr/>
          </p:nvSpPr>
          <p:spPr>
            <a:xfrm rot="4105199">
              <a:off x="7489510" y="2498752"/>
              <a:ext cx="460689" cy="317434"/>
            </a:xfrm>
            <a:custGeom>
              <a:avLst/>
              <a:gdLst>
                <a:gd name="connsiteX0" fmla="*/ 200056 w 200056"/>
                <a:gd name="connsiteY0" fmla="*/ 0 h 371475"/>
                <a:gd name="connsiteX1" fmla="*/ 171481 w 200056"/>
                <a:gd name="connsiteY1" fmla="*/ 104775 h 371475"/>
                <a:gd name="connsiteX2" fmla="*/ 152431 w 200056"/>
                <a:gd name="connsiteY2" fmla="*/ 133350 h 371475"/>
                <a:gd name="connsiteX3" fmla="*/ 142906 w 200056"/>
                <a:gd name="connsiteY3" fmla="*/ 161925 h 371475"/>
                <a:gd name="connsiteX4" fmla="*/ 123856 w 200056"/>
                <a:gd name="connsiteY4" fmla="*/ 228600 h 371475"/>
                <a:gd name="connsiteX5" fmla="*/ 104806 w 200056"/>
                <a:gd name="connsiteY5" fmla="*/ 266700 h 371475"/>
                <a:gd name="connsiteX6" fmla="*/ 47656 w 200056"/>
                <a:gd name="connsiteY6" fmla="*/ 304800 h 371475"/>
                <a:gd name="connsiteX7" fmla="*/ 38131 w 200056"/>
                <a:gd name="connsiteY7" fmla="*/ 333375 h 371475"/>
                <a:gd name="connsiteX8" fmla="*/ 31 w 200056"/>
                <a:gd name="connsiteY8"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56" h="371475">
                  <a:moveTo>
                    <a:pt x="200056" y="0"/>
                  </a:moveTo>
                  <a:cubicBezTo>
                    <a:pt x="194944" y="25560"/>
                    <a:pt x="185292" y="84058"/>
                    <a:pt x="171481" y="104775"/>
                  </a:cubicBezTo>
                  <a:cubicBezTo>
                    <a:pt x="165131" y="114300"/>
                    <a:pt x="157551" y="123111"/>
                    <a:pt x="152431" y="133350"/>
                  </a:cubicBezTo>
                  <a:cubicBezTo>
                    <a:pt x="147941" y="142330"/>
                    <a:pt x="145664" y="152271"/>
                    <a:pt x="142906" y="161925"/>
                  </a:cubicBezTo>
                  <a:cubicBezTo>
                    <a:pt x="136001" y="186092"/>
                    <a:pt x="133644" y="205762"/>
                    <a:pt x="123856" y="228600"/>
                  </a:cubicBezTo>
                  <a:cubicBezTo>
                    <a:pt x="118263" y="241651"/>
                    <a:pt x="114846" y="256660"/>
                    <a:pt x="104806" y="266700"/>
                  </a:cubicBezTo>
                  <a:cubicBezTo>
                    <a:pt x="88617" y="282889"/>
                    <a:pt x="47656" y="304800"/>
                    <a:pt x="47656" y="304800"/>
                  </a:cubicBezTo>
                  <a:cubicBezTo>
                    <a:pt x="44481" y="314325"/>
                    <a:pt x="44559" y="325662"/>
                    <a:pt x="38131" y="333375"/>
                  </a:cubicBezTo>
                  <a:cubicBezTo>
                    <a:pt x="-2509" y="382143"/>
                    <a:pt x="31" y="342417"/>
                    <a:pt x="31" y="371475"/>
                  </a:cubicBezTo>
                </a:path>
              </a:pathLst>
            </a:custGeom>
            <a:noFill/>
            <a:ln w="76200">
              <a:solidFill>
                <a:srgbClr val="172A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defTabSz="761970"/>
              <a:endParaRPr lang="en-US" sz="1500">
                <a:solidFill>
                  <a:prstClr val="white"/>
                </a:solidFill>
              </a:endParaRPr>
            </a:p>
          </p:txBody>
        </p:sp>
      </p:grpSp>
      <p:pic>
        <p:nvPicPr>
          <p:cNvPr id="15" name="Picture 14"/>
          <p:cNvPicPr/>
          <p:nvPr/>
        </p:nvPicPr>
        <p:blipFill rotWithShape="1">
          <a:blip r:embed="rId4">
            <a:extLst>
              <a:ext uri="{BEBA8EAE-BF5A-486C-A8C5-ECC9F3942E4B}">
                <a14:imgProps xmlns:a14="http://schemas.microsoft.com/office/drawing/2010/main">
                  <a14:imgLayer r:embed="rId5">
                    <a14:imgEffect>
                      <a14:backgroundRemoval t="9987" b="89980" l="9995" r="97222"/>
                    </a14:imgEffect>
                  </a14:imgLayer>
                </a14:imgProps>
              </a:ext>
              <a:ext uri="{28A0092B-C50C-407E-A947-70E740481C1C}">
                <a14:useLocalDpi xmlns:a14="http://schemas.microsoft.com/office/drawing/2010/main" val="0"/>
              </a:ext>
            </a:extLst>
          </a:blip>
          <a:srcRect l="19885" t="35533" r="27662" b="26970"/>
          <a:stretch/>
        </p:blipFill>
        <p:spPr bwMode="auto">
          <a:xfrm rot="5400000">
            <a:off x="1084510" y="1876718"/>
            <a:ext cx="2898014" cy="1553418"/>
          </a:xfrm>
          <a:prstGeom prst="rect">
            <a:avLst/>
          </a:prstGeom>
          <a:noFill/>
          <a:ln>
            <a:noFill/>
          </a:ln>
          <a:extLst>
            <a:ext uri="{53640926-AAD7-44D8-BBD7-CCE9431645EC}">
              <a14:shadowObscured xmlns:a14="http://schemas.microsoft.com/office/drawing/2010/main"/>
            </a:ext>
          </a:extLst>
        </p:spPr>
      </p:pic>
      <p:pic>
        <p:nvPicPr>
          <p:cNvPr id="16" name="Picture 15"/>
          <p:cNvPicPr/>
          <p:nvPr/>
        </p:nvPicPr>
        <p:blipFill>
          <a:blip r:embed="rId6">
            <a:extLst>
              <a:ext uri="{28A0092B-C50C-407E-A947-70E740481C1C}">
                <a14:useLocalDpi xmlns:a14="http://schemas.microsoft.com/office/drawing/2010/main" val="0"/>
              </a:ext>
            </a:extLst>
          </a:blip>
          <a:stretch>
            <a:fillRect/>
          </a:stretch>
        </p:blipFill>
        <p:spPr>
          <a:xfrm>
            <a:off x="2709978" y="2784211"/>
            <a:ext cx="3824288" cy="845079"/>
          </a:xfrm>
          <a:prstGeom prst="rect">
            <a:avLst/>
          </a:prstGeom>
        </p:spPr>
      </p:pic>
      <p:sp>
        <p:nvSpPr>
          <p:cNvPr id="20" name="Freeform 19"/>
          <p:cNvSpPr/>
          <p:nvPr/>
        </p:nvSpPr>
        <p:spPr>
          <a:xfrm rot="4105199">
            <a:off x="6766050" y="2103460"/>
            <a:ext cx="383908" cy="264528"/>
          </a:xfrm>
          <a:custGeom>
            <a:avLst/>
            <a:gdLst>
              <a:gd name="connsiteX0" fmla="*/ 200056 w 200056"/>
              <a:gd name="connsiteY0" fmla="*/ 0 h 371475"/>
              <a:gd name="connsiteX1" fmla="*/ 171481 w 200056"/>
              <a:gd name="connsiteY1" fmla="*/ 104775 h 371475"/>
              <a:gd name="connsiteX2" fmla="*/ 152431 w 200056"/>
              <a:gd name="connsiteY2" fmla="*/ 133350 h 371475"/>
              <a:gd name="connsiteX3" fmla="*/ 142906 w 200056"/>
              <a:gd name="connsiteY3" fmla="*/ 161925 h 371475"/>
              <a:gd name="connsiteX4" fmla="*/ 123856 w 200056"/>
              <a:gd name="connsiteY4" fmla="*/ 228600 h 371475"/>
              <a:gd name="connsiteX5" fmla="*/ 104806 w 200056"/>
              <a:gd name="connsiteY5" fmla="*/ 266700 h 371475"/>
              <a:gd name="connsiteX6" fmla="*/ 47656 w 200056"/>
              <a:gd name="connsiteY6" fmla="*/ 304800 h 371475"/>
              <a:gd name="connsiteX7" fmla="*/ 38131 w 200056"/>
              <a:gd name="connsiteY7" fmla="*/ 333375 h 371475"/>
              <a:gd name="connsiteX8" fmla="*/ 31 w 200056"/>
              <a:gd name="connsiteY8"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56" h="371475">
                <a:moveTo>
                  <a:pt x="200056" y="0"/>
                </a:moveTo>
                <a:cubicBezTo>
                  <a:pt x="194944" y="25560"/>
                  <a:pt x="185292" y="84058"/>
                  <a:pt x="171481" y="104775"/>
                </a:cubicBezTo>
                <a:cubicBezTo>
                  <a:pt x="165131" y="114300"/>
                  <a:pt x="157551" y="123111"/>
                  <a:pt x="152431" y="133350"/>
                </a:cubicBezTo>
                <a:cubicBezTo>
                  <a:pt x="147941" y="142330"/>
                  <a:pt x="145664" y="152271"/>
                  <a:pt x="142906" y="161925"/>
                </a:cubicBezTo>
                <a:cubicBezTo>
                  <a:pt x="136001" y="186092"/>
                  <a:pt x="133644" y="205762"/>
                  <a:pt x="123856" y="228600"/>
                </a:cubicBezTo>
                <a:cubicBezTo>
                  <a:pt x="118263" y="241651"/>
                  <a:pt x="114846" y="256660"/>
                  <a:pt x="104806" y="266700"/>
                </a:cubicBezTo>
                <a:cubicBezTo>
                  <a:pt x="88617" y="282889"/>
                  <a:pt x="47656" y="304800"/>
                  <a:pt x="47656" y="304800"/>
                </a:cubicBezTo>
                <a:cubicBezTo>
                  <a:pt x="44481" y="314325"/>
                  <a:pt x="44559" y="325662"/>
                  <a:pt x="38131" y="333375"/>
                </a:cubicBezTo>
                <a:cubicBezTo>
                  <a:pt x="-2509" y="382143"/>
                  <a:pt x="31" y="342417"/>
                  <a:pt x="31" y="371475"/>
                </a:cubicBezTo>
              </a:path>
            </a:pathLst>
          </a:custGeom>
          <a:noFill/>
          <a:ln w="76200">
            <a:solidFill>
              <a:srgbClr val="172A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defTabSz="761970"/>
            <a:endParaRPr lang="en-US" sz="1500">
              <a:solidFill>
                <a:prstClr val="white"/>
              </a:solidFill>
            </a:endParaRPr>
          </a:p>
        </p:txBody>
      </p:sp>
      <p:sp>
        <p:nvSpPr>
          <p:cNvPr id="22" name="Subtitle 2"/>
          <p:cNvSpPr txBox="1">
            <a:spLocks/>
          </p:cNvSpPr>
          <p:nvPr/>
        </p:nvSpPr>
        <p:spPr bwMode="auto">
          <a:xfrm>
            <a:off x="1021976" y="4351133"/>
            <a:ext cx="40322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0" indent="0" algn="ctr" defTabSz="379413" rtl="0" eaLnBrk="0" fontAlgn="base" hangingPunct="0">
              <a:spcBef>
                <a:spcPct val="20000"/>
              </a:spcBef>
              <a:spcAft>
                <a:spcPct val="0"/>
              </a:spcAft>
              <a:buFont typeface="Arial" panose="020B0604020202020204" pitchFamily="34" charset="0"/>
              <a:buNone/>
              <a:defRPr sz="2600" kern="1200">
                <a:solidFill>
                  <a:schemeClr val="tx1">
                    <a:tint val="75000"/>
                  </a:schemeClr>
                </a:solidFill>
                <a:latin typeface="+mn-lt"/>
                <a:ea typeface="ヒラギノ角ゴ Pro W3" charset="0"/>
                <a:cs typeface="ヒラギノ角ゴ Pro W3" charset="0"/>
              </a:defRPr>
            </a:lvl1pPr>
            <a:lvl2pPr marL="380985" indent="0" algn="ctr" defTabSz="379413" rtl="0" eaLnBrk="0" fontAlgn="base" hangingPunct="0">
              <a:spcBef>
                <a:spcPct val="20000"/>
              </a:spcBef>
              <a:spcAft>
                <a:spcPct val="0"/>
              </a:spcAft>
              <a:buFont typeface="Arial" panose="020B0604020202020204" pitchFamily="34" charset="0"/>
              <a:buNone/>
              <a:defRPr sz="2300" kern="1200">
                <a:solidFill>
                  <a:schemeClr val="tx1">
                    <a:tint val="75000"/>
                  </a:schemeClr>
                </a:solidFill>
                <a:latin typeface="+mn-lt"/>
                <a:ea typeface="ヒラギノ角ゴ Pro W3" charset="0"/>
                <a:cs typeface="+mn-cs"/>
              </a:defRPr>
            </a:lvl2pPr>
            <a:lvl3pPr marL="761970" indent="0" algn="ctr" defTabSz="379413"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ヒラギノ角ゴ Pro W3" charset="0"/>
                <a:cs typeface="+mn-cs"/>
              </a:defRPr>
            </a:lvl3pPr>
            <a:lvl4pPr marL="1142954" indent="0" algn="ctr" defTabSz="379413"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n-lt"/>
                <a:ea typeface="ヒラギノ角ゴ Pro W3" charset="0"/>
                <a:cs typeface="+mn-cs"/>
              </a:defRPr>
            </a:lvl4pPr>
            <a:lvl5pPr marL="1523939" indent="0" algn="ctr" defTabSz="379413"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n-lt"/>
                <a:ea typeface="ヒラギノ角ゴ Pro W3" charset="0"/>
                <a:cs typeface="+mn-cs"/>
              </a:defRPr>
            </a:lvl5pPr>
            <a:lvl6pPr marL="1904924" indent="0" algn="ctr" defTabSz="380985" rtl="0" eaLnBrk="1" latinLnBrk="0" hangingPunct="1">
              <a:spcBef>
                <a:spcPct val="20000"/>
              </a:spcBef>
              <a:buFont typeface="Arial"/>
              <a:buNone/>
              <a:defRPr sz="1667" kern="1200">
                <a:solidFill>
                  <a:schemeClr val="tx1">
                    <a:tint val="75000"/>
                  </a:schemeClr>
                </a:solidFill>
                <a:latin typeface="+mn-lt"/>
                <a:ea typeface="+mn-ea"/>
                <a:cs typeface="+mn-cs"/>
              </a:defRPr>
            </a:lvl6pPr>
            <a:lvl7pPr marL="2285909" indent="0" algn="ctr" defTabSz="380985" rtl="0" eaLnBrk="1" latinLnBrk="0" hangingPunct="1">
              <a:spcBef>
                <a:spcPct val="20000"/>
              </a:spcBef>
              <a:buFont typeface="Arial"/>
              <a:buNone/>
              <a:defRPr sz="1667" kern="1200">
                <a:solidFill>
                  <a:schemeClr val="tx1">
                    <a:tint val="75000"/>
                  </a:schemeClr>
                </a:solidFill>
                <a:latin typeface="+mn-lt"/>
                <a:ea typeface="+mn-ea"/>
                <a:cs typeface="+mn-cs"/>
              </a:defRPr>
            </a:lvl7pPr>
            <a:lvl8pPr marL="2666893" indent="0" algn="ctr" defTabSz="380985" rtl="0" eaLnBrk="1" latinLnBrk="0" hangingPunct="1">
              <a:spcBef>
                <a:spcPct val="20000"/>
              </a:spcBef>
              <a:buFont typeface="Arial"/>
              <a:buNone/>
              <a:defRPr sz="1667" kern="1200">
                <a:solidFill>
                  <a:schemeClr val="tx1">
                    <a:tint val="75000"/>
                  </a:schemeClr>
                </a:solidFill>
                <a:latin typeface="+mn-lt"/>
                <a:ea typeface="+mn-ea"/>
                <a:cs typeface="+mn-cs"/>
              </a:defRPr>
            </a:lvl8pPr>
            <a:lvl9pPr marL="3047878" indent="0" algn="ctr" defTabSz="380985" rtl="0" eaLnBrk="1" latinLnBrk="0" hangingPunct="1">
              <a:spcBef>
                <a:spcPct val="20000"/>
              </a:spcBef>
              <a:buFont typeface="Arial"/>
              <a:buNone/>
              <a:defRPr sz="1667" kern="1200">
                <a:solidFill>
                  <a:schemeClr val="tx1">
                    <a:tint val="75000"/>
                  </a:schemeClr>
                </a:solidFill>
                <a:latin typeface="+mn-lt"/>
                <a:ea typeface="+mn-ea"/>
                <a:cs typeface="+mn-cs"/>
              </a:defRPr>
            </a:lvl9pPr>
          </a:lstStyle>
          <a:p>
            <a:pPr algn="l" defTabSz="380970" eaLnBrk="1" fontAlgn="auto" hangingPunct="1">
              <a:spcBef>
                <a:spcPts val="0"/>
              </a:spcBef>
              <a:spcAft>
                <a:spcPts val="0"/>
              </a:spcAft>
              <a:defRPr/>
            </a:pPr>
            <a:r>
              <a:rPr lang="en-US" sz="2333" dirty="0">
                <a:solidFill>
                  <a:prstClr val="black"/>
                </a:solidFill>
                <a:ea typeface="+mn-ea"/>
                <a:cs typeface="+mn-cs"/>
              </a:rPr>
              <a:t>Jenn Mutch</a:t>
            </a:r>
          </a:p>
          <a:p>
            <a:pPr algn="l" defTabSz="380970" eaLnBrk="1" fontAlgn="auto" hangingPunct="1">
              <a:spcBef>
                <a:spcPts val="0"/>
              </a:spcBef>
              <a:spcAft>
                <a:spcPts val="0"/>
              </a:spcAft>
              <a:defRPr/>
            </a:pPr>
            <a:r>
              <a:rPr lang="en-US" sz="2333" dirty="0">
                <a:solidFill>
                  <a:prstClr val="black"/>
                </a:solidFill>
                <a:ea typeface="+mn-ea"/>
                <a:cs typeface="+mn-cs"/>
              </a:rPr>
              <a:t>Science Coordinator</a:t>
            </a:r>
          </a:p>
          <a:p>
            <a:pPr algn="l" defTabSz="380970" eaLnBrk="1" fontAlgn="auto" hangingPunct="1">
              <a:spcBef>
                <a:spcPts val="0"/>
              </a:spcBef>
              <a:spcAft>
                <a:spcPts val="0"/>
              </a:spcAft>
              <a:defRPr/>
            </a:pPr>
            <a:r>
              <a:rPr lang="en-US" sz="2333" dirty="0">
                <a:solidFill>
                  <a:prstClr val="black"/>
                </a:solidFill>
                <a:ea typeface="+mn-ea"/>
                <a:cs typeface="+mn-cs"/>
              </a:rPr>
              <a:t>Jennifer_Mutch@sccoe.org</a:t>
            </a:r>
          </a:p>
        </p:txBody>
      </p:sp>
    </p:spTree>
    <p:extLst>
      <p:ext uri="{BB962C8B-B14F-4D97-AF65-F5344CB8AC3E}">
        <p14:creationId xmlns:p14="http://schemas.microsoft.com/office/powerpoint/2010/main" val="641599766"/>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7C0BD6B250484CBAB9BB8BBFC9360A" ma:contentTypeVersion="1" ma:contentTypeDescription="Create a new document." ma:contentTypeScope="" ma:versionID="9469ea596162fc4709414c6c0a18be8b">
  <xsd:schema xmlns:xsd="http://www.w3.org/2001/XMLSchema" xmlns:xs="http://www.w3.org/2001/XMLSchema" xmlns:p="http://schemas.microsoft.com/office/2006/metadata/properties" xmlns:ns2="a23e6d57-d8a4-4f46-af0d-446ccfa6714c" targetNamespace="http://schemas.microsoft.com/office/2006/metadata/properties" ma:root="true" ma:fieldsID="521b12dba7c4ab8d4080f02ea9a6f4be" ns2:_="">
    <xsd:import namespace="a23e6d57-d8a4-4f46-af0d-446ccfa6714c"/>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e6d57-d8a4-4f46-af0d-446ccfa6714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a23e6d57-d8a4-4f46-af0d-446ccfa6714c">7TUPDFEVKPPK-187-71</_dlc_DocId>
    <_dlc_DocIdUrl xmlns="a23e6d57-d8a4-4f46-af0d-446ccfa6714c">
      <Url>https://www.sccoe.org/supoffice/charter-schools-office/_layouts/15/DocIdRedir.aspx?ID=7TUPDFEVKPPK-187-71</Url>
      <Description>7TUPDFEVKPPK-187-71</Description>
    </_dlc_DocIdUrl>
  </documentManagement>
</p:properties>
</file>

<file path=customXml/itemProps1.xml><?xml version="1.0" encoding="utf-8"?>
<ds:datastoreItem xmlns:ds="http://schemas.openxmlformats.org/officeDocument/2006/customXml" ds:itemID="{53792A7D-A03B-42EA-9902-895EC235B154}"/>
</file>

<file path=customXml/itemProps2.xml><?xml version="1.0" encoding="utf-8"?>
<ds:datastoreItem xmlns:ds="http://schemas.openxmlformats.org/officeDocument/2006/customXml" ds:itemID="{D952CEA3-D8C5-4D55-8827-F4A14D6E1B8C}"/>
</file>

<file path=customXml/itemProps3.xml><?xml version="1.0" encoding="utf-8"?>
<ds:datastoreItem xmlns:ds="http://schemas.openxmlformats.org/officeDocument/2006/customXml" ds:itemID="{F24E8232-FD84-459D-BFE0-3CDAA5D77435}"/>
</file>

<file path=customXml/itemProps4.xml><?xml version="1.0" encoding="utf-8"?>
<ds:datastoreItem xmlns:ds="http://schemas.openxmlformats.org/officeDocument/2006/customXml" ds:itemID="{7AA1474C-6E69-4CDD-B9F6-F7F264D77CC2}"/>
</file>

<file path=docProps/app.xml><?xml version="1.0" encoding="utf-8"?>
<Properties xmlns="http://schemas.openxmlformats.org/officeDocument/2006/extended-properties" xmlns:vt="http://schemas.openxmlformats.org/officeDocument/2006/docPropsVTypes">
  <Template>PPT-Template</Template>
  <TotalTime>1761</TotalTime>
  <Words>2263</Words>
  <Application>Microsoft Office PowerPoint</Application>
  <PresentationFormat>On-screen Show (16:10)</PresentationFormat>
  <Paragraphs>362</Paragraphs>
  <Slides>63</Slides>
  <Notes>16</Notes>
  <HiddenSlides>0</HiddenSlides>
  <MMClips>0</MMClips>
  <ScaleCrop>false</ScaleCrop>
  <HeadingPairs>
    <vt:vector size="8" baseType="variant">
      <vt:variant>
        <vt:lpstr>Fonts Used</vt:lpstr>
      </vt:variant>
      <vt:variant>
        <vt:i4>9</vt:i4>
      </vt:variant>
      <vt:variant>
        <vt:lpstr>Theme</vt:lpstr>
      </vt:variant>
      <vt:variant>
        <vt:i4>7</vt:i4>
      </vt:variant>
      <vt:variant>
        <vt:lpstr>Embedded OLE Servers</vt:lpstr>
      </vt:variant>
      <vt:variant>
        <vt:i4>1</vt:i4>
      </vt:variant>
      <vt:variant>
        <vt:lpstr>Slide Titles</vt:lpstr>
      </vt:variant>
      <vt:variant>
        <vt:i4>63</vt:i4>
      </vt:variant>
    </vt:vector>
  </HeadingPairs>
  <TitlesOfParts>
    <vt:vector size="80" baseType="lpstr">
      <vt:lpstr>Arial</vt:lpstr>
      <vt:lpstr>Berlin Sans FB</vt:lpstr>
      <vt:lpstr>Britannic Bold</vt:lpstr>
      <vt:lpstr>Calibri</vt:lpstr>
      <vt:lpstr>Calibri Light</vt:lpstr>
      <vt:lpstr>Courier New</vt:lpstr>
      <vt:lpstr>Mangal</vt:lpstr>
      <vt:lpstr>Wingdings</vt:lpstr>
      <vt:lpstr>ヒラギノ角ゴ Pro W3</vt:lpstr>
      <vt:lpstr>Custom Design</vt:lpstr>
      <vt:lpstr>Office Theme</vt:lpstr>
      <vt:lpstr>1_Office Theme</vt:lpstr>
      <vt:lpstr>2_Office Theme</vt:lpstr>
      <vt:lpstr>3_Office Theme</vt:lpstr>
      <vt:lpstr>4_Office Theme</vt:lpstr>
      <vt:lpstr>5_Office Theme</vt:lpstr>
      <vt:lpstr>Acrobat Document</vt:lpstr>
      <vt:lpstr>Charter Schools Leaders Meeting January 17, 2019</vt:lpstr>
      <vt:lpstr>Safety Announcement</vt:lpstr>
      <vt:lpstr>Santa Clara County Office of Education</vt:lpstr>
      <vt:lpstr>PowerPoint Presentation</vt:lpstr>
      <vt:lpstr>PowerPoint Presentation</vt:lpstr>
      <vt:lpstr>AGENDA</vt:lpstr>
      <vt:lpstr>Welcome! SCCOE’s Charter Schools Department:</vt:lpstr>
      <vt:lpstr>PowerPoint Presentation</vt:lpstr>
      <vt:lpstr>PowerPoint Presentation</vt:lpstr>
      <vt:lpstr>PowerPoint Presentation</vt:lpstr>
      <vt:lpstr>1st Myth to Investigate</vt:lpstr>
      <vt:lpstr>That’s not what the data says…</vt:lpstr>
      <vt:lpstr>QUESTIONS/ISSUES</vt:lpstr>
      <vt:lpstr>1st Myth to Investigate</vt:lpstr>
      <vt:lpstr>2nd Myth to Investigate</vt:lpstr>
      <vt:lpstr>What Middle School and High School Science Teachers Say</vt:lpstr>
      <vt:lpstr>QUESTIONS/ISSUES</vt:lpstr>
      <vt:lpstr>2nd Myth to Investigate</vt:lpstr>
      <vt:lpstr>3rd Myth to Investigate</vt:lpstr>
      <vt:lpstr>Teachers at all grade levels concur.</vt:lpstr>
      <vt:lpstr>4th Myth to Investigate</vt:lpstr>
      <vt:lpstr>4th Myth to Investigate</vt:lpstr>
      <vt:lpstr>Tuesday, January 29 Elementary Only  Wednesday, January 30 Middle &amp; High School Only </vt:lpstr>
      <vt:lpstr>How to Decide Between Instructional Material Choices</vt:lpstr>
      <vt:lpstr>QUESTIONS/ISSUES</vt:lpstr>
      <vt:lpstr>5th Myth to Investigate</vt:lpstr>
      <vt:lpstr>CAST 8th Grade Practice Test Questions</vt:lpstr>
      <vt:lpstr>CAST 8th Grade Practice Test Questions</vt:lpstr>
      <vt:lpstr>CAST 8th Grade Practice Test Questions</vt:lpstr>
      <vt:lpstr>c</vt:lpstr>
      <vt:lpstr>8th grade CAST-continued</vt:lpstr>
      <vt:lpstr>8th grade CAST-continued</vt:lpstr>
      <vt:lpstr>8th grade CAST-continued</vt:lpstr>
      <vt:lpstr>8th grade CAST-continued</vt:lpstr>
      <vt:lpstr>5th Myth to Investigate</vt:lpstr>
      <vt:lpstr>5th Myth to Investigate</vt:lpstr>
      <vt:lpstr>QUESTIONS/ISSUES</vt:lpstr>
      <vt:lpstr>NO MYTHS HERE! Training Opportunities for Educators </vt:lpstr>
      <vt:lpstr>NO MYTHS HERE! Training Opportunities for Educators</vt:lpstr>
      <vt:lpstr>NO MYTHS HERE! Training Opportunities for Educators</vt:lpstr>
      <vt:lpstr>QUESTIONS/ISSUES</vt:lpstr>
      <vt:lpstr>Myth Busters: Charter School Edition</vt:lpstr>
      <vt:lpstr>Thinking Colors Protocol Choose a colored post-it, you will play the role represented by the color during the discussion: </vt:lpstr>
      <vt:lpstr>Example:</vt:lpstr>
      <vt:lpstr>Myth #1</vt:lpstr>
      <vt:lpstr>Myth #2</vt:lpstr>
      <vt:lpstr>Myth #3</vt:lpstr>
      <vt:lpstr>Myth #4</vt:lpstr>
      <vt:lpstr>Myth #5</vt:lpstr>
      <vt:lpstr>Myth #6</vt:lpstr>
      <vt:lpstr>Myth #7</vt:lpstr>
      <vt:lpstr>Myth #8</vt:lpstr>
      <vt:lpstr>Myth #9</vt:lpstr>
      <vt:lpstr>Myth #10</vt:lpstr>
      <vt:lpstr>Myth #11</vt:lpstr>
      <vt:lpstr>Myth #12</vt:lpstr>
      <vt:lpstr>Myth #13</vt:lpstr>
      <vt:lpstr>Myth #14</vt:lpstr>
      <vt:lpstr>Myth #15 </vt:lpstr>
      <vt:lpstr>Myth #16</vt:lpstr>
      <vt:lpstr>BREAK</vt:lpstr>
      <vt:lpstr>Recommendations / Next Steps</vt:lpstr>
      <vt:lpstr>Closing</vt:lpstr>
    </vt:vector>
  </TitlesOfParts>
  <Company>Santa Clara County Office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Charter School Authorizing:  Basics, Insights, and Best Practices</dc:title>
  <dc:creator>SCCOE</dc:creator>
  <cp:lastModifiedBy>Vickie Teshin-Anderson</cp:lastModifiedBy>
  <cp:revision>133</cp:revision>
  <cp:lastPrinted>2019-01-08T23:15:10Z</cp:lastPrinted>
  <dcterms:created xsi:type="dcterms:W3CDTF">2018-08-23T20:08:40Z</dcterms:created>
  <dcterms:modified xsi:type="dcterms:W3CDTF">2019-01-17T19:06:23Z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495de4cb-89ca-4252-94a8-db50e1cfbb7f</vt:lpwstr>
  </property>
  <property fmtid="{D5CDD505-2E9C-101B-9397-08002B2CF9AE}" pid="3" name="ContentTypeId">
    <vt:lpwstr>0x0101002E7C0BD6B250484CBAB9BB8BBFC9360A</vt:lpwstr>
  </property>
</Properties>
</file>