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La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jW5+CpP2KF11En2KlKs83GQYlq7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iana Mez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font" Target="fonts/Lato-italic.fntdata"/><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commentAuthors" Target="commentAuthors.xml"/><Relationship Id="rId25" Type="http://schemas.openxmlformats.org/officeDocument/2006/relationships/font" Target="fonts/Lato-bold.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presProps" Target="presProps.xml"/><Relationship Id="rId16" Type="http://schemas.openxmlformats.org/officeDocument/2006/relationships/slide" Target="slides/slide11.xml"/><Relationship Id="rId29" Type="http://schemas.openxmlformats.org/officeDocument/2006/relationships/customXml" Target="../customXml/item1.xml"/><Relationship Id="rId24" Type="http://schemas.openxmlformats.org/officeDocument/2006/relationships/font" Target="fonts/Lato-regular.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4.xml"/><Relationship Id="rId23" Type="http://schemas.openxmlformats.org/officeDocument/2006/relationships/slide" Target="slides/slide18.xml"/><Relationship Id="rId28" Type="http://customschemas.google.com/relationships/presentationmetadata" Target="metadata"/><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3.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Lato-boldItalic.fntdata"/><Relationship Id="rId14" Type="http://schemas.openxmlformats.org/officeDocument/2006/relationships/slide" Target="slides/slide9.xml"/><Relationship Id="rId30" Type="http://schemas.openxmlformats.org/officeDocument/2006/relationships/customXml" Target="../customXml/item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2-10T19:31:43.815">
    <p:pos x="0" y="0"/>
    <p:text>@sdosanjh@rocklinusd.org: This is POWERFUL
_Assigned to Sundeep Dosanjh_</p:text>
    <p:extLst>
      <p:ext uri="{C676402C-5697-4E1C-873F-D02D1690AC5C}">
        <p15:threadingInfo timeZoneBias="0"/>
      </p:ext>
      <p:ext uri="http://customooxmlschemas.google.com/">
        <go:slidesCustomData xmlns:go="http://customooxmlschemas.google.com/" commentPostId="AAAAppEWkD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iversideunified.org/our_district/rusd_news/a_joint_release_from_rusd_and_rpd" TargetMode="External"/><Relationship Id="rId3" Type="http://schemas.openxmlformats.org/officeDocument/2006/relationships/hyperlink" Target="https://facesoffentanyl.net/" TargetMode="External"/><Relationship Id="rId4" Type="http://schemas.openxmlformats.org/officeDocument/2006/relationships/hyperlink" Target="https://www.riversideunified.org/cms/facesoffentanyl.net/"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0611a7e21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g20611a7e21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07f7035f3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207f7035f3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0611a7e214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20611a7e214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0611a7e214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20611a7e214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0611a7e214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20611a7e214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07f7035f34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g207f7035f34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07b9c8064f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Lato"/>
                <a:ea typeface="Lato"/>
                <a:cs typeface="Lato"/>
                <a:sym typeface="Lato"/>
              </a:rPr>
              <a:t>Overdose incident</a:t>
            </a:r>
            <a:r>
              <a:rPr lang="en-US">
                <a:latin typeface="Lato"/>
                <a:ea typeface="Lato"/>
                <a:cs typeface="Lato"/>
                <a:sym typeface="Lato"/>
              </a:rPr>
              <a:t>: </a:t>
            </a:r>
            <a:r>
              <a:rPr lang="en-US" u="sng">
                <a:solidFill>
                  <a:schemeClr val="hlink"/>
                </a:solidFill>
                <a:latin typeface="Lato"/>
                <a:ea typeface="Lato"/>
                <a:cs typeface="Lato"/>
                <a:sym typeface="Lato"/>
                <a:hlinkClick r:id="rId2"/>
              </a:rPr>
              <a:t>https://www.riversideunified.org/our_district/rusd_news/a_joint_release_from_rusd_and_rpd</a:t>
            </a:r>
            <a:r>
              <a:rPr lang="en-US">
                <a:latin typeface="Lato"/>
                <a:ea typeface="Lato"/>
                <a:cs typeface="Lato"/>
                <a:sym typeface="Lato"/>
              </a:rPr>
              <a:t> (joint release with RPD)</a:t>
            </a:r>
            <a:endParaRPr>
              <a:latin typeface="Lato"/>
              <a:ea typeface="Lato"/>
              <a:cs typeface="Lato"/>
              <a:sym typeface="Lato"/>
            </a:endParaRPr>
          </a:p>
          <a:p>
            <a:pPr indent="-317500" lvl="0" marL="457200" rtl="0" algn="l">
              <a:lnSpc>
                <a:spcPct val="100000"/>
              </a:lnSpc>
              <a:spcBef>
                <a:spcPts val="0"/>
              </a:spcBef>
              <a:spcAft>
                <a:spcPts val="0"/>
              </a:spcAft>
              <a:buSzPts val="1400"/>
              <a:buFont typeface="Lato"/>
              <a:buChar char="●"/>
            </a:pPr>
            <a:r>
              <a:rPr lang="en-US">
                <a:solidFill>
                  <a:srgbClr val="333333"/>
                </a:solidFill>
                <a:latin typeface="Lato"/>
                <a:ea typeface="Lato"/>
                <a:cs typeface="Lato"/>
                <a:sym typeface="Lato"/>
              </a:rPr>
              <a:t>On October 20 a female student at one of our high schools was inside the main office when she began experiencing a medical emergency. School staff began attending to the student when the Riverside Police School Resource Officer heard the commotion nearby. Paramedics were called and a dispatcher with the City of Riverside’s Public Safety Communications Center started giving medical aid instructions over the phone to staff.</a:t>
            </a:r>
            <a:endParaRPr>
              <a:solidFill>
                <a:srgbClr val="333333"/>
              </a:solidFill>
              <a:latin typeface="Lato"/>
              <a:ea typeface="Lato"/>
              <a:cs typeface="Lato"/>
              <a:sym typeface="Lato"/>
            </a:endParaRPr>
          </a:p>
          <a:p>
            <a:pPr indent="-317500" lvl="0" marL="457200" rtl="0" algn="l">
              <a:lnSpc>
                <a:spcPct val="100000"/>
              </a:lnSpc>
              <a:spcBef>
                <a:spcPts val="0"/>
              </a:spcBef>
              <a:spcAft>
                <a:spcPts val="0"/>
              </a:spcAft>
              <a:buSzPts val="1400"/>
              <a:buFont typeface="Lato"/>
              <a:buChar char="●"/>
            </a:pPr>
            <a:r>
              <a:rPr lang="en-US">
                <a:solidFill>
                  <a:srgbClr val="333333"/>
                </a:solidFill>
                <a:latin typeface="Lato"/>
                <a:ea typeface="Lato"/>
                <a:cs typeface="Lato"/>
                <a:sym typeface="Lato"/>
              </a:rPr>
              <a:t>The student stopped breathing and the school resource officer, assistant principal and other staff quickly initiated life-saving measures by doing CPR and preparing a school AED defibrillator. Their efforts revived the student. She started breathing and her pulse returned. Emergency services responded to the 911 call made by the school and administered narcan to the student based on suspicion of a drug overdose, to which she eventually regained full consciousness.</a:t>
            </a:r>
            <a:endParaRPr>
              <a:latin typeface="Lato"/>
              <a:ea typeface="Lato"/>
              <a:cs typeface="Lato"/>
              <a:sym typeface="Lato"/>
            </a:endParaRPr>
          </a:p>
          <a:p>
            <a:pPr indent="-317500" lvl="0" marL="457200" rtl="0" algn="l">
              <a:lnSpc>
                <a:spcPct val="100000"/>
              </a:lnSpc>
              <a:spcBef>
                <a:spcPts val="0"/>
              </a:spcBef>
              <a:spcAft>
                <a:spcPts val="0"/>
              </a:spcAft>
              <a:buSzPts val="1400"/>
              <a:buFont typeface="Lato"/>
              <a:buChar char="●"/>
            </a:pPr>
            <a:r>
              <a:rPr lang="en-US">
                <a:solidFill>
                  <a:srgbClr val="333333"/>
                </a:solidFill>
                <a:highlight>
                  <a:srgbClr val="FFFFFF"/>
                </a:highlight>
                <a:latin typeface="Lato"/>
                <a:ea typeface="Lato"/>
                <a:cs typeface="Lato"/>
                <a:sym typeface="Lato"/>
              </a:rPr>
              <a:t>The school resource officer’s subsequent investigation determined that the student took a M30 pill, a suspected counterfeit oxycodone tablet containing fentanyl. The student purchased it through a social media platform and had it delivered to her home. Detectives with the Narcotics Unit took over the investigation and later were able to identify, locate, and arrest two people suspected of selling the M30 pill to this student.</a:t>
            </a:r>
            <a:endParaRPr>
              <a:solidFill>
                <a:srgbClr val="333333"/>
              </a:solidFill>
              <a:highlight>
                <a:srgbClr val="FFFFFF"/>
              </a:highlight>
              <a:latin typeface="Lato"/>
              <a:ea typeface="Lato"/>
              <a:cs typeface="Lato"/>
              <a:sym typeface="Lato"/>
            </a:endParaRPr>
          </a:p>
          <a:p>
            <a:pPr indent="-317500" lvl="0" marL="457200" rtl="0" algn="l">
              <a:lnSpc>
                <a:spcPct val="100000"/>
              </a:lnSpc>
              <a:spcBef>
                <a:spcPts val="0"/>
              </a:spcBef>
              <a:spcAft>
                <a:spcPts val="0"/>
              </a:spcAft>
              <a:buClr>
                <a:srgbClr val="333333"/>
              </a:buClr>
              <a:buSzPts val="1400"/>
              <a:buFont typeface="Lato"/>
              <a:buChar char="●"/>
            </a:pPr>
            <a:r>
              <a:rPr lang="en-US">
                <a:solidFill>
                  <a:srgbClr val="333333"/>
                </a:solidFill>
                <a:highlight>
                  <a:srgbClr val="FFFFFF"/>
                </a:highlight>
                <a:latin typeface="Lato"/>
                <a:ea typeface="Lato"/>
                <a:cs typeface="Lato"/>
                <a:sym typeface="Lato"/>
              </a:rPr>
              <a:t>On November 10 </a:t>
            </a:r>
            <a:r>
              <a:rPr lang="en-US">
                <a:latin typeface="Lato"/>
                <a:ea typeface="Lato"/>
                <a:cs typeface="Lato"/>
                <a:sym typeface="Lato"/>
              </a:rPr>
              <a:t>we received the official toxicology report then worked with RPD to get a joint statement out. We used the incident as an opportunity to remind parents of the dangers of drugs and added resources. </a:t>
            </a:r>
            <a:endParaRPr>
              <a:solidFill>
                <a:srgbClr val="333333"/>
              </a:solidFill>
              <a:highlight>
                <a:srgbClr val="FFFFFF"/>
              </a:highlight>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a:p>
            <a:pPr indent="0" lvl="0" marL="0" rtl="0" algn="l">
              <a:lnSpc>
                <a:spcPct val="100000"/>
              </a:lnSpc>
              <a:spcBef>
                <a:spcPts val="0"/>
              </a:spcBef>
              <a:spcAft>
                <a:spcPts val="0"/>
              </a:spcAft>
              <a:buSzPts val="1400"/>
              <a:buNone/>
            </a:pPr>
            <a:r>
              <a:rPr lang="en-US">
                <a:latin typeface="Lato"/>
                <a:ea typeface="Lato"/>
                <a:cs typeface="Lato"/>
                <a:sym typeface="Lato"/>
              </a:rPr>
              <a:t>When this was happening, we were already collaborating with the County and were sharing their toolkit with school sites and posting their messages on social media. </a:t>
            </a:r>
            <a:endParaRPr>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a:p>
            <a:pPr indent="0" lvl="0" marL="0" rtl="0" algn="l">
              <a:lnSpc>
                <a:spcPct val="100000"/>
              </a:lnSpc>
              <a:spcBef>
                <a:spcPts val="0"/>
              </a:spcBef>
              <a:spcAft>
                <a:spcPts val="0"/>
              </a:spcAft>
              <a:buSzPts val="1400"/>
              <a:buNone/>
            </a:pPr>
            <a:r>
              <a:rPr lang="en-US">
                <a:latin typeface="Lato"/>
                <a:ea typeface="Lato"/>
                <a:cs typeface="Lato"/>
                <a:sym typeface="Lato"/>
              </a:rPr>
              <a:t>We also added the web ad on all 50 school webpages, including the District and linked them to the facesoffentany.net campaign. </a:t>
            </a:r>
            <a:endParaRPr>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a:p>
            <a:pPr indent="0" lvl="0" marL="0" rtl="0" algn="l">
              <a:lnSpc>
                <a:spcPct val="100000"/>
              </a:lnSpc>
              <a:spcBef>
                <a:spcPts val="0"/>
              </a:spcBef>
              <a:spcAft>
                <a:spcPts val="0"/>
              </a:spcAft>
              <a:buSzPts val="1400"/>
              <a:buNone/>
            </a:pPr>
            <a:r>
              <a:rPr b="1" lang="en-US">
                <a:solidFill>
                  <a:srgbClr val="333333"/>
                </a:solidFill>
                <a:highlight>
                  <a:srgbClr val="FFFFFF"/>
                </a:highlight>
                <a:latin typeface="Lato"/>
                <a:ea typeface="Lato"/>
                <a:cs typeface="Lato"/>
                <a:sym typeface="Lato"/>
              </a:rPr>
              <a:t>Family and employee newsletter message:</a:t>
            </a:r>
            <a:r>
              <a:rPr lang="en-US">
                <a:solidFill>
                  <a:srgbClr val="333333"/>
                </a:solidFill>
                <a:highlight>
                  <a:srgbClr val="FFFFFF"/>
                </a:highlight>
                <a:latin typeface="Lato"/>
                <a:ea typeface="Lato"/>
                <a:cs typeface="Lato"/>
                <a:sym typeface="Lato"/>
              </a:rPr>
              <a:t> Learn the signs and symptoms and how to keep your loved ones safe by visiting the Riverside County’s Faces of Fentanyl campaign at </a:t>
            </a:r>
            <a:r>
              <a:rPr b="1" lang="en-US">
                <a:solidFill>
                  <a:srgbClr val="860000"/>
                </a:solidFill>
                <a:highlight>
                  <a:srgbClr val="FFFFFF"/>
                </a:highlight>
                <a:uFill>
                  <a:noFill/>
                </a:uFill>
                <a:latin typeface="Lato"/>
                <a:ea typeface="Lato"/>
                <a:cs typeface="Lato"/>
                <a:sym typeface="Lato"/>
                <a:hlinkClick r:id="rId3">
                  <a:extLst>
                    <a:ext uri="{A12FA001-AC4F-418D-AE19-62706E023703}">
                      <ahyp:hlinkClr val="tx"/>
                    </a:ext>
                  </a:extLst>
                </a:hlinkClick>
              </a:rPr>
              <a:t>facesoffentanyl.net/</a:t>
            </a:r>
            <a:endParaRPr>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a:p>
            <a:pPr indent="0" lvl="0" marL="0" rtl="0" algn="l">
              <a:lnSpc>
                <a:spcPct val="100000"/>
              </a:lnSpc>
              <a:spcBef>
                <a:spcPts val="0"/>
              </a:spcBef>
              <a:spcAft>
                <a:spcPts val="0"/>
              </a:spcAft>
              <a:buSzPts val="1400"/>
              <a:buNone/>
            </a:pPr>
            <a:r>
              <a:rPr b="1" lang="en-US">
                <a:solidFill>
                  <a:srgbClr val="333333"/>
                </a:solidFill>
                <a:highlight>
                  <a:srgbClr val="FFFFFF"/>
                </a:highlight>
                <a:latin typeface="Lato"/>
                <a:ea typeface="Lato"/>
                <a:cs typeface="Lato"/>
                <a:sym typeface="Lato"/>
              </a:rPr>
              <a:t>Superintendent Messaging: </a:t>
            </a:r>
            <a:r>
              <a:rPr lang="en-US">
                <a:solidFill>
                  <a:srgbClr val="333333"/>
                </a:solidFill>
                <a:highlight>
                  <a:srgbClr val="FFFFFF"/>
                </a:highlight>
                <a:latin typeface="Lato"/>
                <a:ea typeface="Lato"/>
                <a:cs typeface="Lato"/>
                <a:sym typeface="Lato"/>
              </a:rPr>
              <a:t>On another important note, I would like to report that District personnel began training school leaders on the use of </a:t>
            </a:r>
            <a:r>
              <a:rPr b="1" lang="en-US">
                <a:solidFill>
                  <a:srgbClr val="333333"/>
                </a:solidFill>
                <a:highlight>
                  <a:srgbClr val="FFFFFF"/>
                </a:highlight>
                <a:latin typeface="Lato"/>
                <a:ea typeface="Lato"/>
                <a:cs typeface="Lato"/>
                <a:sym typeface="Lato"/>
              </a:rPr>
              <a:t>Narcan</a:t>
            </a:r>
            <a:r>
              <a:rPr lang="en-US">
                <a:solidFill>
                  <a:srgbClr val="333333"/>
                </a:solidFill>
                <a:highlight>
                  <a:srgbClr val="FFFFFF"/>
                </a:highlight>
                <a:latin typeface="Lato"/>
                <a:ea typeface="Lato"/>
                <a:cs typeface="Lato"/>
                <a:sym typeface="Lato"/>
              </a:rPr>
              <a:t>. Narcan is the brand name for the medicine Nalaxone. This is a nasal spray that can be utilized in response to a suspected overdose of an opioid. With this first round of training, Narcan is now available at our school sites for use by trained personnel. Our next round of training will be for health assistants, assistant principals and identified campus supervisors. Learn the signs and symptoms and how to keep your loved ones safe by visiting the Riverside County’s Faces of Fentanyl campaign at </a:t>
            </a:r>
            <a:r>
              <a:rPr b="1" lang="en-US">
                <a:solidFill>
                  <a:srgbClr val="860000"/>
                </a:solidFill>
                <a:highlight>
                  <a:srgbClr val="FFFFFF"/>
                </a:highlight>
                <a:uFill>
                  <a:noFill/>
                </a:uFill>
                <a:latin typeface="Lato"/>
                <a:ea typeface="Lato"/>
                <a:cs typeface="Lato"/>
                <a:sym typeface="Lato"/>
                <a:hlinkClick r:id="rId4">
                  <a:extLst>
                    <a:ext uri="{A12FA001-AC4F-418D-AE19-62706E023703}">
                      <ahyp:hlinkClr val="tx"/>
                    </a:ext>
                  </a:extLst>
                </a:hlinkClick>
              </a:rPr>
              <a:t>facesoffentanyl.net/</a:t>
            </a:r>
            <a:endParaRPr>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a:p>
            <a:pPr indent="0" lvl="0" marL="0" rtl="0" algn="l">
              <a:lnSpc>
                <a:spcPct val="100000"/>
              </a:lnSpc>
              <a:spcBef>
                <a:spcPts val="0"/>
              </a:spcBef>
              <a:spcAft>
                <a:spcPts val="0"/>
              </a:spcAft>
              <a:buSzPts val="1400"/>
              <a:buNone/>
            </a:pPr>
            <a:r>
              <a:rPr b="1" lang="en-US">
                <a:latin typeface="Lato"/>
                <a:ea typeface="Lato"/>
                <a:cs typeface="Lato"/>
                <a:sym typeface="Lato"/>
              </a:rPr>
              <a:t>Campaign Communications Plan</a:t>
            </a:r>
            <a:r>
              <a:rPr lang="en-US">
                <a:latin typeface="Lato"/>
                <a:ea typeface="Lato"/>
                <a:cs typeface="Lato"/>
                <a:sym typeface="Lato"/>
              </a:rPr>
              <a:t> - https://docs.google.com/document/d/138AflWirUQe40XM0FyboZ6Z</a:t>
            </a:r>
            <a:r>
              <a:rPr lang="en-US"/>
              <a:t>XPQ59x_oFjiG78yq1sA4/edit</a:t>
            </a:r>
            <a:endParaRPr/>
          </a:p>
        </p:txBody>
      </p:sp>
      <p:sp>
        <p:nvSpPr>
          <p:cNvPr id="333" name="Google Shape;333;g207b9c8064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07f7035f34_0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207f7035f34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0611a7e214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g20611a7e214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f2535e087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g1f2535e087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a:t>Introduction of fentanyl into the drug supply has caused an increase death rates.</a:t>
            </a:r>
            <a:endParaRPr/>
          </a:p>
          <a:p>
            <a:pPr indent="-171450" lvl="0" marL="171450" rtl="0" algn="l">
              <a:lnSpc>
                <a:spcPct val="100000"/>
              </a:lnSpc>
              <a:spcBef>
                <a:spcPts val="0"/>
              </a:spcBef>
              <a:spcAft>
                <a:spcPts val="0"/>
              </a:spcAft>
              <a:buClr>
                <a:schemeClr val="dk1"/>
              </a:buClr>
              <a:buSzPts val="1200"/>
              <a:buFont typeface="Arial"/>
              <a:buChar char="•"/>
            </a:pPr>
            <a:r>
              <a:rPr lang="en-US"/>
              <a:t>Experimenting 14-17 year olds impacted the most… likely due to pills (this age group generally hasn’t progressed to harder drugs) </a:t>
            </a:r>
            <a:endParaRPr/>
          </a:p>
        </p:txBody>
      </p:sp>
      <p:sp>
        <p:nvSpPr>
          <p:cNvPr id="204" name="Google Shape;20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5:notes"/>
          <p:cNvSpPr txBox="1"/>
          <p:nvPr>
            <p:ph idx="1" type="body"/>
          </p:nvPr>
        </p:nvSpPr>
        <p:spPr>
          <a:xfrm>
            <a:off x="710248" y="4518203"/>
            <a:ext cx="5681980" cy="47443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Cellphones are very common.  </a:t>
            </a:r>
            <a:endParaRPr/>
          </a:p>
          <a:p>
            <a:pPr indent="0" lvl="0" marL="0" rtl="0" algn="l">
              <a:lnSpc>
                <a:spcPct val="100000"/>
              </a:lnSpc>
              <a:spcBef>
                <a:spcPts val="0"/>
              </a:spcBef>
              <a:spcAft>
                <a:spcPts val="0"/>
              </a:spcAft>
              <a:buSzPts val="1400"/>
              <a:buNone/>
            </a:pPr>
            <a:r>
              <a:rPr lang="en-US"/>
              <a:t> -I didn’t have one in HS (they do)</a:t>
            </a:r>
            <a:endParaRPr/>
          </a:p>
          <a:p>
            <a:pPr indent="0" lvl="0" marL="0" rtl="0" algn="l">
              <a:lnSpc>
                <a:spcPct val="100000"/>
              </a:lnSpc>
              <a:spcBef>
                <a:spcPts val="0"/>
              </a:spcBef>
              <a:spcAft>
                <a:spcPts val="0"/>
              </a:spcAft>
              <a:buSzPts val="1400"/>
              <a:buNone/>
            </a:pPr>
            <a:r>
              <a:rPr lang="en-US"/>
              <a:t> -much of our teens lives. </a:t>
            </a:r>
            <a:endParaRPr/>
          </a:p>
          <a:p>
            <a:pPr indent="0" lvl="0" marL="0" rtl="0" algn="l">
              <a:lnSpc>
                <a:spcPct val="100000"/>
              </a:lnSpc>
              <a:spcBef>
                <a:spcPts val="0"/>
              </a:spcBef>
              <a:spcAft>
                <a:spcPts val="0"/>
              </a:spcAft>
              <a:buSzPts val="1400"/>
              <a:buNone/>
            </a:pPr>
            <a:r>
              <a:rPr lang="en-US"/>
              <a:t>  -solve math homework problems</a:t>
            </a:r>
            <a:endParaRPr/>
          </a:p>
          <a:p>
            <a:pPr indent="0" lvl="0" marL="0" rtl="0" algn="l">
              <a:lnSpc>
                <a:spcPct val="100000"/>
              </a:lnSpc>
              <a:spcBef>
                <a:spcPts val="0"/>
              </a:spcBef>
              <a:spcAft>
                <a:spcPts val="0"/>
              </a:spcAft>
              <a:buSzPts val="1400"/>
              <a:buNone/>
            </a:pPr>
            <a:r>
              <a:rPr lang="en-US"/>
              <a:t>  -climb the ladder of social acceptance </a:t>
            </a:r>
            <a:endParaRPr/>
          </a:p>
          <a:p>
            <a:pPr indent="0" lvl="0" marL="0" rtl="0" algn="l">
              <a:lnSpc>
                <a:spcPct val="100000"/>
              </a:lnSpc>
              <a:spcBef>
                <a:spcPts val="0"/>
              </a:spcBef>
              <a:spcAft>
                <a:spcPts val="0"/>
              </a:spcAft>
              <a:buSzPts val="1400"/>
              <a:buNone/>
            </a:pPr>
            <a:r>
              <a:rPr lang="en-US"/>
              <a:t>  -learn to play an instrument on their own</a:t>
            </a:r>
            <a:endParaRPr/>
          </a:p>
          <a:p>
            <a:pPr indent="0" lvl="0" marL="0" rtl="0" algn="l">
              <a:lnSpc>
                <a:spcPct val="100000"/>
              </a:lnSpc>
              <a:spcBef>
                <a:spcPts val="0"/>
              </a:spcBef>
              <a:spcAft>
                <a:spcPts val="0"/>
              </a:spcAft>
              <a:buSzPts val="1400"/>
              <a:buNone/>
            </a:pPr>
            <a:r>
              <a:rPr lang="en-US"/>
              <a:t>  -become a reliable and trusted resource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Drug traffickers and dealers know this</a:t>
            </a:r>
            <a:endParaRPr/>
          </a:p>
          <a:p>
            <a:pPr indent="0" lvl="0" marL="0" rtl="0" algn="l">
              <a:lnSpc>
                <a:spcPct val="100000"/>
              </a:lnSpc>
              <a:spcBef>
                <a:spcPts val="0"/>
              </a:spcBef>
              <a:spcAft>
                <a:spcPts val="0"/>
              </a:spcAft>
              <a:buSzPts val="1400"/>
              <a:buNone/>
            </a:pPr>
            <a:r>
              <a:rPr lang="en-US"/>
              <a:t>Exploiting through Social medial like never before</a:t>
            </a:r>
            <a:endParaRPr/>
          </a:p>
          <a:p>
            <a:pPr indent="0" lvl="0" marL="0" rtl="0" algn="l">
              <a:lnSpc>
                <a:spcPct val="100000"/>
              </a:lnSpc>
              <a:spcBef>
                <a:spcPts val="0"/>
              </a:spcBef>
              <a:spcAft>
                <a:spcPts val="0"/>
              </a:spcAft>
              <a:buSzPts val="1400"/>
              <a:buNone/>
            </a:pPr>
            <a:r>
              <a:rPr lang="en-US"/>
              <a:t>Social media is a Super Highway for illicit drug transactions</a:t>
            </a:r>
            <a:endParaRPr/>
          </a:p>
          <a:p>
            <a:pPr indent="0" lvl="0" marL="0" rtl="0" algn="l">
              <a:lnSpc>
                <a:spcPct val="100000"/>
              </a:lnSpc>
              <a:spcBef>
                <a:spcPts val="0"/>
              </a:spcBef>
              <a:spcAft>
                <a:spcPts val="0"/>
              </a:spcAft>
              <a:buSzPts val="1400"/>
              <a:buNone/>
            </a:pPr>
            <a:r>
              <a:rPr lang="en-US"/>
              <a:t>Entire kill chain in on the cell phone today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2. Legitimate prescriptions pills:</a:t>
            </a:r>
            <a:endParaRPr/>
          </a:p>
          <a:p>
            <a:pPr indent="0" lvl="0" marL="0" rtl="0" algn="l">
              <a:lnSpc>
                <a:spcPct val="100000"/>
              </a:lnSpc>
              <a:spcBef>
                <a:spcPts val="0"/>
              </a:spcBef>
              <a:spcAft>
                <a:spcPts val="0"/>
              </a:spcAft>
              <a:buSzPts val="1400"/>
              <a:buNone/>
            </a:pPr>
            <a:r>
              <a:rPr lang="en-US"/>
              <a:t>  -much more common today than when I/we were their age</a:t>
            </a:r>
            <a:endParaRPr/>
          </a:p>
          <a:p>
            <a:pPr indent="0" lvl="0" marL="0" rtl="0" algn="l">
              <a:lnSpc>
                <a:spcPct val="100000"/>
              </a:lnSpc>
              <a:spcBef>
                <a:spcPts val="0"/>
              </a:spcBef>
              <a:spcAft>
                <a:spcPts val="0"/>
              </a:spcAft>
              <a:buSzPts val="1400"/>
              <a:buNone/>
            </a:pPr>
            <a:r>
              <a:rPr lang="en-US"/>
              <a:t>  -Many teens today have been prescribed legitimate prescription from their Dr.   </a:t>
            </a:r>
            <a:endParaRPr/>
          </a:p>
          <a:p>
            <a:pPr indent="0" lvl="0" marL="0" rtl="0" algn="l">
              <a:lnSpc>
                <a:spcPct val="100000"/>
              </a:lnSpc>
              <a:spcBef>
                <a:spcPts val="0"/>
              </a:spcBef>
              <a:spcAft>
                <a:spcPts val="0"/>
              </a:spcAft>
              <a:buSzPts val="1400"/>
              <a:buNone/>
            </a:pPr>
            <a:r>
              <a:rPr lang="en-US"/>
              <a:t>  -To help w/anxiety to treat for ADHD</a:t>
            </a:r>
            <a:endParaRPr/>
          </a:p>
          <a:p>
            <a:pPr indent="0" lvl="0" marL="0" rtl="0" algn="l">
              <a:lnSpc>
                <a:spcPct val="100000"/>
              </a:lnSpc>
              <a:spcBef>
                <a:spcPts val="0"/>
              </a:spcBef>
              <a:spcAft>
                <a:spcPts val="0"/>
              </a:spcAft>
              <a:buSzPts val="1400"/>
              <a:buNone/>
            </a:pPr>
            <a:r>
              <a:rPr lang="en-US"/>
              <a:t>  -To help manage pain when extracting teeth to prepare for braces</a:t>
            </a:r>
            <a:endParaRPr/>
          </a:p>
          <a:p>
            <a:pPr indent="0" lvl="0" marL="0" rtl="0" algn="l">
              <a:lnSpc>
                <a:spcPct val="100000"/>
              </a:lnSpc>
              <a:spcBef>
                <a:spcPts val="0"/>
              </a:spcBef>
              <a:spcAft>
                <a:spcPts val="0"/>
              </a:spcAft>
              <a:buSzPts val="1400"/>
              <a:buNone/>
            </a:pPr>
            <a:r>
              <a:rPr lang="en-US"/>
              <a:t>  -See Their siblings, cousins, friends with a legitimate prescription </a:t>
            </a:r>
            <a:endParaRPr/>
          </a:p>
          <a:p>
            <a:pPr indent="0" lvl="0" marL="0" rtl="0" algn="l">
              <a:lnSpc>
                <a:spcPct val="100000"/>
              </a:lnSpc>
              <a:spcBef>
                <a:spcPts val="0"/>
              </a:spcBef>
              <a:spcAft>
                <a:spcPts val="0"/>
              </a:spcAft>
              <a:buSzPts val="1400"/>
              <a:buNone/>
            </a:pPr>
            <a:r>
              <a:rPr lang="en-US"/>
              <a:t>  -Prescription pills are more normalized.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Understanding legitimate pills from a Doc/Pharmacy gives the appearance of something safe. But in reality, fake pills are often the most dangerous products. And combined with accessibility through social media, a real potential for danger exists.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2" name="Google Shape;22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1"/>
          <p:cNvSpPr/>
          <p:nvPr>
            <p:ph idx="2" type="pic"/>
          </p:nvPr>
        </p:nvSpPr>
        <p:spPr>
          <a:xfrm>
            <a:off x="5183188" y="987425"/>
            <a:ext cx="6172200" cy="4873625"/>
          </a:xfrm>
          <a:prstGeom prst="rect">
            <a:avLst/>
          </a:prstGeom>
          <a:noFill/>
          <a:ln>
            <a:noFill/>
          </a:ln>
        </p:spPr>
      </p:sp>
      <p:sp>
        <p:nvSpPr>
          <p:cNvPr id="76" name="Google Shape;76;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 name="Shape 27"/>
        <p:cNvGrpSpPr/>
        <p:nvPr/>
      </p:nvGrpSpPr>
      <p:grpSpPr>
        <a:xfrm>
          <a:off x="0" y="0"/>
          <a:ext cx="0" cy="0"/>
          <a:chOff x="0" y="0"/>
          <a:chExt cx="0" cy="0"/>
        </a:xfrm>
      </p:grpSpPr>
      <p:sp>
        <p:nvSpPr>
          <p:cNvPr id="28" name="Google Shape;28;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 name="Google Shape;30;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 name="Google Shape;32;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6" name="Shape 36"/>
        <p:cNvGrpSpPr/>
        <p:nvPr/>
      </p:nvGrpSpPr>
      <p:grpSpPr>
        <a:xfrm>
          <a:off x="0" y="0"/>
          <a:ext cx="0" cy="0"/>
          <a:chOff x="0" y="0"/>
          <a:chExt cx="0" cy="0"/>
        </a:xfrm>
      </p:grpSpPr>
      <p:sp>
        <p:nvSpPr>
          <p:cNvPr id="37" name="Google Shape;3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10"/>
          <p:cNvSpPr txBox="1"/>
          <p:nvPr>
            <p:ph type="title"/>
          </p:nvPr>
        </p:nvSpPr>
        <p:spPr>
          <a:xfrm>
            <a:off x="380999" y="390525"/>
            <a:ext cx="11429999" cy="67627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2"/>
              </a:buClr>
              <a:buSzPts val="3600"/>
              <a:buFont typeface="Calibri"/>
              <a:buNone/>
              <a:defRPr sz="3600">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
          <p:cNvSpPr txBox="1"/>
          <p:nvPr>
            <p:ph idx="1" type="body"/>
          </p:nvPr>
        </p:nvSpPr>
        <p:spPr>
          <a:xfrm>
            <a:off x="380999" y="1306299"/>
            <a:ext cx="11429999" cy="4760666"/>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170392"/>
              </a:buClr>
              <a:buSzPts val="2400"/>
              <a:buChar char="•"/>
              <a:defRPr sz="2400">
                <a:latin typeface="Calibri"/>
                <a:ea typeface="Calibri"/>
                <a:cs typeface="Calibri"/>
                <a:sym typeface="Calibri"/>
              </a:defRPr>
            </a:lvl1pPr>
            <a:lvl2pPr indent="-355600" lvl="1" marL="914400" algn="l">
              <a:lnSpc>
                <a:spcPct val="90000"/>
              </a:lnSpc>
              <a:spcBef>
                <a:spcPts val="500"/>
              </a:spcBef>
              <a:spcAft>
                <a:spcPts val="0"/>
              </a:spcAft>
              <a:buClr>
                <a:srgbClr val="170392"/>
              </a:buClr>
              <a:buSzPts val="2000"/>
              <a:buChar char="•"/>
              <a:defRPr sz="2000">
                <a:latin typeface="Calibri"/>
                <a:ea typeface="Calibri"/>
                <a:cs typeface="Calibri"/>
                <a:sym typeface="Calibri"/>
              </a:defRPr>
            </a:lvl2pPr>
            <a:lvl3pPr indent="-342900" lvl="2" marL="1371600" algn="l">
              <a:lnSpc>
                <a:spcPct val="90000"/>
              </a:lnSpc>
              <a:spcBef>
                <a:spcPts val="500"/>
              </a:spcBef>
              <a:spcAft>
                <a:spcPts val="0"/>
              </a:spcAft>
              <a:buClr>
                <a:srgbClr val="170392"/>
              </a:buClr>
              <a:buSzPts val="1800"/>
              <a:buChar char="•"/>
              <a:defRPr sz="1800">
                <a:latin typeface="Calibri"/>
                <a:ea typeface="Calibri"/>
                <a:cs typeface="Calibri"/>
                <a:sym typeface="Calibri"/>
              </a:defRPr>
            </a:lvl3pPr>
            <a:lvl4pPr indent="-330200" lvl="3" marL="1828800" algn="l">
              <a:lnSpc>
                <a:spcPct val="90000"/>
              </a:lnSpc>
              <a:spcBef>
                <a:spcPts val="500"/>
              </a:spcBef>
              <a:spcAft>
                <a:spcPts val="0"/>
              </a:spcAft>
              <a:buClr>
                <a:srgbClr val="170392"/>
              </a:buClr>
              <a:buSzPts val="1600"/>
              <a:buChar char="•"/>
              <a:defRPr sz="1600">
                <a:latin typeface="Calibri"/>
                <a:ea typeface="Calibri"/>
                <a:cs typeface="Calibri"/>
                <a:sym typeface="Calibri"/>
              </a:defRPr>
            </a:lvl4pPr>
            <a:lvl5pPr indent="-330200" lvl="4" marL="2286000" algn="l">
              <a:lnSpc>
                <a:spcPct val="90000"/>
              </a:lnSpc>
              <a:spcBef>
                <a:spcPts val="500"/>
              </a:spcBef>
              <a:spcAft>
                <a:spcPts val="0"/>
              </a:spcAft>
              <a:buClr>
                <a:srgbClr val="170392"/>
              </a:buClr>
              <a:buSzPts val="1600"/>
              <a:buChar char="•"/>
              <a:defRPr sz="1600">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spd="slow">
    <p:wipe dir="l"/>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0" name="Shape 40"/>
        <p:cNvGrpSpPr/>
        <p:nvPr/>
      </p:nvGrpSpPr>
      <p:grpSpPr>
        <a:xfrm>
          <a:off x="0" y="0"/>
          <a:ext cx="0" cy="0"/>
          <a:chOff x="0" y="0"/>
          <a:chExt cx="0" cy="0"/>
        </a:xfrm>
      </p:grpSpPr>
      <p:sp>
        <p:nvSpPr>
          <p:cNvPr id="41" name="Google Shape;41;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11"/>
          <p:cNvSpPr txBox="1"/>
          <p:nvPr>
            <p:ph type="title"/>
          </p:nvPr>
        </p:nvSpPr>
        <p:spPr>
          <a:xfrm>
            <a:off x="380999" y="390525"/>
            <a:ext cx="11429999" cy="67627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rgbClr val="222A35"/>
              </a:buClr>
              <a:buSzPts val="3600"/>
              <a:buFont typeface="Calibri"/>
              <a:buNone/>
              <a:defRPr sz="3600">
                <a:solidFill>
                  <a:srgbClr val="222A3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spd="slow">
    <p:wipe dir="l"/>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bg>
      <p:bgPr>
        <a:solidFill>
          <a:schemeClr val="lt1"/>
        </a:solidFill>
      </p:bgPr>
    </p:bg>
    <p:spTree>
      <p:nvGrpSpPr>
        <p:cNvPr id="43" name="Shape 43"/>
        <p:cNvGrpSpPr/>
        <p:nvPr/>
      </p:nvGrpSpPr>
      <p:grpSpPr>
        <a:xfrm>
          <a:off x="0" y="0"/>
          <a:ext cx="0" cy="0"/>
          <a:chOff x="0" y="0"/>
          <a:chExt cx="0" cy="0"/>
        </a:xfrm>
      </p:grpSpPr>
    </p:spTree>
  </p:cSld>
  <p:clrMapOvr>
    <a:masterClrMapping/>
  </p:clrMapOvr>
  <p:transition spd="slow">
    <p:wipe dir="l"/>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7" name="Google Shape;4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comments" Target="../comments/comment1.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7.jpg"/><Relationship Id="rId4" Type="http://schemas.openxmlformats.org/officeDocument/2006/relationships/image" Target="../media/image42.png"/><Relationship Id="rId9" Type="http://schemas.openxmlformats.org/officeDocument/2006/relationships/image" Target="../media/image55.jpg"/><Relationship Id="rId5" Type="http://schemas.openxmlformats.org/officeDocument/2006/relationships/image" Target="../media/image62.png"/><Relationship Id="rId6" Type="http://schemas.openxmlformats.org/officeDocument/2006/relationships/image" Target="../media/image43.jpg"/><Relationship Id="rId7" Type="http://schemas.openxmlformats.org/officeDocument/2006/relationships/image" Target="../media/image59.jpg"/><Relationship Id="rId8" Type="http://schemas.openxmlformats.org/officeDocument/2006/relationships/image" Target="../media/image34.png"/></Relationships>
</file>

<file path=ppt/slides/_rels/slide15.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4.jpg"/><Relationship Id="rId13" Type="http://schemas.openxmlformats.org/officeDocument/2006/relationships/image" Target="../media/image34.png"/><Relationship Id="rId12" Type="http://schemas.openxmlformats.org/officeDocument/2006/relationships/image" Target="../media/image66.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4.png"/><Relationship Id="rId9" Type="http://schemas.openxmlformats.org/officeDocument/2006/relationships/image" Target="../media/image53.png"/><Relationship Id="rId5" Type="http://schemas.openxmlformats.org/officeDocument/2006/relationships/image" Target="../media/image49.png"/><Relationship Id="rId6" Type="http://schemas.openxmlformats.org/officeDocument/2006/relationships/image" Target="../media/image45.jpg"/><Relationship Id="rId7" Type="http://schemas.openxmlformats.org/officeDocument/2006/relationships/image" Target="../media/image56.png"/><Relationship Id="rId8" Type="http://schemas.openxmlformats.org/officeDocument/2006/relationships/image" Target="../media/image5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0"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hyperlink" Target="https://rivco.widencollective.com/portals/pe4uqmip/FacesofFentanyl-RiversideCounty" TargetMode="External"/><Relationship Id="rId9" Type="http://schemas.openxmlformats.org/officeDocument/2006/relationships/hyperlink" Target="http://facesoffentanyl.net/" TargetMode="External"/><Relationship Id="rId5" Type="http://schemas.openxmlformats.org/officeDocument/2006/relationships/hyperlink" Target="http://www.facesoffentanyl.net/" TargetMode="External"/><Relationship Id="rId6" Type="http://schemas.openxmlformats.org/officeDocument/2006/relationships/hyperlink" Target="https://countyofriverside.maps.arcgis.com/apps/MapSeries/index.html?appid=5e0ff2f698264ac6bd8795d6888e14a5" TargetMode="External"/><Relationship Id="rId7" Type="http://schemas.openxmlformats.org/officeDocument/2006/relationships/hyperlink" Target="https://docs.google.com/document/d/138AflWirUQe40XM0FyboZ6ZXPQ59x_oFjiG78yq1sA4/edit" TargetMode="External"/><Relationship Id="rId8"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17.jpg"/><Relationship Id="rId13" Type="http://schemas.openxmlformats.org/officeDocument/2006/relationships/image" Target="../media/image13.jpg"/><Relationship Id="rId12" Type="http://schemas.openxmlformats.org/officeDocument/2006/relationships/image" Target="../media/image12.jp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5.jpg"/><Relationship Id="rId9" Type="http://schemas.openxmlformats.org/officeDocument/2006/relationships/image" Target="../media/image6.png"/><Relationship Id="rId5" Type="http://schemas.openxmlformats.org/officeDocument/2006/relationships/image" Target="../media/image10.jpg"/><Relationship Id="rId6" Type="http://schemas.openxmlformats.org/officeDocument/2006/relationships/image" Target="../media/image4.jpg"/><Relationship Id="rId7" Type="http://schemas.openxmlformats.org/officeDocument/2006/relationships/image" Target="../media/image20.jpg"/><Relationship Id="rId8"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9.png"/><Relationship Id="rId13" Type="http://schemas.openxmlformats.org/officeDocument/2006/relationships/image" Target="../media/image40.png"/><Relationship Id="rId12"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25.png"/><Relationship Id="rId15" Type="http://schemas.openxmlformats.org/officeDocument/2006/relationships/image" Target="../media/image51.png"/><Relationship Id="rId1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16.png"/><Relationship Id="rId7" Type="http://schemas.openxmlformats.org/officeDocument/2006/relationships/image" Target="../media/image21.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30.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20611a7e214_0_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97" name="Google Shape;97;g20611a7e214_0_0"/>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8" name="Google Shape;98;g20611a7e214_0_0"/>
          <p:cNvPicPr preferRelativeResize="0"/>
          <p:nvPr/>
        </p:nvPicPr>
        <p:blipFill rotWithShape="1">
          <a:blip r:embed="rId3">
            <a:alphaModFix/>
          </a:blip>
          <a:srcRect b="0" l="0" r="0" t="0"/>
          <a:stretch/>
        </p:blipFill>
        <p:spPr>
          <a:xfrm>
            <a:off x="6350" y="0"/>
            <a:ext cx="12179300" cy="6857999"/>
          </a:xfrm>
          <a:prstGeom prst="rect">
            <a:avLst/>
          </a:prstGeom>
          <a:noFill/>
          <a:ln>
            <a:noFill/>
          </a:ln>
        </p:spPr>
      </p:pic>
      <p:sp>
        <p:nvSpPr>
          <p:cNvPr id="99" name="Google Shape;99;g20611a7e214_0_0"/>
          <p:cNvSpPr txBox="1"/>
          <p:nvPr/>
        </p:nvSpPr>
        <p:spPr>
          <a:xfrm>
            <a:off x="-133902" y="876925"/>
            <a:ext cx="12450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sng" cap="none" strike="noStrike">
                <a:solidFill>
                  <a:srgbClr val="3A3838"/>
                </a:solidFill>
                <a:latin typeface="Calibri"/>
                <a:ea typeface="Calibri"/>
                <a:cs typeface="Calibri"/>
                <a:sym typeface="Calibri"/>
              </a:rPr>
              <a:t>The Fentanyl Epidemic in Schools</a:t>
            </a:r>
            <a:endParaRPr b="0" i="0" sz="1400" u="sng"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7"/>
          <p:cNvPicPr preferRelativeResize="0"/>
          <p:nvPr/>
        </p:nvPicPr>
        <p:blipFill rotWithShape="1">
          <a:blip r:embed="rId3">
            <a:alphaModFix/>
          </a:blip>
          <a:srcRect b="0" l="0" r="0" t="0"/>
          <a:stretch/>
        </p:blipFill>
        <p:spPr>
          <a:xfrm>
            <a:off x="-76200" y="29717"/>
            <a:ext cx="12261850" cy="6904483"/>
          </a:xfrm>
          <a:prstGeom prst="rect">
            <a:avLst/>
          </a:prstGeom>
          <a:noFill/>
          <a:ln>
            <a:noFill/>
          </a:ln>
        </p:spPr>
      </p:pic>
      <p:sp>
        <p:nvSpPr>
          <p:cNvPr id="258" name="Google Shape;25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59" name="Google Shape;259;p7"/>
          <p:cNvSpPr txBox="1"/>
          <p:nvPr/>
        </p:nvSpPr>
        <p:spPr>
          <a:xfrm>
            <a:off x="426963" y="59762"/>
            <a:ext cx="113667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Fentanyl in Vapes</a:t>
            </a:r>
            <a:endParaRPr b="0" i="0" sz="4400" u="none" cap="none" strike="noStrike">
              <a:solidFill>
                <a:schemeClr val="dk1"/>
              </a:solidFill>
              <a:latin typeface="Calibri"/>
              <a:ea typeface="Calibri"/>
              <a:cs typeface="Calibri"/>
              <a:sym typeface="Calibri"/>
            </a:endParaRPr>
          </a:p>
        </p:txBody>
      </p:sp>
      <p:pic>
        <p:nvPicPr>
          <p:cNvPr id="260" name="Google Shape;260;p7"/>
          <p:cNvPicPr preferRelativeResize="0"/>
          <p:nvPr/>
        </p:nvPicPr>
        <p:blipFill rotWithShape="1">
          <a:blip r:embed="rId4">
            <a:alphaModFix/>
          </a:blip>
          <a:srcRect b="0" l="0" r="0" t="0"/>
          <a:stretch/>
        </p:blipFill>
        <p:spPr>
          <a:xfrm>
            <a:off x="7863329" y="1920688"/>
            <a:ext cx="4134985" cy="4349628"/>
          </a:xfrm>
          <a:prstGeom prst="rect">
            <a:avLst/>
          </a:prstGeom>
          <a:noFill/>
          <a:ln>
            <a:noFill/>
          </a:ln>
        </p:spPr>
      </p:pic>
      <p:pic>
        <p:nvPicPr>
          <p:cNvPr id="261" name="Google Shape;261;p7"/>
          <p:cNvPicPr preferRelativeResize="0"/>
          <p:nvPr/>
        </p:nvPicPr>
        <p:blipFill rotWithShape="1">
          <a:blip r:embed="rId5">
            <a:alphaModFix/>
          </a:blip>
          <a:srcRect b="0" l="0" r="0" t="0"/>
          <a:stretch/>
        </p:blipFill>
        <p:spPr>
          <a:xfrm>
            <a:off x="7481823" y="913742"/>
            <a:ext cx="4516491" cy="2605466"/>
          </a:xfrm>
          <a:prstGeom prst="rect">
            <a:avLst/>
          </a:prstGeom>
          <a:noFill/>
          <a:ln>
            <a:noFill/>
          </a:ln>
        </p:spPr>
      </p:pic>
      <p:grpSp>
        <p:nvGrpSpPr>
          <p:cNvPr id="262" name="Google Shape;262;p7"/>
          <p:cNvGrpSpPr/>
          <p:nvPr/>
        </p:nvGrpSpPr>
        <p:grpSpPr>
          <a:xfrm>
            <a:off x="685547" y="2108986"/>
            <a:ext cx="11312767" cy="4413430"/>
            <a:chOff x="693610" y="1839945"/>
            <a:chExt cx="11312767" cy="4413430"/>
          </a:xfrm>
        </p:grpSpPr>
        <p:pic>
          <p:nvPicPr>
            <p:cNvPr id="263" name="Google Shape;263;p7"/>
            <p:cNvPicPr preferRelativeResize="0"/>
            <p:nvPr/>
          </p:nvPicPr>
          <p:blipFill rotWithShape="1">
            <a:blip r:embed="rId6">
              <a:alphaModFix/>
            </a:blip>
            <a:srcRect b="0" l="0" r="0" t="0"/>
            <a:stretch/>
          </p:blipFill>
          <p:spPr>
            <a:xfrm>
              <a:off x="693610" y="1839945"/>
              <a:ext cx="5821489" cy="4413430"/>
            </a:xfrm>
            <a:prstGeom prst="rect">
              <a:avLst/>
            </a:prstGeom>
            <a:noFill/>
            <a:ln>
              <a:noFill/>
            </a:ln>
          </p:spPr>
        </p:pic>
        <p:sp>
          <p:nvSpPr>
            <p:cNvPr id="264" name="Google Shape;264;p7"/>
            <p:cNvSpPr txBox="1"/>
            <p:nvPr/>
          </p:nvSpPr>
          <p:spPr>
            <a:xfrm>
              <a:off x="6719800" y="2373450"/>
              <a:ext cx="5286577"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Vape pen at Sequoyah HS in Madisonville, TN on Nov 30</a:t>
              </a:r>
              <a:r>
                <a:rPr b="0" baseline="30000" i="0" lang="en-US" sz="2400" u="none" cap="none" strike="noStrike">
                  <a:solidFill>
                    <a:schemeClr val="dk1"/>
                  </a:solidFill>
                  <a:latin typeface="Calibri"/>
                  <a:ea typeface="Calibri"/>
                  <a:cs typeface="Calibri"/>
                  <a:sym typeface="Calibri"/>
                </a:rPr>
                <a:t>th</a:t>
              </a:r>
              <a:r>
                <a:rPr b="0" i="0" lang="en-US" sz="2400" u="none" cap="none" strike="noStrike">
                  <a:solidFill>
                    <a:schemeClr val="dk1"/>
                  </a:solidFill>
                  <a:latin typeface="Calibri"/>
                  <a:ea typeface="Calibri"/>
                  <a:cs typeface="Calibri"/>
                  <a:sym typeface="Calibri"/>
                </a:rPr>
                <a:t>, 2021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 Nurse &amp; 2 SROs treated for symptoms of exposure (Narcan)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17 y.o. student arrested </a:t>
              </a:r>
              <a:endParaRPr b="0" i="0" sz="1400" u="none" cap="none" strike="noStrike">
                <a:solidFill>
                  <a:srgbClr val="000000"/>
                </a:solidFill>
                <a:latin typeface="Arial"/>
                <a:ea typeface="Arial"/>
                <a:cs typeface="Arial"/>
                <a:sym typeface="Arial"/>
              </a:endParaRPr>
            </a:p>
          </p:txBody>
        </p:sp>
      </p:grpSp>
      <p:pic>
        <p:nvPicPr>
          <p:cNvPr id="265" name="Google Shape;265;p7"/>
          <p:cNvPicPr preferRelativeResize="0"/>
          <p:nvPr/>
        </p:nvPicPr>
        <p:blipFill rotWithShape="1">
          <a:blip r:embed="rId7">
            <a:alphaModFix/>
          </a:blip>
          <a:srcRect b="0" l="0" r="0" t="0"/>
          <a:stretch/>
        </p:blipFill>
        <p:spPr>
          <a:xfrm>
            <a:off x="0" y="1104638"/>
            <a:ext cx="7691065" cy="5504906"/>
          </a:xfrm>
          <a:prstGeom prst="rect">
            <a:avLst/>
          </a:prstGeom>
          <a:noFill/>
          <a:ln>
            <a:noFill/>
          </a:ln>
        </p:spPr>
      </p:pic>
      <p:grpSp>
        <p:nvGrpSpPr>
          <p:cNvPr id="266" name="Google Shape;266;p7"/>
          <p:cNvGrpSpPr/>
          <p:nvPr/>
        </p:nvGrpSpPr>
        <p:grpSpPr>
          <a:xfrm>
            <a:off x="98922" y="2021860"/>
            <a:ext cx="11694691" cy="5020995"/>
            <a:chOff x="55062" y="2172408"/>
            <a:chExt cx="11694691" cy="4367098"/>
          </a:xfrm>
        </p:grpSpPr>
        <p:sp>
          <p:nvSpPr>
            <p:cNvPr id="267" name="Google Shape;267;p7"/>
            <p:cNvSpPr txBox="1"/>
            <p:nvPr/>
          </p:nvSpPr>
          <p:spPr>
            <a:xfrm>
              <a:off x="6463176" y="3492518"/>
              <a:ext cx="5286577" cy="30469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Mifflin Co. High School, PA in late Feb 2022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3 vape pens found containing fentanyl or heroin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Student medical emergency--Investigation ongoing</a:t>
              </a:r>
              <a:endParaRPr b="0" i="0" sz="1400" u="none" cap="none" strike="noStrike">
                <a:solidFill>
                  <a:srgbClr val="000000"/>
                </a:solidFill>
                <a:latin typeface="Arial"/>
                <a:ea typeface="Arial"/>
                <a:cs typeface="Arial"/>
                <a:sym typeface="Arial"/>
              </a:endParaRPr>
            </a:p>
          </p:txBody>
        </p:sp>
        <p:pic>
          <p:nvPicPr>
            <p:cNvPr id="268" name="Google Shape;268;p7"/>
            <p:cNvPicPr preferRelativeResize="0"/>
            <p:nvPr/>
          </p:nvPicPr>
          <p:blipFill rotWithShape="1">
            <a:blip r:embed="rId8">
              <a:alphaModFix/>
            </a:blip>
            <a:srcRect b="11264" l="0" r="10870" t="5834"/>
            <a:stretch/>
          </p:blipFill>
          <p:spPr>
            <a:xfrm>
              <a:off x="55062" y="2172408"/>
              <a:ext cx="6295697" cy="3990217"/>
            </a:xfrm>
            <a:prstGeom prst="rect">
              <a:avLst/>
            </a:prstGeom>
            <a:noFill/>
            <a:ln>
              <a:noFill/>
            </a:ln>
          </p:spPr>
        </p:pic>
      </p:gr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par>
                                <p:cTn fill="hold" nodeType="withEffect" presetClass="entr" presetID="10" presetSubtype="0">
                                  <p:stCondLst>
                                    <p:cond delay="500"/>
                                  </p:stCondLst>
                                  <p:childTnLst>
                                    <p:set>
                                      <p:cBhvr>
                                        <p:cTn dur="1" fill="hold">
                                          <p:stCondLst>
                                            <p:cond delay="0"/>
                                          </p:stCondLst>
                                        </p:cTn>
                                        <p:tgtEl>
                                          <p:spTgt spid="260"/>
                                        </p:tgtEl>
                                        <p:attrNameLst>
                                          <p:attrName>style.visibility</p:attrName>
                                        </p:attrNameLst>
                                      </p:cBhvr>
                                      <p:to>
                                        <p:strVal val="visible"/>
                                      </p:to>
                                    </p:set>
                                    <p:animEffect filter="fade" transition="in">
                                      <p:cBhvr>
                                        <p:cTn dur="2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65"/>
                                        </p:tgtEl>
                                      </p:cBhvr>
                                    </p:animEffect>
                                    <p:set>
                                      <p:cBhvr>
                                        <p:cTn dur="1" fill="hold">
                                          <p:stCondLst>
                                            <p:cond delay="500"/>
                                          </p:stCondLst>
                                        </p:cTn>
                                        <p:tgtEl>
                                          <p:spTgt spid="26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60"/>
                                        </p:tgtEl>
                                      </p:cBhvr>
                                    </p:animEffect>
                                    <p:set>
                                      <p:cBhvr>
                                        <p:cTn dur="1" fill="hold">
                                          <p:stCondLst>
                                            <p:cond delay="1000"/>
                                          </p:stCondLst>
                                        </p:cTn>
                                        <p:tgtEl>
                                          <p:spTgt spid="26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62"/>
                                        </p:tgtEl>
                                      </p:cBhvr>
                                    </p:animEffect>
                                    <p:set>
                                      <p:cBhvr>
                                        <p:cTn dur="1" fill="hold">
                                          <p:stCondLst>
                                            <p:cond delay="1000"/>
                                          </p:stCondLst>
                                        </p:cTn>
                                        <p:tgtEl>
                                          <p:spTgt spid="26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2000"/>
                                  </p:stCondLst>
                                  <p:childTnLst>
                                    <p:set>
                                      <p:cBhvr>
                                        <p:cTn dur="1" fill="hold">
                                          <p:stCondLst>
                                            <p:cond delay="0"/>
                                          </p:stCondLst>
                                        </p:cTn>
                                        <p:tgtEl>
                                          <p:spTgt spid="261"/>
                                        </p:tgtEl>
                                        <p:attrNameLst>
                                          <p:attrName>style.visibility</p:attrName>
                                        </p:attrNameLst>
                                      </p:cBhvr>
                                      <p:to>
                                        <p:strVal val="visible"/>
                                      </p:to>
                                    </p:set>
                                    <p:animEffect filter="fade" transition="in">
                                      <p:cBhvr>
                                        <p:cTn dur="2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8"/>
          <p:cNvSpPr/>
          <p:nvPr/>
        </p:nvSpPr>
        <p:spPr>
          <a:xfrm>
            <a:off x="-1" y="5842861"/>
            <a:ext cx="10802319" cy="1015138"/>
          </a:xfrm>
          <a:prstGeom prst="rect">
            <a:avLst/>
          </a:prstGeom>
          <a:solidFill>
            <a:srgbClr val="566B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5" name="Google Shape;275;p8"/>
          <p:cNvPicPr preferRelativeResize="0"/>
          <p:nvPr/>
        </p:nvPicPr>
        <p:blipFill rotWithShape="1">
          <a:blip r:embed="rId4">
            <a:alphaModFix/>
          </a:blip>
          <a:srcRect b="0" l="0" r="0" t="0"/>
          <a:stretch/>
        </p:blipFill>
        <p:spPr>
          <a:xfrm>
            <a:off x="0" y="0"/>
            <a:ext cx="12154164" cy="6879416"/>
          </a:xfrm>
          <a:prstGeom prst="rect">
            <a:avLst/>
          </a:prstGeom>
          <a:noFill/>
          <a:ln>
            <a:noFill/>
          </a:ln>
        </p:spPr>
      </p:pic>
      <p:sp>
        <p:nvSpPr>
          <p:cNvPr id="276" name="Google Shape;276;p8"/>
          <p:cNvSpPr txBox="1"/>
          <p:nvPr/>
        </p:nvSpPr>
        <p:spPr>
          <a:xfrm>
            <a:off x="1565910" y="5615035"/>
            <a:ext cx="8823960" cy="707886"/>
          </a:xfrm>
          <a:prstGeom prst="rect">
            <a:avLst/>
          </a:prstGeom>
          <a:solidFill>
            <a:srgbClr val="343436">
              <a:alpha val="60392"/>
            </a:srgbClr>
          </a:solidFill>
          <a:ln cap="flat" cmpd="sng" w="9525">
            <a:solidFill>
              <a:srgbClr val="D0CECE">
                <a:alpha val="89411"/>
              </a:srgbClr>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FFFF00"/>
                </a:solidFill>
                <a:latin typeface="Calibri"/>
                <a:ea typeface="Calibri"/>
                <a:cs typeface="Calibri"/>
                <a:sym typeface="Calibri"/>
              </a:rPr>
              <a:t>Fentanyl killed this many people in 2022</a:t>
            </a:r>
            <a:endParaRPr b="0" i="0" sz="1400" u="none" cap="none" strike="noStrike">
              <a:solidFill>
                <a:srgbClr val="000000"/>
              </a:solidFill>
              <a:latin typeface="Arial"/>
              <a:ea typeface="Arial"/>
              <a:cs typeface="Arial"/>
              <a:sym typeface="Arial"/>
            </a:endParaRPr>
          </a:p>
        </p:txBody>
      </p:sp>
    </p:spTree>
  </p:cSld>
  <p:clrMapOvr>
    <a:masterClrMapping/>
  </p:clrMapOvr>
  <p:transition spd="slow">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g207f7035f34_0_0"/>
          <p:cNvPicPr preferRelativeResize="0"/>
          <p:nvPr/>
        </p:nvPicPr>
        <p:blipFill rotWithShape="1">
          <a:blip r:embed="rId3">
            <a:alphaModFix/>
          </a:blip>
          <a:srcRect b="0" l="0" r="0" t="0"/>
          <a:stretch/>
        </p:blipFill>
        <p:spPr>
          <a:xfrm>
            <a:off x="6350" y="0"/>
            <a:ext cx="12179300" cy="6857999"/>
          </a:xfrm>
          <a:prstGeom prst="rect">
            <a:avLst/>
          </a:prstGeom>
          <a:noFill/>
          <a:ln>
            <a:noFill/>
          </a:ln>
        </p:spPr>
      </p:pic>
      <p:sp>
        <p:nvSpPr>
          <p:cNvPr id="282" name="Google Shape;282;g207f7035f34_0_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457200" lvl="0" marL="0" rtl="0" algn="ctr">
              <a:lnSpc>
                <a:spcPct val="90000"/>
              </a:lnSpc>
              <a:spcBef>
                <a:spcPts val="0"/>
              </a:spcBef>
              <a:spcAft>
                <a:spcPts val="0"/>
              </a:spcAft>
              <a:buSzPts val="6000"/>
              <a:buNone/>
            </a:pPr>
            <a:r>
              <a:rPr lang="en-US"/>
              <a:t>What was Rocklin Unified’s Response?</a:t>
            </a:r>
            <a:endParaRPr/>
          </a:p>
        </p:txBody>
      </p:sp>
      <p:pic>
        <p:nvPicPr>
          <p:cNvPr id="283" name="Google Shape;283;g207f7035f34_0_0"/>
          <p:cNvPicPr preferRelativeResize="0"/>
          <p:nvPr/>
        </p:nvPicPr>
        <p:blipFill rotWithShape="1">
          <a:blip r:embed="rId4">
            <a:alphaModFix/>
          </a:blip>
          <a:srcRect b="0" l="0" r="0" t="0"/>
          <a:stretch/>
        </p:blipFill>
        <p:spPr>
          <a:xfrm>
            <a:off x="5325125" y="937825"/>
            <a:ext cx="1529050" cy="15290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g20611a7e214_0_41"/>
          <p:cNvPicPr preferRelativeResize="0"/>
          <p:nvPr/>
        </p:nvPicPr>
        <p:blipFill rotWithShape="1">
          <a:blip r:embed="rId3">
            <a:alphaModFix/>
          </a:blip>
          <a:srcRect b="0" l="0" r="0" t="0"/>
          <a:stretch/>
        </p:blipFill>
        <p:spPr>
          <a:xfrm>
            <a:off x="6350" y="0"/>
            <a:ext cx="12179300" cy="6857999"/>
          </a:xfrm>
          <a:prstGeom prst="rect">
            <a:avLst/>
          </a:prstGeom>
          <a:noFill/>
          <a:ln>
            <a:noFill/>
          </a:ln>
        </p:spPr>
      </p:pic>
      <p:sp>
        <p:nvSpPr>
          <p:cNvPr id="289" name="Google Shape;289;g20611a7e214_0_41"/>
          <p:cNvSpPr txBox="1"/>
          <p:nvPr>
            <p:ph type="title"/>
          </p:nvPr>
        </p:nvSpPr>
        <p:spPr>
          <a:xfrm>
            <a:off x="6300" y="0"/>
            <a:ext cx="12179400" cy="1325700"/>
          </a:xfrm>
          <a:prstGeom prst="rect">
            <a:avLst/>
          </a:prstGeom>
          <a:noFill/>
          <a:ln>
            <a:noFill/>
          </a:ln>
        </p:spPr>
        <p:txBody>
          <a:bodyPr anchorCtr="0" anchor="ctr" bIns="45700" lIns="91425" spcFirstLastPara="1" rIns="91425" wrap="square" tIns="45700">
            <a:normAutofit/>
          </a:bodyPr>
          <a:lstStyle/>
          <a:p>
            <a:pPr indent="457200" lvl="0" marL="0" rtl="0" algn="l">
              <a:lnSpc>
                <a:spcPct val="90000"/>
              </a:lnSpc>
              <a:spcBef>
                <a:spcPts val="0"/>
              </a:spcBef>
              <a:spcAft>
                <a:spcPts val="0"/>
              </a:spcAft>
              <a:buSzPts val="1800"/>
              <a:buNone/>
            </a:pPr>
            <a:r>
              <a:rPr lang="en-US" u="sng"/>
              <a:t>Rocklin Unified School District</a:t>
            </a:r>
            <a:endParaRPr u="sng"/>
          </a:p>
        </p:txBody>
      </p:sp>
      <p:sp>
        <p:nvSpPr>
          <p:cNvPr id="290" name="Google Shape;290;g20611a7e214_0_41"/>
          <p:cNvSpPr txBox="1"/>
          <p:nvPr>
            <p:ph idx="1" type="body"/>
          </p:nvPr>
        </p:nvSpPr>
        <p:spPr>
          <a:xfrm>
            <a:off x="839812" y="1681175"/>
            <a:ext cx="10515600" cy="82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1000"/>
              </a:spcBef>
              <a:spcAft>
                <a:spcPts val="0"/>
              </a:spcAft>
              <a:buSzPts val="2400"/>
              <a:buNone/>
            </a:pPr>
            <a:r>
              <a:rPr lang="en-US" sz="3600"/>
              <a:t>Fentanyl Awareness Campaign</a:t>
            </a:r>
            <a:endParaRPr sz="3600"/>
          </a:p>
        </p:txBody>
      </p:sp>
      <p:sp>
        <p:nvSpPr>
          <p:cNvPr id="291" name="Google Shape;291;g20611a7e214_0_41"/>
          <p:cNvSpPr txBox="1"/>
          <p:nvPr>
            <p:ph idx="2" type="body"/>
          </p:nvPr>
        </p:nvSpPr>
        <p:spPr>
          <a:xfrm>
            <a:off x="839813" y="2505075"/>
            <a:ext cx="10630500" cy="3684600"/>
          </a:xfrm>
          <a:prstGeom prst="rect">
            <a:avLst/>
          </a:prstGeom>
          <a:noFill/>
          <a:ln>
            <a:noFill/>
          </a:ln>
        </p:spPr>
        <p:txBody>
          <a:bodyPr anchorCtr="0" anchor="t" bIns="45700" lIns="91425" spcFirstLastPara="1" rIns="91425" wrap="square" tIns="45700">
            <a:normAutofit/>
          </a:bodyPr>
          <a:lstStyle/>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Spread awareness across RUSD stakeholders about the dangers of fentanyl use within the region.</a:t>
            </a:r>
            <a:endParaRPr/>
          </a:p>
          <a:p>
            <a:pPr indent="-342900" lvl="1" marL="914400" rtl="0" algn="l">
              <a:lnSpc>
                <a:spcPct val="90000"/>
              </a:lnSpc>
              <a:spcBef>
                <a:spcPts val="0"/>
              </a:spcBef>
              <a:spcAft>
                <a:spcPts val="0"/>
              </a:spcAft>
              <a:buSzPts val="1800"/>
              <a:buChar char="•"/>
            </a:pPr>
            <a:r>
              <a:rPr lang="en-US"/>
              <a:t>Workshops.</a:t>
            </a:r>
            <a:endParaRPr/>
          </a:p>
          <a:p>
            <a:pPr indent="-342900" lvl="1" marL="914400" rtl="0" algn="l">
              <a:lnSpc>
                <a:spcPct val="90000"/>
              </a:lnSpc>
              <a:spcBef>
                <a:spcPts val="0"/>
              </a:spcBef>
              <a:spcAft>
                <a:spcPts val="0"/>
              </a:spcAft>
              <a:buSzPts val="1800"/>
              <a:buChar char="•"/>
            </a:pPr>
            <a:r>
              <a:rPr lang="en-US"/>
              <a:t>Media.</a:t>
            </a:r>
            <a:endParaRPr/>
          </a:p>
          <a:p>
            <a:pPr indent="-342900" lvl="1" marL="914400" rtl="0" algn="l">
              <a:lnSpc>
                <a:spcPct val="90000"/>
              </a:lnSpc>
              <a:spcBef>
                <a:spcPts val="0"/>
              </a:spcBef>
              <a:spcAft>
                <a:spcPts val="0"/>
              </a:spcAft>
              <a:buSzPts val="1800"/>
              <a:buChar char="•"/>
            </a:pPr>
            <a:r>
              <a:rPr lang="en-US"/>
              <a:t>Partner with outside agencies.</a:t>
            </a:r>
            <a:endParaRPr/>
          </a:p>
          <a:p>
            <a:pPr indent="-342900" lvl="1" marL="914400" rtl="0" algn="l">
              <a:lnSpc>
                <a:spcPct val="90000"/>
              </a:lnSpc>
              <a:spcBef>
                <a:spcPts val="0"/>
              </a:spcBef>
              <a:spcAft>
                <a:spcPts val="0"/>
              </a:spcAft>
              <a:buSzPts val="1800"/>
              <a:buChar char="•"/>
            </a:pPr>
            <a:r>
              <a:rPr lang="en-US"/>
              <a:t>Narcan/Naloxone is in multiple AED Boxes across all campuses and school district buildings.</a:t>
            </a:r>
            <a:endParaRPr/>
          </a:p>
          <a:p>
            <a:pPr indent="-342900" lvl="2" marL="1371600" rtl="0" algn="l">
              <a:lnSpc>
                <a:spcPct val="90000"/>
              </a:lnSpc>
              <a:spcBef>
                <a:spcPts val="0"/>
              </a:spcBef>
              <a:spcAft>
                <a:spcPts val="0"/>
              </a:spcAft>
              <a:buSzPts val="1800"/>
              <a:buChar char="•"/>
            </a:pPr>
            <a:r>
              <a:rPr lang="en-US"/>
              <a:t>Staff training ongoing.</a:t>
            </a:r>
            <a:endParaRPr/>
          </a:p>
        </p:txBody>
      </p:sp>
      <p:pic>
        <p:nvPicPr>
          <p:cNvPr id="292" name="Google Shape;292;g20611a7e214_0_41"/>
          <p:cNvPicPr preferRelativeResize="0"/>
          <p:nvPr/>
        </p:nvPicPr>
        <p:blipFill rotWithShape="1">
          <a:blip r:embed="rId4">
            <a:alphaModFix/>
          </a:blip>
          <a:srcRect b="0" l="0" r="0" t="0"/>
          <a:stretch/>
        </p:blipFill>
        <p:spPr>
          <a:xfrm>
            <a:off x="10510550" y="0"/>
            <a:ext cx="1529051" cy="15290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20611a7e214_0_48"/>
          <p:cNvPicPr preferRelativeResize="0"/>
          <p:nvPr/>
        </p:nvPicPr>
        <p:blipFill rotWithShape="1">
          <a:blip r:embed="rId3">
            <a:alphaModFix/>
          </a:blip>
          <a:srcRect b="0" l="0" r="0" t="0"/>
          <a:stretch/>
        </p:blipFill>
        <p:spPr>
          <a:xfrm>
            <a:off x="5711150" y="1225125"/>
            <a:ext cx="6254351" cy="4690748"/>
          </a:xfrm>
          <a:prstGeom prst="rect">
            <a:avLst/>
          </a:prstGeom>
          <a:noFill/>
          <a:ln>
            <a:noFill/>
          </a:ln>
        </p:spPr>
      </p:pic>
      <p:pic>
        <p:nvPicPr>
          <p:cNvPr id="298" name="Google Shape;298;g20611a7e214_0_48"/>
          <p:cNvPicPr preferRelativeResize="0"/>
          <p:nvPr/>
        </p:nvPicPr>
        <p:blipFill rotWithShape="1">
          <a:blip r:embed="rId3">
            <a:alphaModFix/>
          </a:blip>
          <a:srcRect b="0" l="0" r="0" t="0"/>
          <a:stretch/>
        </p:blipFill>
        <p:spPr>
          <a:xfrm>
            <a:off x="6019800" y="1397081"/>
            <a:ext cx="5985900" cy="4489432"/>
          </a:xfrm>
          <a:prstGeom prst="rect">
            <a:avLst/>
          </a:prstGeom>
          <a:noFill/>
          <a:ln>
            <a:noFill/>
          </a:ln>
        </p:spPr>
      </p:pic>
      <p:pic>
        <p:nvPicPr>
          <p:cNvPr id="299" name="Google Shape;299;g20611a7e214_0_48"/>
          <p:cNvPicPr preferRelativeResize="0"/>
          <p:nvPr/>
        </p:nvPicPr>
        <p:blipFill rotWithShape="1">
          <a:blip r:embed="rId4">
            <a:alphaModFix/>
          </a:blip>
          <a:srcRect b="0" l="0" r="0" t="0"/>
          <a:stretch/>
        </p:blipFill>
        <p:spPr>
          <a:xfrm>
            <a:off x="6350" y="0"/>
            <a:ext cx="12179300" cy="6857999"/>
          </a:xfrm>
          <a:prstGeom prst="rect">
            <a:avLst/>
          </a:prstGeom>
          <a:noFill/>
          <a:ln>
            <a:noFill/>
          </a:ln>
        </p:spPr>
      </p:pic>
      <p:sp>
        <p:nvSpPr>
          <p:cNvPr id="300" name="Google Shape;300;g20611a7e214_0_48"/>
          <p:cNvSpPr txBox="1"/>
          <p:nvPr>
            <p:ph type="title"/>
          </p:nvPr>
        </p:nvSpPr>
        <p:spPr>
          <a:xfrm>
            <a:off x="0" y="0"/>
            <a:ext cx="11347500" cy="1325700"/>
          </a:xfrm>
          <a:prstGeom prst="rect">
            <a:avLst/>
          </a:prstGeom>
          <a:noFill/>
          <a:ln>
            <a:noFill/>
          </a:ln>
        </p:spPr>
        <p:txBody>
          <a:bodyPr anchorCtr="0" anchor="ctr" bIns="45700" lIns="91425" spcFirstLastPara="1" rIns="91425" wrap="square" tIns="45700">
            <a:normAutofit/>
          </a:bodyPr>
          <a:lstStyle/>
          <a:p>
            <a:pPr indent="457200" lvl="0" marL="0" rtl="0" algn="l">
              <a:lnSpc>
                <a:spcPct val="90000"/>
              </a:lnSpc>
              <a:spcBef>
                <a:spcPts val="0"/>
              </a:spcBef>
              <a:spcAft>
                <a:spcPts val="0"/>
              </a:spcAft>
              <a:buSzPts val="1800"/>
              <a:buNone/>
            </a:pPr>
            <a:r>
              <a:rPr lang="en-US" u="sng"/>
              <a:t>Rocklin Unified – Partnerships</a:t>
            </a:r>
            <a:endParaRPr u="sng"/>
          </a:p>
        </p:txBody>
      </p:sp>
      <p:sp>
        <p:nvSpPr>
          <p:cNvPr id="301" name="Google Shape;301;g20611a7e214_0_4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90000"/>
              </a:lnSpc>
              <a:spcBef>
                <a:spcPts val="1000"/>
              </a:spcBef>
              <a:spcAft>
                <a:spcPts val="0"/>
              </a:spcAft>
              <a:buSzPts val="1800"/>
              <a:buChar char="•"/>
            </a:pPr>
            <a:r>
              <a:rPr lang="en-US"/>
              <a:t>Venue to launch 1 Pill Can Kill Placer Awareness Campaign</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Parent Information Nights &amp; Student Assemblies</a:t>
            </a:r>
            <a:endParaRPr/>
          </a:p>
          <a:p>
            <a:pPr indent="0" lvl="0" marL="457200" rtl="0" algn="l">
              <a:lnSpc>
                <a:spcPct val="90000"/>
              </a:lnSpc>
              <a:spcBef>
                <a:spcPts val="1000"/>
              </a:spcBef>
              <a:spcAft>
                <a:spcPts val="0"/>
              </a:spcAft>
              <a:buSzPts val="1800"/>
              <a:buNone/>
            </a:pPr>
            <a:r>
              <a:t/>
            </a:r>
            <a:endParaRPr/>
          </a:p>
          <a:p>
            <a:pPr indent="0" lvl="0" marL="457200" rtl="0" algn="l">
              <a:lnSpc>
                <a:spcPct val="90000"/>
              </a:lnSpc>
              <a:spcBef>
                <a:spcPts val="1000"/>
              </a:spcBef>
              <a:spcAft>
                <a:spcPts val="0"/>
              </a:spcAft>
              <a:buSzPts val="1800"/>
              <a:buNone/>
            </a:pPr>
            <a:r>
              <a:t/>
            </a:r>
            <a:endParaRPr/>
          </a:p>
          <a:p>
            <a:pPr indent="0" lvl="0" marL="457200" rtl="0" algn="l">
              <a:lnSpc>
                <a:spcPct val="90000"/>
              </a:lnSpc>
              <a:spcBef>
                <a:spcPts val="1000"/>
              </a:spcBef>
              <a:spcAft>
                <a:spcPts val="0"/>
              </a:spcAft>
              <a:buSzPts val="1800"/>
              <a:buNone/>
            </a:pPr>
            <a:r>
              <a:t/>
            </a:r>
            <a:endParaRPr/>
          </a:p>
          <a:p>
            <a:pPr indent="-342900" lvl="0" marL="457200" rtl="0" algn="l">
              <a:lnSpc>
                <a:spcPct val="90000"/>
              </a:lnSpc>
              <a:spcBef>
                <a:spcPts val="1000"/>
              </a:spcBef>
              <a:spcAft>
                <a:spcPts val="0"/>
              </a:spcAft>
              <a:buSzPts val="1800"/>
              <a:buChar char="•"/>
            </a:pPr>
            <a:r>
              <a:rPr lang="en-US"/>
              <a:t>Logan Webb, San Francisco Giants Pitcher &amp; Rocklin High School Graduate</a:t>
            </a:r>
            <a:endParaRPr/>
          </a:p>
        </p:txBody>
      </p:sp>
      <p:pic>
        <p:nvPicPr>
          <p:cNvPr id="302" name="Google Shape;302;g20611a7e214_0_48"/>
          <p:cNvPicPr preferRelativeResize="0"/>
          <p:nvPr/>
        </p:nvPicPr>
        <p:blipFill rotWithShape="1">
          <a:blip r:embed="rId5">
            <a:alphaModFix/>
          </a:blip>
          <a:srcRect b="0" l="0" r="0" t="0"/>
          <a:stretch/>
        </p:blipFill>
        <p:spPr>
          <a:xfrm>
            <a:off x="1795463" y="3699938"/>
            <a:ext cx="3267075" cy="1228725"/>
          </a:xfrm>
          <a:prstGeom prst="rect">
            <a:avLst/>
          </a:prstGeom>
          <a:noFill/>
          <a:ln>
            <a:noFill/>
          </a:ln>
        </p:spPr>
      </p:pic>
      <p:pic>
        <p:nvPicPr>
          <p:cNvPr id="303" name="Google Shape;303;g20611a7e214_0_48"/>
          <p:cNvPicPr preferRelativeResize="0"/>
          <p:nvPr/>
        </p:nvPicPr>
        <p:blipFill rotWithShape="1">
          <a:blip r:embed="rId3">
            <a:alphaModFix/>
          </a:blip>
          <a:srcRect b="0" l="0" r="0" t="0"/>
          <a:stretch/>
        </p:blipFill>
        <p:spPr>
          <a:xfrm>
            <a:off x="6019800" y="1397081"/>
            <a:ext cx="5985900" cy="4489432"/>
          </a:xfrm>
          <a:prstGeom prst="rect">
            <a:avLst/>
          </a:prstGeom>
          <a:noFill/>
          <a:ln>
            <a:noFill/>
          </a:ln>
        </p:spPr>
      </p:pic>
      <p:pic>
        <p:nvPicPr>
          <p:cNvPr id="304" name="Google Shape;304;g20611a7e214_0_48"/>
          <p:cNvPicPr preferRelativeResize="0"/>
          <p:nvPr/>
        </p:nvPicPr>
        <p:blipFill rotWithShape="1">
          <a:blip r:embed="rId6">
            <a:alphaModFix/>
          </a:blip>
          <a:srcRect b="0" l="0" r="0" t="0"/>
          <a:stretch/>
        </p:blipFill>
        <p:spPr>
          <a:xfrm>
            <a:off x="6019800" y="1436426"/>
            <a:ext cx="5801580" cy="4351200"/>
          </a:xfrm>
          <a:prstGeom prst="rect">
            <a:avLst/>
          </a:prstGeom>
          <a:noFill/>
          <a:ln>
            <a:noFill/>
          </a:ln>
        </p:spPr>
      </p:pic>
      <p:pic>
        <p:nvPicPr>
          <p:cNvPr id="305" name="Google Shape;305;g20611a7e214_0_48"/>
          <p:cNvPicPr preferRelativeResize="0"/>
          <p:nvPr/>
        </p:nvPicPr>
        <p:blipFill rotWithShape="1">
          <a:blip r:embed="rId7">
            <a:alphaModFix/>
          </a:blip>
          <a:srcRect b="0" l="0" r="0" t="0"/>
          <a:stretch/>
        </p:blipFill>
        <p:spPr>
          <a:xfrm>
            <a:off x="6019800" y="1397100"/>
            <a:ext cx="5985900" cy="4489413"/>
          </a:xfrm>
          <a:prstGeom prst="rect">
            <a:avLst/>
          </a:prstGeom>
          <a:noFill/>
          <a:ln>
            <a:noFill/>
          </a:ln>
        </p:spPr>
      </p:pic>
      <p:pic>
        <p:nvPicPr>
          <p:cNvPr id="306" name="Google Shape;306;g20611a7e214_0_48"/>
          <p:cNvPicPr preferRelativeResize="0"/>
          <p:nvPr/>
        </p:nvPicPr>
        <p:blipFill rotWithShape="1">
          <a:blip r:embed="rId8">
            <a:alphaModFix/>
          </a:blip>
          <a:srcRect b="0" l="0" r="0" t="0"/>
          <a:stretch/>
        </p:blipFill>
        <p:spPr>
          <a:xfrm>
            <a:off x="10510550" y="0"/>
            <a:ext cx="1529051" cy="1529051"/>
          </a:xfrm>
          <a:prstGeom prst="rect">
            <a:avLst/>
          </a:prstGeom>
          <a:noFill/>
          <a:ln>
            <a:noFill/>
          </a:ln>
        </p:spPr>
      </p:pic>
      <p:pic>
        <p:nvPicPr>
          <p:cNvPr id="307" name="Google Shape;307;g20611a7e214_0_48"/>
          <p:cNvPicPr preferRelativeResize="0"/>
          <p:nvPr/>
        </p:nvPicPr>
        <p:blipFill rotWithShape="1">
          <a:blip r:embed="rId9">
            <a:alphaModFix/>
          </a:blip>
          <a:srcRect b="0" l="0" r="0" t="0"/>
          <a:stretch/>
        </p:blipFill>
        <p:spPr>
          <a:xfrm>
            <a:off x="6019800" y="1397076"/>
            <a:ext cx="5801574" cy="43511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2000"/>
                                        <p:tgtEl>
                                          <p:spTgt spid="30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3000"/>
                                        <p:tgtEl>
                                          <p:spTgt spid="304"/>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3000"/>
                                        <p:tgtEl>
                                          <p:spTgt spid="305"/>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3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g20611a7e214_0_61"/>
          <p:cNvPicPr preferRelativeResize="0"/>
          <p:nvPr/>
        </p:nvPicPr>
        <p:blipFill rotWithShape="1">
          <a:blip r:embed="rId3">
            <a:alphaModFix/>
          </a:blip>
          <a:srcRect b="0" l="0" r="0" t="0"/>
          <a:stretch/>
        </p:blipFill>
        <p:spPr>
          <a:xfrm>
            <a:off x="6350" y="0"/>
            <a:ext cx="12179300" cy="6857999"/>
          </a:xfrm>
          <a:prstGeom prst="rect">
            <a:avLst/>
          </a:prstGeom>
          <a:noFill/>
          <a:ln>
            <a:noFill/>
          </a:ln>
        </p:spPr>
      </p:pic>
      <p:sp>
        <p:nvSpPr>
          <p:cNvPr id="313" name="Google Shape;313;g20611a7e214_0_61"/>
          <p:cNvSpPr txBox="1"/>
          <p:nvPr>
            <p:ph type="title"/>
          </p:nvPr>
        </p:nvSpPr>
        <p:spPr>
          <a:xfrm>
            <a:off x="6350" y="0"/>
            <a:ext cx="11347500" cy="1325700"/>
          </a:xfrm>
          <a:prstGeom prst="rect">
            <a:avLst/>
          </a:prstGeom>
          <a:noFill/>
          <a:ln>
            <a:noFill/>
          </a:ln>
        </p:spPr>
        <p:txBody>
          <a:bodyPr anchorCtr="0" anchor="ctr" bIns="45700" lIns="91425" spcFirstLastPara="1" rIns="91425" wrap="square" tIns="45700">
            <a:normAutofit/>
          </a:bodyPr>
          <a:lstStyle/>
          <a:p>
            <a:pPr indent="457200" lvl="0" marL="0" rtl="0" algn="l">
              <a:lnSpc>
                <a:spcPct val="90000"/>
              </a:lnSpc>
              <a:spcBef>
                <a:spcPts val="0"/>
              </a:spcBef>
              <a:spcAft>
                <a:spcPts val="0"/>
              </a:spcAft>
              <a:buSzPts val="1800"/>
              <a:buNone/>
            </a:pPr>
            <a:r>
              <a:rPr lang="en-US" u="sng"/>
              <a:t>Rocklin Unified - Media Coverage</a:t>
            </a:r>
            <a:endParaRPr u="sng"/>
          </a:p>
        </p:txBody>
      </p:sp>
      <p:pic>
        <p:nvPicPr>
          <p:cNvPr id="314" name="Google Shape;314;g20611a7e214_0_61"/>
          <p:cNvPicPr preferRelativeResize="0"/>
          <p:nvPr/>
        </p:nvPicPr>
        <p:blipFill rotWithShape="1">
          <a:blip r:embed="rId4">
            <a:alphaModFix/>
          </a:blip>
          <a:srcRect b="8571" l="29347" r="29347" t="10789"/>
          <a:stretch/>
        </p:blipFill>
        <p:spPr>
          <a:xfrm>
            <a:off x="179550" y="1380574"/>
            <a:ext cx="1917225" cy="1965150"/>
          </a:xfrm>
          <a:prstGeom prst="rect">
            <a:avLst/>
          </a:prstGeom>
          <a:noFill/>
          <a:ln>
            <a:noFill/>
          </a:ln>
        </p:spPr>
      </p:pic>
      <p:pic>
        <p:nvPicPr>
          <p:cNvPr id="315" name="Google Shape;315;g20611a7e214_0_61"/>
          <p:cNvPicPr preferRelativeResize="0"/>
          <p:nvPr/>
        </p:nvPicPr>
        <p:blipFill rotWithShape="1">
          <a:blip r:embed="rId5">
            <a:alphaModFix/>
          </a:blip>
          <a:srcRect b="0" l="0" r="0" t="0"/>
          <a:stretch/>
        </p:blipFill>
        <p:spPr>
          <a:xfrm>
            <a:off x="603975" y="3218375"/>
            <a:ext cx="3810000" cy="1466850"/>
          </a:xfrm>
          <a:prstGeom prst="rect">
            <a:avLst/>
          </a:prstGeom>
          <a:noFill/>
          <a:ln>
            <a:noFill/>
          </a:ln>
        </p:spPr>
      </p:pic>
      <p:pic>
        <p:nvPicPr>
          <p:cNvPr id="316" name="Google Shape;316;g20611a7e214_0_61"/>
          <p:cNvPicPr preferRelativeResize="0"/>
          <p:nvPr/>
        </p:nvPicPr>
        <p:blipFill rotWithShape="1">
          <a:blip r:embed="rId6">
            <a:alphaModFix/>
          </a:blip>
          <a:srcRect b="0" l="0" r="0" t="0"/>
          <a:stretch/>
        </p:blipFill>
        <p:spPr>
          <a:xfrm>
            <a:off x="5318629" y="4553263"/>
            <a:ext cx="4348296" cy="1325700"/>
          </a:xfrm>
          <a:prstGeom prst="rect">
            <a:avLst/>
          </a:prstGeom>
          <a:noFill/>
          <a:ln>
            <a:noFill/>
          </a:ln>
        </p:spPr>
      </p:pic>
      <p:pic>
        <p:nvPicPr>
          <p:cNvPr id="317" name="Google Shape;317;g20611a7e214_0_61"/>
          <p:cNvPicPr preferRelativeResize="0"/>
          <p:nvPr/>
        </p:nvPicPr>
        <p:blipFill rotWithShape="1">
          <a:blip r:embed="rId7">
            <a:alphaModFix/>
          </a:blip>
          <a:srcRect b="0" l="0" r="0" t="0"/>
          <a:stretch/>
        </p:blipFill>
        <p:spPr>
          <a:xfrm>
            <a:off x="2343975" y="1529051"/>
            <a:ext cx="2356803" cy="1325701"/>
          </a:xfrm>
          <a:prstGeom prst="rect">
            <a:avLst/>
          </a:prstGeom>
          <a:noFill/>
          <a:ln>
            <a:noFill/>
          </a:ln>
        </p:spPr>
      </p:pic>
      <p:pic>
        <p:nvPicPr>
          <p:cNvPr id="318" name="Google Shape;318;g20611a7e214_0_61"/>
          <p:cNvPicPr preferRelativeResize="0"/>
          <p:nvPr/>
        </p:nvPicPr>
        <p:blipFill rotWithShape="1">
          <a:blip r:embed="rId8">
            <a:alphaModFix/>
          </a:blip>
          <a:srcRect b="0" l="0" r="0" t="0"/>
          <a:stretch/>
        </p:blipFill>
        <p:spPr>
          <a:xfrm>
            <a:off x="5047713" y="1913974"/>
            <a:ext cx="2666724" cy="2367551"/>
          </a:xfrm>
          <a:prstGeom prst="rect">
            <a:avLst/>
          </a:prstGeom>
          <a:noFill/>
          <a:ln>
            <a:noFill/>
          </a:ln>
        </p:spPr>
      </p:pic>
      <p:pic>
        <p:nvPicPr>
          <p:cNvPr id="319" name="Google Shape;319;g20611a7e214_0_61"/>
          <p:cNvPicPr preferRelativeResize="0"/>
          <p:nvPr/>
        </p:nvPicPr>
        <p:blipFill rotWithShape="1">
          <a:blip r:embed="rId9">
            <a:alphaModFix/>
          </a:blip>
          <a:srcRect b="0" l="0" r="0" t="0"/>
          <a:stretch/>
        </p:blipFill>
        <p:spPr>
          <a:xfrm>
            <a:off x="9876646" y="1529050"/>
            <a:ext cx="2195900" cy="1008375"/>
          </a:xfrm>
          <a:prstGeom prst="rect">
            <a:avLst/>
          </a:prstGeom>
          <a:noFill/>
          <a:ln>
            <a:noFill/>
          </a:ln>
        </p:spPr>
      </p:pic>
      <p:pic>
        <p:nvPicPr>
          <p:cNvPr id="320" name="Google Shape;320;g20611a7e214_0_61"/>
          <p:cNvPicPr preferRelativeResize="0"/>
          <p:nvPr/>
        </p:nvPicPr>
        <p:blipFill rotWithShape="1">
          <a:blip r:embed="rId10">
            <a:alphaModFix/>
          </a:blip>
          <a:srcRect b="30488" l="11335" r="11812" t="31465"/>
          <a:stretch/>
        </p:blipFill>
        <p:spPr>
          <a:xfrm>
            <a:off x="222987" y="4780875"/>
            <a:ext cx="4760989" cy="1325700"/>
          </a:xfrm>
          <a:prstGeom prst="rect">
            <a:avLst/>
          </a:prstGeom>
          <a:noFill/>
          <a:ln>
            <a:noFill/>
          </a:ln>
        </p:spPr>
      </p:pic>
      <p:pic>
        <p:nvPicPr>
          <p:cNvPr id="321" name="Google Shape;321;g20611a7e214_0_61"/>
          <p:cNvPicPr preferRelativeResize="0"/>
          <p:nvPr/>
        </p:nvPicPr>
        <p:blipFill rotWithShape="1">
          <a:blip r:embed="rId11">
            <a:alphaModFix/>
          </a:blip>
          <a:srcRect b="0" l="0" r="0" t="0"/>
          <a:stretch/>
        </p:blipFill>
        <p:spPr>
          <a:xfrm>
            <a:off x="8920875" y="3544911"/>
            <a:ext cx="3151663" cy="1008375"/>
          </a:xfrm>
          <a:prstGeom prst="rect">
            <a:avLst/>
          </a:prstGeom>
          <a:noFill/>
          <a:ln>
            <a:noFill/>
          </a:ln>
        </p:spPr>
      </p:pic>
      <p:pic>
        <p:nvPicPr>
          <p:cNvPr id="322" name="Google Shape;322;g20611a7e214_0_61"/>
          <p:cNvPicPr preferRelativeResize="0"/>
          <p:nvPr/>
        </p:nvPicPr>
        <p:blipFill rotWithShape="1">
          <a:blip r:embed="rId12">
            <a:alphaModFix/>
          </a:blip>
          <a:srcRect b="0" l="0" r="0" t="0"/>
          <a:stretch/>
        </p:blipFill>
        <p:spPr>
          <a:xfrm>
            <a:off x="7983825" y="1982122"/>
            <a:ext cx="1775825" cy="1271491"/>
          </a:xfrm>
          <a:prstGeom prst="rect">
            <a:avLst/>
          </a:prstGeom>
          <a:noFill/>
          <a:ln>
            <a:noFill/>
          </a:ln>
        </p:spPr>
      </p:pic>
      <p:pic>
        <p:nvPicPr>
          <p:cNvPr id="323" name="Google Shape;323;g20611a7e214_0_61"/>
          <p:cNvPicPr preferRelativeResize="0"/>
          <p:nvPr/>
        </p:nvPicPr>
        <p:blipFill rotWithShape="1">
          <a:blip r:embed="rId13">
            <a:alphaModFix/>
          </a:blip>
          <a:srcRect b="0" l="0" r="0" t="0"/>
          <a:stretch/>
        </p:blipFill>
        <p:spPr>
          <a:xfrm>
            <a:off x="10510550" y="0"/>
            <a:ext cx="1529051" cy="15290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g207f7035f34_0_16"/>
          <p:cNvPicPr preferRelativeResize="0"/>
          <p:nvPr/>
        </p:nvPicPr>
        <p:blipFill rotWithShape="1">
          <a:blip r:embed="rId3">
            <a:alphaModFix/>
          </a:blip>
          <a:srcRect b="0" l="0" r="0" t="0"/>
          <a:stretch/>
        </p:blipFill>
        <p:spPr>
          <a:xfrm>
            <a:off x="6350" y="0"/>
            <a:ext cx="12179300" cy="6857999"/>
          </a:xfrm>
          <a:prstGeom prst="rect">
            <a:avLst/>
          </a:prstGeom>
          <a:noFill/>
          <a:ln>
            <a:noFill/>
          </a:ln>
        </p:spPr>
      </p:pic>
      <p:sp>
        <p:nvSpPr>
          <p:cNvPr id="329" name="Google Shape;329;g207f7035f34_0_1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457200" lvl="0" marL="0" rtl="0" algn="ctr">
              <a:lnSpc>
                <a:spcPct val="90000"/>
              </a:lnSpc>
              <a:spcBef>
                <a:spcPts val="0"/>
              </a:spcBef>
              <a:spcAft>
                <a:spcPts val="0"/>
              </a:spcAft>
              <a:buSzPts val="6000"/>
              <a:buNone/>
            </a:pPr>
            <a:r>
              <a:rPr lang="en-US"/>
              <a:t>What happened at Riverside Unified?</a:t>
            </a:r>
            <a:endParaRPr/>
          </a:p>
        </p:txBody>
      </p:sp>
      <p:pic>
        <p:nvPicPr>
          <p:cNvPr id="330" name="Google Shape;330;g207f7035f34_0_16"/>
          <p:cNvPicPr preferRelativeResize="0"/>
          <p:nvPr/>
        </p:nvPicPr>
        <p:blipFill rotWithShape="1">
          <a:blip r:embed="rId4">
            <a:alphaModFix/>
          </a:blip>
          <a:srcRect b="0" l="0" r="0" t="0"/>
          <a:stretch/>
        </p:blipFill>
        <p:spPr>
          <a:xfrm>
            <a:off x="2719925" y="1709750"/>
            <a:ext cx="6752150" cy="823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g207b9c8064f_0_0"/>
          <p:cNvPicPr preferRelativeResize="0"/>
          <p:nvPr/>
        </p:nvPicPr>
        <p:blipFill rotWithShape="1">
          <a:blip r:embed="rId3">
            <a:alphaModFix/>
          </a:blip>
          <a:srcRect b="0" l="0" r="0" t="0"/>
          <a:stretch/>
        </p:blipFill>
        <p:spPr>
          <a:xfrm>
            <a:off x="6350" y="0"/>
            <a:ext cx="12179300" cy="6857999"/>
          </a:xfrm>
          <a:prstGeom prst="rect">
            <a:avLst/>
          </a:prstGeom>
          <a:noFill/>
          <a:ln>
            <a:noFill/>
          </a:ln>
        </p:spPr>
      </p:pic>
      <p:sp>
        <p:nvSpPr>
          <p:cNvPr id="336" name="Google Shape;336;g207b9c8064f_0_0"/>
          <p:cNvSpPr txBox="1"/>
          <p:nvPr>
            <p:ph idx="1" type="body"/>
          </p:nvPr>
        </p:nvSpPr>
        <p:spPr>
          <a:xfrm>
            <a:off x="401662" y="1376275"/>
            <a:ext cx="10515600" cy="82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1000"/>
              </a:spcBef>
              <a:spcAft>
                <a:spcPts val="0"/>
              </a:spcAft>
              <a:buSzPts val="2400"/>
              <a:buNone/>
            </a:pPr>
            <a:r>
              <a:rPr lang="en-US" sz="3600"/>
              <a:t>Fentanyl Incident &amp; Campaign</a:t>
            </a:r>
            <a:endParaRPr sz="3600"/>
          </a:p>
        </p:txBody>
      </p:sp>
      <p:sp>
        <p:nvSpPr>
          <p:cNvPr id="337" name="Google Shape;337;g207b9c8064f_0_0"/>
          <p:cNvSpPr txBox="1"/>
          <p:nvPr>
            <p:ph idx="2" type="body"/>
          </p:nvPr>
        </p:nvSpPr>
        <p:spPr>
          <a:xfrm>
            <a:off x="401650" y="2200075"/>
            <a:ext cx="11396100" cy="38007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SzPts val="2400"/>
              <a:buChar char="•"/>
            </a:pPr>
            <a:r>
              <a:rPr b="1" lang="en-US" sz="2400"/>
              <a:t>Overdose at one of our high schools</a:t>
            </a:r>
            <a:r>
              <a:rPr lang="en-US" sz="2400"/>
              <a:t> - took a </a:t>
            </a:r>
            <a:r>
              <a:rPr lang="en-US" sz="2400">
                <a:solidFill>
                  <a:srgbClr val="333333"/>
                </a:solidFill>
                <a:highlight>
                  <a:srgbClr val="FFFFFF"/>
                </a:highlight>
              </a:rPr>
              <a:t>counterfeit oxycodone tablet containing fentanyl</a:t>
            </a:r>
            <a:endParaRPr sz="2400"/>
          </a:p>
          <a:p>
            <a:pPr indent="-381000" lvl="0" marL="457200" rtl="0" algn="l">
              <a:lnSpc>
                <a:spcPct val="100000"/>
              </a:lnSpc>
              <a:spcBef>
                <a:spcPts val="0"/>
              </a:spcBef>
              <a:spcAft>
                <a:spcPts val="0"/>
              </a:spcAft>
              <a:buSzPts val="2400"/>
              <a:buFont typeface="Calibri"/>
              <a:buChar char="•"/>
            </a:pPr>
            <a:r>
              <a:rPr b="1" lang="en-US" sz="2400"/>
              <a:t>Importance of Partnership </a:t>
            </a:r>
            <a:r>
              <a:rPr lang="en-US" sz="2400"/>
              <a:t>with local law enforcement and emergency response teams</a:t>
            </a:r>
            <a:endParaRPr sz="2400"/>
          </a:p>
          <a:p>
            <a:pPr indent="-381000" lvl="0" marL="457200" rtl="0" algn="l">
              <a:lnSpc>
                <a:spcPct val="100000"/>
              </a:lnSpc>
              <a:spcBef>
                <a:spcPts val="0"/>
              </a:spcBef>
              <a:spcAft>
                <a:spcPts val="0"/>
              </a:spcAft>
              <a:buSzPts val="2400"/>
              <a:buFont typeface="Calibri"/>
              <a:buChar char="•"/>
            </a:pPr>
            <a:r>
              <a:rPr b="1" lang="en-US" sz="2400"/>
              <a:t>Partnership with the County</a:t>
            </a:r>
            <a:r>
              <a:rPr lang="en-US" sz="2400"/>
              <a:t> and the Faces of Fentanyl Campaign launch in Oct.2022</a:t>
            </a:r>
            <a:endParaRPr sz="2400"/>
          </a:p>
          <a:p>
            <a:pPr indent="-381000" lvl="1" marL="914400" rtl="0" algn="l">
              <a:lnSpc>
                <a:spcPct val="100000"/>
              </a:lnSpc>
              <a:spcBef>
                <a:spcPts val="0"/>
              </a:spcBef>
              <a:spcAft>
                <a:spcPts val="0"/>
              </a:spcAft>
              <a:buSzPts val="2400"/>
              <a:buFont typeface="Calibri"/>
              <a:buChar char="•"/>
            </a:pPr>
            <a:r>
              <a:rPr lang="en-US" u="sng">
                <a:solidFill>
                  <a:srgbClr val="1155CC"/>
                </a:solidFill>
                <a:hlinkClick r:id="rId4">
                  <a:extLst>
                    <a:ext uri="{A12FA001-AC4F-418D-AE19-62706E023703}">
                      <ahyp:hlinkClr val="tx"/>
                    </a:ext>
                  </a:extLst>
                </a:hlinkClick>
              </a:rPr>
              <a:t>Social Media Toolkit</a:t>
            </a:r>
            <a:r>
              <a:rPr lang="en-US"/>
              <a:t> – English and Spanish</a:t>
            </a:r>
            <a:endParaRPr/>
          </a:p>
          <a:p>
            <a:pPr indent="-381000" lvl="1" marL="914400" rtl="0" algn="l">
              <a:lnSpc>
                <a:spcPct val="100000"/>
              </a:lnSpc>
              <a:spcBef>
                <a:spcPts val="0"/>
              </a:spcBef>
              <a:spcAft>
                <a:spcPts val="0"/>
              </a:spcAft>
              <a:buSzPts val="2400"/>
              <a:buFont typeface="Calibri"/>
              <a:buChar char="•"/>
            </a:pPr>
            <a:r>
              <a:rPr lang="en-US" u="sng">
                <a:solidFill>
                  <a:srgbClr val="1155CC"/>
                </a:solidFill>
                <a:hlinkClick r:id="rId5">
                  <a:extLst>
                    <a:ext uri="{A12FA001-AC4F-418D-AE19-62706E023703}">
                      <ahyp:hlinkClr val="tx"/>
                    </a:ext>
                  </a:extLst>
                </a:hlinkClick>
              </a:rPr>
              <a:t>Faces of Fentanyl Website</a:t>
            </a:r>
            <a:endParaRPr u="sng">
              <a:solidFill>
                <a:srgbClr val="1155CC"/>
              </a:solidFill>
            </a:endParaRPr>
          </a:p>
          <a:p>
            <a:pPr indent="-381000" lvl="1" marL="914400" rtl="0" algn="l">
              <a:lnSpc>
                <a:spcPct val="100000"/>
              </a:lnSpc>
              <a:spcBef>
                <a:spcPts val="0"/>
              </a:spcBef>
              <a:spcAft>
                <a:spcPts val="0"/>
              </a:spcAft>
              <a:buSzPts val="2400"/>
              <a:buFont typeface="Calibri"/>
              <a:buChar char="•"/>
            </a:pPr>
            <a:r>
              <a:rPr lang="en-US" u="sng">
                <a:solidFill>
                  <a:srgbClr val="1155CC"/>
                </a:solidFill>
                <a:hlinkClick r:id="rId6">
                  <a:extLst>
                    <a:ext uri="{A12FA001-AC4F-418D-AE19-62706E023703}">
                      <ahyp:hlinkClr val="tx"/>
                    </a:ext>
                  </a:extLst>
                </a:hlinkClick>
              </a:rPr>
              <a:t>Fentanyl deaths dashboard</a:t>
            </a:r>
            <a:r>
              <a:rPr lang="en-US"/>
              <a:t> </a:t>
            </a:r>
            <a:endParaRPr/>
          </a:p>
          <a:p>
            <a:pPr indent="-381000" lvl="0" marL="457200" rtl="0" algn="l">
              <a:lnSpc>
                <a:spcPct val="100000"/>
              </a:lnSpc>
              <a:spcBef>
                <a:spcPts val="0"/>
              </a:spcBef>
              <a:spcAft>
                <a:spcPts val="0"/>
              </a:spcAft>
              <a:buSzPts val="2400"/>
              <a:buFont typeface="Calibri"/>
              <a:buChar char="•"/>
            </a:pPr>
            <a:r>
              <a:rPr lang="en-US" sz="2400"/>
              <a:t>Developed a </a:t>
            </a:r>
            <a:r>
              <a:rPr lang="en-US" sz="2400" u="sng">
                <a:solidFill>
                  <a:schemeClr val="hlink"/>
                </a:solidFill>
                <a:hlinkClick r:id="rId7"/>
              </a:rPr>
              <a:t>Communications Plan</a:t>
            </a:r>
            <a:r>
              <a:rPr lang="en-US" sz="2400"/>
              <a:t> for school site leaders and departments to use.</a:t>
            </a:r>
            <a:endParaRPr sz="2400"/>
          </a:p>
          <a:p>
            <a:pPr indent="-381000" lvl="0" marL="457200" rtl="0" algn="l">
              <a:lnSpc>
                <a:spcPct val="100000"/>
              </a:lnSpc>
              <a:spcBef>
                <a:spcPts val="0"/>
              </a:spcBef>
              <a:spcAft>
                <a:spcPts val="0"/>
              </a:spcAft>
              <a:buSzPts val="2400"/>
              <a:buFont typeface="Calibri"/>
              <a:buChar char="•"/>
            </a:pPr>
            <a:r>
              <a:rPr lang="en-US" sz="2400"/>
              <a:t>Narcan is now available at our school sites and training is currently taking place</a:t>
            </a:r>
            <a:endParaRPr sz="2400"/>
          </a:p>
        </p:txBody>
      </p:sp>
      <p:pic>
        <p:nvPicPr>
          <p:cNvPr id="338" name="Google Shape;338;g207b9c8064f_0_0"/>
          <p:cNvPicPr preferRelativeResize="0"/>
          <p:nvPr/>
        </p:nvPicPr>
        <p:blipFill rotWithShape="1">
          <a:blip r:embed="rId8">
            <a:alphaModFix/>
          </a:blip>
          <a:srcRect b="0" l="0" r="0" t="0"/>
          <a:stretch/>
        </p:blipFill>
        <p:spPr>
          <a:xfrm>
            <a:off x="168850" y="552475"/>
            <a:ext cx="6752150" cy="823800"/>
          </a:xfrm>
          <a:prstGeom prst="rect">
            <a:avLst/>
          </a:prstGeom>
          <a:noFill/>
          <a:ln>
            <a:noFill/>
          </a:ln>
        </p:spPr>
      </p:pic>
      <p:pic>
        <p:nvPicPr>
          <p:cNvPr id="339" name="Google Shape;339;g207b9c8064f_0_0">
            <a:hlinkClick r:id="rId9"/>
          </p:cNvPr>
          <p:cNvPicPr preferRelativeResize="0"/>
          <p:nvPr/>
        </p:nvPicPr>
        <p:blipFill rotWithShape="1">
          <a:blip r:embed="rId10">
            <a:alphaModFix/>
          </a:blip>
          <a:srcRect b="0" l="0" r="0" t="0"/>
          <a:stretch/>
        </p:blipFill>
        <p:spPr>
          <a:xfrm>
            <a:off x="7130550" y="368850"/>
            <a:ext cx="4667227" cy="1380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07f7035f34_0_2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345" name="Google Shape;345;g207f7035f34_0_2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346" name="Google Shape;346;g207f7035f34_0_23"/>
          <p:cNvPicPr preferRelativeResize="0"/>
          <p:nvPr/>
        </p:nvPicPr>
        <p:blipFill rotWithShape="1">
          <a:blip r:embed="rId3">
            <a:alphaModFix/>
          </a:blip>
          <a:srcRect b="0" l="0" r="0" t="0"/>
          <a:stretch/>
        </p:blipFill>
        <p:spPr>
          <a:xfrm>
            <a:off x="6350" y="0"/>
            <a:ext cx="12179300" cy="6857999"/>
          </a:xfrm>
          <a:prstGeom prst="rect">
            <a:avLst/>
          </a:prstGeom>
          <a:noFill/>
          <a:ln>
            <a:noFill/>
          </a:ln>
        </p:spPr>
      </p:pic>
      <p:sp>
        <p:nvSpPr>
          <p:cNvPr id="347" name="Google Shape;347;g207f7035f34_0_23"/>
          <p:cNvSpPr txBox="1"/>
          <p:nvPr/>
        </p:nvSpPr>
        <p:spPr>
          <a:xfrm>
            <a:off x="-133900" y="876925"/>
            <a:ext cx="12450000" cy="301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400"/>
              <a:buFont typeface="Arial"/>
              <a:buNone/>
            </a:pPr>
            <a:r>
              <a:rPr b="1" i="0" lang="en-US" sz="4400" u="sng" cap="none" strike="noStrike">
                <a:solidFill>
                  <a:srgbClr val="3A3838"/>
                </a:solidFill>
                <a:latin typeface="Calibri"/>
                <a:ea typeface="Calibri"/>
                <a:cs typeface="Calibri"/>
                <a:sym typeface="Calibri"/>
              </a:rPr>
              <a:t>The Fentanyl Epidemic in Schools</a:t>
            </a:r>
            <a:endParaRPr b="1" i="0" sz="1400" u="sng"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3A383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3A383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3A3838"/>
                </a:solidFill>
                <a:latin typeface="Calibri"/>
                <a:ea typeface="Calibri"/>
                <a:cs typeface="Calibri"/>
                <a:sym typeface="Calibri"/>
              </a:rPr>
              <a:t>Questions &amp; Comments</a:t>
            </a:r>
            <a:endParaRPr b="1" i="0" sz="4400" u="none" cap="none" strike="noStrike">
              <a:solidFill>
                <a:srgbClr val="3A38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g20611a7e214_0_7"/>
          <p:cNvPicPr preferRelativeResize="0"/>
          <p:nvPr/>
        </p:nvPicPr>
        <p:blipFill rotWithShape="1">
          <a:blip r:embed="rId3">
            <a:alphaModFix/>
          </a:blip>
          <a:srcRect b="0" l="0" r="0" t="0"/>
          <a:stretch/>
        </p:blipFill>
        <p:spPr>
          <a:xfrm>
            <a:off x="0" y="0"/>
            <a:ext cx="12449956" cy="7010399"/>
          </a:xfrm>
          <a:prstGeom prst="rect">
            <a:avLst/>
          </a:prstGeom>
          <a:noFill/>
          <a:ln>
            <a:noFill/>
          </a:ln>
        </p:spPr>
      </p:pic>
      <p:sp>
        <p:nvSpPr>
          <p:cNvPr id="105" name="Google Shape;105;g20611a7e214_0_7"/>
          <p:cNvSpPr txBox="1"/>
          <p:nvPr>
            <p:ph type="title"/>
          </p:nvPr>
        </p:nvSpPr>
        <p:spPr>
          <a:xfrm>
            <a:off x="0" y="0"/>
            <a:ext cx="10515600" cy="1325700"/>
          </a:xfrm>
          <a:prstGeom prst="rect">
            <a:avLst/>
          </a:prstGeom>
          <a:noFill/>
          <a:ln>
            <a:noFill/>
          </a:ln>
        </p:spPr>
        <p:txBody>
          <a:bodyPr anchorCtr="0" anchor="ctr" bIns="45700" lIns="91425" spcFirstLastPara="1" rIns="91425" wrap="square" tIns="45700">
            <a:normAutofit/>
          </a:bodyPr>
          <a:lstStyle/>
          <a:p>
            <a:pPr indent="457200" lvl="0" marL="0" rtl="0" algn="l">
              <a:lnSpc>
                <a:spcPct val="90000"/>
              </a:lnSpc>
              <a:spcBef>
                <a:spcPts val="0"/>
              </a:spcBef>
              <a:spcAft>
                <a:spcPts val="0"/>
              </a:spcAft>
              <a:buSzPts val="1800"/>
              <a:buNone/>
            </a:pPr>
            <a:r>
              <a:rPr lang="en-US" u="sng"/>
              <a:t>Learning Outcomes</a:t>
            </a:r>
            <a:endParaRPr u="sng"/>
          </a:p>
        </p:txBody>
      </p:sp>
      <p:sp>
        <p:nvSpPr>
          <p:cNvPr id="106" name="Google Shape;106;g20611a7e214_0_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20000"/>
          </a:bodyPr>
          <a:lstStyle/>
          <a:p>
            <a:pPr indent="-368300" lvl="0" marL="457200" rtl="0" algn="l">
              <a:lnSpc>
                <a:spcPct val="150000"/>
              </a:lnSpc>
              <a:spcBef>
                <a:spcPts val="1000"/>
              </a:spcBef>
              <a:spcAft>
                <a:spcPts val="0"/>
              </a:spcAft>
              <a:buSzPts val="2200"/>
              <a:buAutoNum type="arabicPeriod"/>
            </a:pPr>
            <a:r>
              <a:rPr lang="en-US" sz="2200">
                <a:latin typeface="Arial"/>
                <a:ea typeface="Arial"/>
                <a:cs typeface="Arial"/>
                <a:sym typeface="Arial"/>
              </a:rPr>
              <a:t>Recognize and appreciate the scope of the fentanyl epidemic as a newer trend in the larger scope of the opiate epidemic.</a:t>
            </a:r>
            <a:endParaRPr sz="2200">
              <a:latin typeface="Arial"/>
              <a:ea typeface="Arial"/>
              <a:cs typeface="Arial"/>
              <a:sym typeface="Arial"/>
            </a:endParaRPr>
          </a:p>
          <a:p>
            <a:pPr indent="-368300" lvl="0" marL="457200" rtl="0" algn="l">
              <a:lnSpc>
                <a:spcPct val="150000"/>
              </a:lnSpc>
              <a:spcBef>
                <a:spcPts val="0"/>
              </a:spcBef>
              <a:spcAft>
                <a:spcPts val="0"/>
              </a:spcAft>
              <a:buSzPts val="2200"/>
              <a:buAutoNum type="arabicPeriod"/>
            </a:pPr>
            <a:r>
              <a:rPr lang="en-US" sz="2200">
                <a:latin typeface="Arial"/>
                <a:ea typeface="Arial"/>
                <a:cs typeface="Arial"/>
                <a:sym typeface="Arial"/>
              </a:rPr>
              <a:t>Encourage discussions, workshops and education about Fentanyl use, overdoses and treatment in schools.</a:t>
            </a:r>
            <a:endParaRPr sz="2200">
              <a:latin typeface="Arial"/>
              <a:ea typeface="Arial"/>
              <a:cs typeface="Arial"/>
              <a:sym typeface="Arial"/>
            </a:endParaRPr>
          </a:p>
          <a:p>
            <a:pPr indent="-368300" lvl="0" marL="457200" rtl="0" algn="l">
              <a:lnSpc>
                <a:spcPct val="150000"/>
              </a:lnSpc>
              <a:spcBef>
                <a:spcPts val="0"/>
              </a:spcBef>
              <a:spcAft>
                <a:spcPts val="0"/>
              </a:spcAft>
              <a:buSzPts val="2200"/>
              <a:buAutoNum type="arabicPeriod"/>
            </a:pPr>
            <a:r>
              <a:rPr lang="en-US" sz="2200">
                <a:latin typeface="Arial"/>
                <a:ea typeface="Arial"/>
                <a:cs typeface="Arial"/>
                <a:sym typeface="Arial"/>
              </a:rPr>
              <a:t>Learn to recognize the factors such as mental health issues, social inequity, domestic stressors, and involve families and communities in making available resources and help to combat these issues.</a:t>
            </a:r>
            <a:endParaRPr sz="2200">
              <a:latin typeface="Arial"/>
              <a:ea typeface="Arial"/>
              <a:cs typeface="Arial"/>
              <a:sym typeface="Arial"/>
            </a:endParaRPr>
          </a:p>
          <a:p>
            <a:pPr indent="-368300" lvl="0" marL="457200" rtl="0" algn="l">
              <a:lnSpc>
                <a:spcPct val="150000"/>
              </a:lnSpc>
              <a:spcBef>
                <a:spcPts val="0"/>
              </a:spcBef>
              <a:spcAft>
                <a:spcPts val="0"/>
              </a:spcAft>
              <a:buSzPts val="2200"/>
              <a:buAutoNum type="arabicPeriod"/>
            </a:pPr>
            <a:r>
              <a:rPr lang="en-US" sz="2200">
                <a:latin typeface="Arial"/>
                <a:ea typeface="Arial"/>
                <a:cs typeface="Arial"/>
                <a:sym typeface="Arial"/>
              </a:rPr>
              <a:t>Recognize the role of social media and the illegal drug market online accessible to children and adolescents.</a:t>
            </a:r>
            <a:endParaRPr sz="2200">
              <a:latin typeface="Arial"/>
              <a:ea typeface="Arial"/>
              <a:cs typeface="Arial"/>
              <a:sym typeface="Arial"/>
            </a:endParaRPr>
          </a:p>
          <a:p>
            <a:pPr indent="-368300" lvl="0" marL="457200" rtl="0" algn="l">
              <a:lnSpc>
                <a:spcPct val="150000"/>
              </a:lnSpc>
              <a:spcBef>
                <a:spcPts val="0"/>
              </a:spcBef>
              <a:spcAft>
                <a:spcPts val="0"/>
              </a:spcAft>
              <a:buSzPts val="2200"/>
              <a:buAutoNum type="arabicPeriod"/>
            </a:pPr>
            <a:r>
              <a:rPr lang="en-US" sz="2200">
                <a:latin typeface="Arial"/>
                <a:ea typeface="Arial"/>
                <a:cs typeface="Arial"/>
                <a:sym typeface="Arial"/>
              </a:rPr>
              <a:t>Discuss the role of Narcan and its use and storage in schools.</a:t>
            </a:r>
            <a:endParaRPr sz="22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g1f2535e087d_0_0"/>
          <p:cNvPicPr preferRelativeResize="0"/>
          <p:nvPr/>
        </p:nvPicPr>
        <p:blipFill rotWithShape="1">
          <a:blip r:embed="rId3">
            <a:alphaModFix/>
          </a:blip>
          <a:srcRect b="0" l="0" r="0" t="0"/>
          <a:stretch/>
        </p:blipFill>
        <p:spPr>
          <a:xfrm>
            <a:off x="0" y="0"/>
            <a:ext cx="12261850" cy="6904483"/>
          </a:xfrm>
          <a:prstGeom prst="rect">
            <a:avLst/>
          </a:prstGeom>
          <a:noFill/>
          <a:ln>
            <a:noFill/>
          </a:ln>
        </p:spPr>
      </p:pic>
      <p:pic>
        <p:nvPicPr>
          <p:cNvPr id="112" name="Google Shape;112;g1f2535e087d_0_0"/>
          <p:cNvPicPr preferRelativeResize="0"/>
          <p:nvPr/>
        </p:nvPicPr>
        <p:blipFill rotWithShape="1">
          <a:blip r:embed="rId4">
            <a:alphaModFix/>
          </a:blip>
          <a:srcRect b="0" l="0" r="0" t="0"/>
          <a:stretch/>
        </p:blipFill>
        <p:spPr>
          <a:xfrm>
            <a:off x="-34925" y="1890"/>
            <a:ext cx="12261850" cy="64259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
          <p:cNvPicPr preferRelativeResize="0"/>
          <p:nvPr/>
        </p:nvPicPr>
        <p:blipFill rotWithShape="1">
          <a:blip r:embed="rId3">
            <a:alphaModFix/>
          </a:blip>
          <a:srcRect b="0" l="0" r="0" t="0"/>
          <a:stretch/>
        </p:blipFill>
        <p:spPr>
          <a:xfrm>
            <a:off x="82550" y="0"/>
            <a:ext cx="12179300" cy="6857999"/>
          </a:xfrm>
          <a:prstGeom prst="rect">
            <a:avLst/>
          </a:prstGeom>
          <a:noFill/>
          <a:ln>
            <a:noFill/>
          </a:ln>
        </p:spPr>
      </p:pic>
      <p:sp>
        <p:nvSpPr>
          <p:cNvPr id="118" name="Google Shape;118;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t/>
            </a:r>
            <a:endParaRPr/>
          </a:p>
        </p:txBody>
      </p:sp>
      <p:pic>
        <p:nvPicPr>
          <p:cNvPr id="119" name="Google Shape;119;p1"/>
          <p:cNvPicPr preferRelativeResize="0"/>
          <p:nvPr/>
        </p:nvPicPr>
        <p:blipFill rotWithShape="1">
          <a:blip r:embed="rId4">
            <a:alphaModFix/>
          </a:blip>
          <a:srcRect b="0" l="0" r="0" t="0"/>
          <a:stretch/>
        </p:blipFill>
        <p:spPr>
          <a:xfrm>
            <a:off x="3616037" y="4473542"/>
            <a:ext cx="4827633" cy="3069549"/>
          </a:xfrm>
          <a:prstGeom prst="rect">
            <a:avLst/>
          </a:prstGeom>
          <a:noFill/>
          <a:ln>
            <a:noFill/>
          </a:ln>
        </p:spPr>
      </p:pic>
      <p:sp>
        <p:nvSpPr>
          <p:cNvPr id="120" name="Google Shape;120;p1"/>
          <p:cNvSpPr txBox="1"/>
          <p:nvPr/>
        </p:nvSpPr>
        <p:spPr>
          <a:xfrm>
            <a:off x="0" y="103175"/>
            <a:ext cx="122619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sng" cap="none" strike="noStrike">
                <a:solidFill>
                  <a:schemeClr val="dk1"/>
                </a:solidFill>
                <a:latin typeface="Calibri"/>
                <a:ea typeface="Calibri"/>
                <a:cs typeface="Calibri"/>
                <a:sym typeface="Calibri"/>
              </a:rPr>
              <a:t>Who is Zach?</a:t>
            </a:r>
            <a:endParaRPr b="0" i="0" sz="4400" u="sng" cap="none" strike="noStrike">
              <a:solidFill>
                <a:schemeClr val="dk1"/>
              </a:solidFill>
              <a:latin typeface="Calibri"/>
              <a:ea typeface="Calibri"/>
              <a:cs typeface="Calibri"/>
              <a:sym typeface="Calibri"/>
            </a:endParaRPr>
          </a:p>
        </p:txBody>
      </p:sp>
      <p:pic>
        <p:nvPicPr>
          <p:cNvPr id="121" name="Google Shape;121;p1"/>
          <p:cNvPicPr preferRelativeResize="0"/>
          <p:nvPr/>
        </p:nvPicPr>
        <p:blipFill rotWithShape="1">
          <a:blip r:embed="rId5">
            <a:alphaModFix/>
          </a:blip>
          <a:srcRect b="0" l="0" r="0" t="0"/>
          <a:stretch/>
        </p:blipFill>
        <p:spPr>
          <a:xfrm>
            <a:off x="8262709" y="2860260"/>
            <a:ext cx="3674339" cy="2530080"/>
          </a:xfrm>
          <a:prstGeom prst="rect">
            <a:avLst/>
          </a:prstGeom>
          <a:noFill/>
          <a:ln>
            <a:noFill/>
          </a:ln>
        </p:spPr>
      </p:pic>
      <p:pic>
        <p:nvPicPr>
          <p:cNvPr id="122" name="Google Shape;122;p1"/>
          <p:cNvPicPr preferRelativeResize="0"/>
          <p:nvPr/>
        </p:nvPicPr>
        <p:blipFill rotWithShape="1">
          <a:blip r:embed="rId6">
            <a:alphaModFix/>
          </a:blip>
          <a:srcRect b="0" l="0" r="0" t="0"/>
          <a:stretch/>
        </p:blipFill>
        <p:spPr>
          <a:xfrm>
            <a:off x="598196" y="149928"/>
            <a:ext cx="3141408" cy="2707091"/>
          </a:xfrm>
          <a:prstGeom prst="rect">
            <a:avLst/>
          </a:prstGeom>
          <a:noFill/>
          <a:ln>
            <a:noFill/>
          </a:ln>
        </p:spPr>
      </p:pic>
      <p:pic>
        <p:nvPicPr>
          <p:cNvPr id="123" name="Google Shape;123;p1"/>
          <p:cNvPicPr preferRelativeResize="0"/>
          <p:nvPr/>
        </p:nvPicPr>
        <p:blipFill rotWithShape="1">
          <a:blip r:embed="rId7">
            <a:alphaModFix/>
          </a:blip>
          <a:srcRect b="0" l="0" r="0" t="0"/>
          <a:stretch/>
        </p:blipFill>
        <p:spPr>
          <a:xfrm>
            <a:off x="4276224" y="1022217"/>
            <a:ext cx="3674337" cy="3551859"/>
          </a:xfrm>
          <a:prstGeom prst="rect">
            <a:avLst/>
          </a:prstGeom>
          <a:noFill/>
          <a:ln>
            <a:noFill/>
          </a:ln>
        </p:spPr>
      </p:pic>
      <p:pic>
        <p:nvPicPr>
          <p:cNvPr id="124" name="Google Shape;124;p1"/>
          <p:cNvPicPr preferRelativeResize="0"/>
          <p:nvPr/>
        </p:nvPicPr>
        <p:blipFill rotWithShape="1">
          <a:blip r:embed="rId8">
            <a:alphaModFix/>
          </a:blip>
          <a:srcRect b="0" l="0" r="0" t="0"/>
          <a:stretch/>
        </p:blipFill>
        <p:spPr>
          <a:xfrm>
            <a:off x="10387985" y="577349"/>
            <a:ext cx="1954667" cy="2707091"/>
          </a:xfrm>
          <a:prstGeom prst="rect">
            <a:avLst/>
          </a:prstGeom>
          <a:noFill/>
          <a:ln>
            <a:noFill/>
          </a:ln>
        </p:spPr>
      </p:pic>
      <p:pic>
        <p:nvPicPr>
          <p:cNvPr id="125" name="Google Shape;125;p1"/>
          <p:cNvPicPr preferRelativeResize="0"/>
          <p:nvPr/>
        </p:nvPicPr>
        <p:blipFill rotWithShape="1">
          <a:blip r:embed="rId9">
            <a:alphaModFix/>
          </a:blip>
          <a:srcRect b="0" l="0" r="0" t="0"/>
          <a:stretch/>
        </p:blipFill>
        <p:spPr>
          <a:xfrm>
            <a:off x="172512" y="1855822"/>
            <a:ext cx="2453245" cy="2781601"/>
          </a:xfrm>
          <a:prstGeom prst="rect">
            <a:avLst/>
          </a:prstGeom>
          <a:noFill/>
          <a:ln>
            <a:noFill/>
          </a:ln>
        </p:spPr>
      </p:pic>
      <p:pic>
        <p:nvPicPr>
          <p:cNvPr id="126" name="Google Shape;126;p1"/>
          <p:cNvPicPr preferRelativeResize="0"/>
          <p:nvPr/>
        </p:nvPicPr>
        <p:blipFill rotWithShape="1">
          <a:blip r:embed="rId10">
            <a:alphaModFix/>
          </a:blip>
          <a:srcRect b="0" l="0" r="0" t="0"/>
          <a:stretch/>
        </p:blipFill>
        <p:spPr>
          <a:xfrm>
            <a:off x="8863861" y="4954357"/>
            <a:ext cx="4715711" cy="2652587"/>
          </a:xfrm>
          <a:prstGeom prst="rect">
            <a:avLst/>
          </a:prstGeom>
          <a:noFill/>
          <a:ln>
            <a:noFill/>
          </a:ln>
        </p:spPr>
      </p:pic>
      <p:pic>
        <p:nvPicPr>
          <p:cNvPr id="127" name="Google Shape;127;p1"/>
          <p:cNvPicPr preferRelativeResize="0"/>
          <p:nvPr/>
        </p:nvPicPr>
        <p:blipFill rotWithShape="1">
          <a:blip r:embed="rId11">
            <a:alphaModFix/>
          </a:blip>
          <a:srcRect b="0" l="0" r="0" t="0"/>
          <a:stretch/>
        </p:blipFill>
        <p:spPr>
          <a:xfrm rot="5400000">
            <a:off x="8238153" y="531212"/>
            <a:ext cx="2619699" cy="1954667"/>
          </a:xfrm>
          <a:prstGeom prst="rect">
            <a:avLst/>
          </a:prstGeom>
          <a:noFill/>
          <a:ln>
            <a:noFill/>
          </a:ln>
        </p:spPr>
      </p:pic>
      <p:pic>
        <p:nvPicPr>
          <p:cNvPr id="128" name="Google Shape;128;p1"/>
          <p:cNvPicPr preferRelativeResize="0"/>
          <p:nvPr/>
        </p:nvPicPr>
        <p:blipFill rotWithShape="1">
          <a:blip r:embed="rId12">
            <a:alphaModFix/>
          </a:blip>
          <a:srcRect b="0" l="0" r="0" t="0"/>
          <a:stretch/>
        </p:blipFill>
        <p:spPr>
          <a:xfrm>
            <a:off x="1" y="4719387"/>
            <a:ext cx="3126404" cy="3819443"/>
          </a:xfrm>
          <a:prstGeom prst="rect">
            <a:avLst/>
          </a:prstGeom>
          <a:noFill/>
          <a:ln>
            <a:noFill/>
          </a:ln>
        </p:spPr>
      </p:pic>
      <p:pic>
        <p:nvPicPr>
          <p:cNvPr id="129" name="Google Shape;129;p1"/>
          <p:cNvPicPr preferRelativeResize="0"/>
          <p:nvPr/>
        </p:nvPicPr>
        <p:blipFill rotWithShape="1">
          <a:blip r:embed="rId13">
            <a:alphaModFix/>
          </a:blip>
          <a:srcRect b="0" l="0" r="0" t="0"/>
          <a:stretch/>
        </p:blipFill>
        <p:spPr>
          <a:xfrm rot="5400000">
            <a:off x="2324376" y="2527370"/>
            <a:ext cx="2879625" cy="2159719"/>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30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par>
                                <p:cTn fill="hold" nodeType="withEffect" presetClass="entr" presetID="10" presetSubtype="0">
                                  <p:stCondLst>
                                    <p:cond delay="60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par>
                                <p:cTn fill="hold" nodeType="withEffect" presetClass="entr" presetID="10" presetSubtype="0">
                                  <p:stCondLst>
                                    <p:cond delay="100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150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200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par>
                                <p:cTn fill="hold" nodeType="withEffect" presetClass="entr" presetID="10" presetSubtype="0">
                                  <p:stCondLst>
                                    <p:cond delay="250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par>
                                <p:cTn fill="hold" nodeType="withEffect" presetClass="entr" presetID="10" presetSubtype="0">
                                  <p:stCondLst>
                                    <p:cond delay="300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3500"/>
                                  </p:stCondLst>
                                  <p:childTnLst>
                                    <p:set>
                                      <p:cBhvr>
                                        <p:cTn dur="1" fill="hold">
                                          <p:stCondLst>
                                            <p:cond delay="0"/>
                                          </p:stCondLst>
                                        </p:cTn>
                                        <p:tgtEl>
                                          <p:spTgt spid="119"/>
                                        </p:tgtEl>
                                        <p:attrNameLst>
                                          <p:attrName>style.visibility</p:attrName>
                                        </p:attrNameLst>
                                      </p:cBhvr>
                                      <p:to>
                                        <p:strVal val="visible"/>
                                      </p:to>
                                    </p:set>
                                    <p:animEffect filter="fade" transition="in">
                                      <p:cBhvr>
                                        <p:cTn dur="2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b="0" l="0" r="0" t="0"/>
          <a:stretch/>
        </p:blipFill>
        <p:spPr>
          <a:xfrm>
            <a:off x="-264300" y="-77000"/>
            <a:ext cx="12586700" cy="7087400"/>
          </a:xfrm>
          <a:prstGeom prst="rect">
            <a:avLst/>
          </a:prstGeom>
          <a:noFill/>
          <a:ln>
            <a:noFill/>
          </a:ln>
        </p:spPr>
      </p:pic>
      <p:sp>
        <p:nvSpPr>
          <p:cNvPr id="135" name="Google Shape;135;p2"/>
          <p:cNvSpPr txBox="1"/>
          <p:nvPr>
            <p:ph idx="1" type="body"/>
          </p:nvPr>
        </p:nvSpPr>
        <p:spPr>
          <a:xfrm>
            <a:off x="380999" y="1812642"/>
            <a:ext cx="11429999" cy="1631149"/>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0"/>
              </a:spcBef>
              <a:spcAft>
                <a:spcPts val="0"/>
              </a:spcAft>
              <a:buClr>
                <a:srgbClr val="170392"/>
              </a:buClr>
              <a:buSzPts val="3000"/>
              <a:buFont typeface="Arial"/>
              <a:buChar char="•"/>
            </a:pPr>
            <a:r>
              <a:rPr lang="en-US" sz="3000">
                <a:solidFill>
                  <a:schemeClr val="dk2"/>
                </a:solidFill>
                <a:latin typeface="Calibri"/>
                <a:ea typeface="Calibri"/>
                <a:cs typeface="Calibri"/>
                <a:sym typeface="Calibri"/>
              </a:rPr>
              <a:t>Zach bought a Percocet </a:t>
            </a:r>
            <a:r>
              <a:rPr b="1" lang="en-US" sz="3000">
                <a:solidFill>
                  <a:schemeClr val="dk2"/>
                </a:solidFill>
                <a:latin typeface="Calibri"/>
                <a:ea typeface="Calibri"/>
                <a:cs typeface="Calibri"/>
                <a:sym typeface="Calibri"/>
              </a:rPr>
              <a:t>via social media</a:t>
            </a:r>
            <a:endParaRPr/>
          </a:p>
          <a:p>
            <a:pPr indent="-285750" lvl="0" marL="285750" rtl="0" algn="l">
              <a:lnSpc>
                <a:spcPct val="90000"/>
              </a:lnSpc>
              <a:spcBef>
                <a:spcPts val="1000"/>
              </a:spcBef>
              <a:spcAft>
                <a:spcPts val="0"/>
              </a:spcAft>
              <a:buClr>
                <a:srgbClr val="170392"/>
              </a:buClr>
              <a:buSzPts val="3000"/>
              <a:buFont typeface="Arial"/>
              <a:buChar char="•"/>
            </a:pPr>
            <a:r>
              <a:rPr lang="en-US" sz="3000">
                <a:solidFill>
                  <a:schemeClr val="dk2"/>
                </a:solidFill>
                <a:latin typeface="Calibri"/>
                <a:ea typeface="Calibri"/>
                <a:cs typeface="Calibri"/>
                <a:sym typeface="Calibri"/>
              </a:rPr>
              <a:t>But the pill was a counterfeit made of fentanyl; aka: </a:t>
            </a:r>
            <a:r>
              <a:rPr b="1" lang="en-US" sz="3000">
                <a:solidFill>
                  <a:schemeClr val="dk2"/>
                </a:solidFill>
                <a:latin typeface="Calibri"/>
                <a:ea typeface="Calibri"/>
                <a:cs typeface="Calibri"/>
                <a:sym typeface="Calibri"/>
              </a:rPr>
              <a:t>‘fentapill’</a:t>
            </a:r>
            <a:endParaRPr/>
          </a:p>
          <a:p>
            <a:pPr indent="-285750" lvl="0" marL="285750" rtl="0" algn="l">
              <a:lnSpc>
                <a:spcPct val="90000"/>
              </a:lnSpc>
              <a:spcBef>
                <a:spcPts val="1000"/>
              </a:spcBef>
              <a:spcAft>
                <a:spcPts val="0"/>
              </a:spcAft>
              <a:buClr>
                <a:srgbClr val="170392"/>
              </a:buClr>
              <a:buSzPts val="3000"/>
              <a:buFont typeface="Arial"/>
              <a:buChar char="•"/>
            </a:pPr>
            <a:r>
              <a:rPr lang="en-US" sz="3000">
                <a:solidFill>
                  <a:schemeClr val="dk2"/>
                </a:solidFill>
                <a:latin typeface="Calibri"/>
                <a:ea typeface="Calibri"/>
                <a:cs typeface="Calibri"/>
                <a:sym typeface="Calibri"/>
              </a:rPr>
              <a:t>Zach died shortly after in his room</a:t>
            </a:r>
            <a:r>
              <a:rPr b="1" lang="en-US" sz="3000">
                <a:solidFill>
                  <a:schemeClr val="dk2"/>
                </a:solidFill>
                <a:latin typeface="Calibri"/>
                <a:ea typeface="Calibri"/>
                <a:cs typeface="Calibri"/>
                <a:sym typeface="Calibri"/>
              </a:rPr>
              <a:t>. </a:t>
            </a:r>
            <a:r>
              <a:rPr lang="en-US" sz="3000">
                <a:solidFill>
                  <a:schemeClr val="dk2"/>
                </a:solidFill>
                <a:latin typeface="Calibri"/>
                <a:ea typeface="Calibri"/>
                <a:cs typeface="Calibri"/>
                <a:sym typeface="Calibri"/>
              </a:rPr>
              <a:t>He never had a chance.</a:t>
            </a:r>
            <a:endParaRPr b="1" sz="3000">
              <a:solidFill>
                <a:schemeClr val="dk2"/>
              </a:solidFill>
              <a:latin typeface="Calibri"/>
              <a:ea typeface="Calibri"/>
              <a:cs typeface="Calibri"/>
              <a:sym typeface="Calibri"/>
            </a:endParaRPr>
          </a:p>
          <a:p>
            <a:pPr indent="-38100" lvl="0" marL="228600" rtl="0" algn="l">
              <a:lnSpc>
                <a:spcPct val="90000"/>
              </a:lnSpc>
              <a:spcBef>
                <a:spcPts val="1000"/>
              </a:spcBef>
              <a:spcAft>
                <a:spcPts val="0"/>
              </a:spcAft>
              <a:buClr>
                <a:srgbClr val="170392"/>
              </a:buClr>
              <a:buSzPts val="3000"/>
              <a:buNone/>
            </a:pPr>
            <a:r>
              <a:t/>
            </a:r>
            <a:endParaRPr sz="3000">
              <a:latin typeface="Calibri"/>
              <a:ea typeface="Calibri"/>
              <a:cs typeface="Calibri"/>
              <a:sym typeface="Calibri"/>
            </a:endParaRPr>
          </a:p>
          <a:p>
            <a:pPr indent="-38100" lvl="0" marL="228600" rtl="0" algn="l">
              <a:lnSpc>
                <a:spcPct val="90000"/>
              </a:lnSpc>
              <a:spcBef>
                <a:spcPts val="1000"/>
              </a:spcBef>
              <a:spcAft>
                <a:spcPts val="0"/>
              </a:spcAft>
              <a:buClr>
                <a:srgbClr val="170392"/>
              </a:buClr>
              <a:buSzPts val="3000"/>
              <a:buNone/>
            </a:pPr>
            <a:r>
              <a:t/>
            </a:r>
            <a:endParaRPr sz="3000">
              <a:latin typeface="Calibri"/>
              <a:ea typeface="Calibri"/>
              <a:cs typeface="Calibri"/>
              <a:sym typeface="Calibri"/>
            </a:endParaRPr>
          </a:p>
        </p:txBody>
      </p:sp>
      <p:sp>
        <p:nvSpPr>
          <p:cNvPr id="136" name="Google Shape;136;p2"/>
          <p:cNvSpPr txBox="1"/>
          <p:nvPr/>
        </p:nvSpPr>
        <p:spPr>
          <a:xfrm>
            <a:off x="363614" y="4821674"/>
            <a:ext cx="11429999" cy="1064889"/>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170392"/>
              </a:buClr>
              <a:buSzPts val="3000"/>
              <a:buFont typeface="Arial"/>
              <a:buChar char="•"/>
            </a:pPr>
            <a:r>
              <a:rPr b="1" i="0" lang="en-US" sz="3000" u="none" cap="none" strike="noStrike">
                <a:solidFill>
                  <a:schemeClr val="dk2"/>
                </a:solidFill>
                <a:latin typeface="Calibri"/>
                <a:ea typeface="Calibri"/>
                <a:cs typeface="Calibri"/>
                <a:sym typeface="Calibri"/>
              </a:rPr>
              <a:t>Not</a:t>
            </a:r>
            <a:r>
              <a:rPr b="0" i="0" lang="en-US" sz="3000" u="none" cap="none" strike="noStrike">
                <a:solidFill>
                  <a:schemeClr val="dk2"/>
                </a:solidFill>
                <a:latin typeface="Calibri"/>
                <a:ea typeface="Calibri"/>
                <a:cs typeface="Calibri"/>
                <a:sym typeface="Calibri"/>
              </a:rPr>
              <a:t> a party death. </a:t>
            </a:r>
            <a:r>
              <a:rPr b="1" i="0" lang="en-US" sz="3000" u="none" cap="none" strike="noStrike">
                <a:solidFill>
                  <a:schemeClr val="dk2"/>
                </a:solidFill>
                <a:latin typeface="Calibri"/>
                <a:ea typeface="Calibri"/>
                <a:cs typeface="Calibri"/>
                <a:sym typeface="Calibri"/>
              </a:rPr>
              <a:t>Not</a:t>
            </a:r>
            <a:r>
              <a:rPr b="0" i="0" lang="en-US" sz="3000" u="none" cap="none" strike="noStrike">
                <a:solidFill>
                  <a:schemeClr val="dk2"/>
                </a:solidFill>
                <a:latin typeface="Calibri"/>
                <a:ea typeface="Calibri"/>
                <a:cs typeface="Calibri"/>
                <a:sym typeface="Calibri"/>
              </a:rPr>
              <a:t> an overdose. </a:t>
            </a:r>
            <a:r>
              <a:rPr b="1" i="0" lang="en-US" sz="3000" u="none" cap="none" strike="noStrike">
                <a:solidFill>
                  <a:schemeClr val="dk2"/>
                </a:solidFill>
                <a:latin typeface="Calibri"/>
                <a:ea typeface="Calibri"/>
                <a:cs typeface="Calibri"/>
                <a:sym typeface="Calibri"/>
              </a:rPr>
              <a:t>Not</a:t>
            </a:r>
            <a:r>
              <a:rPr b="0" i="0" lang="en-US" sz="3000" u="none" cap="none" strike="noStrike">
                <a:solidFill>
                  <a:schemeClr val="dk2"/>
                </a:solidFill>
                <a:latin typeface="Calibri"/>
                <a:ea typeface="Calibri"/>
                <a:cs typeface="Calibri"/>
                <a:sym typeface="Calibri"/>
              </a:rPr>
              <a:t> an addiction casualty</a:t>
            </a:r>
            <a:endParaRPr b="0" i="0" sz="1400" u="none" cap="none" strike="noStrike">
              <a:solidFill>
                <a:srgbClr val="000000"/>
              </a:solidFill>
              <a:latin typeface="Arial"/>
              <a:ea typeface="Arial"/>
              <a:cs typeface="Arial"/>
              <a:sym typeface="Arial"/>
            </a:endParaRPr>
          </a:p>
        </p:txBody>
      </p:sp>
      <p:sp>
        <p:nvSpPr>
          <p:cNvPr id="137" name="Google Shape;137;p2"/>
          <p:cNvSpPr txBox="1"/>
          <p:nvPr/>
        </p:nvSpPr>
        <p:spPr>
          <a:xfrm>
            <a:off x="314058" y="3848039"/>
            <a:ext cx="11430000" cy="569400"/>
          </a:xfrm>
          <a:prstGeom prst="rect">
            <a:avLst/>
          </a:prstGeom>
          <a:solidFill>
            <a:srgbClr val="0070C0"/>
          </a:solidFill>
          <a:ln cap="rnd" cmpd="sng" w="25400">
            <a:solidFill>
              <a:srgbClr val="1F3864"/>
            </a:solidFill>
            <a:prstDash val="dot"/>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chemeClr val="lt1"/>
                </a:solidFill>
                <a:latin typeface="Times New Roman"/>
                <a:ea typeface="Times New Roman"/>
                <a:cs typeface="Times New Roman"/>
                <a:sym typeface="Times New Roman"/>
              </a:rPr>
              <a:t>TOXICOLOGY RESULTS:  Fentanyl intoxication.  </a:t>
            </a:r>
            <a:r>
              <a:rPr b="0" i="0" lang="en-US" sz="2700" u="none" cap="none" strike="noStrike">
                <a:solidFill>
                  <a:schemeClr val="lt1"/>
                </a:solidFill>
                <a:latin typeface="Times New Roman"/>
                <a:ea typeface="Times New Roman"/>
                <a:cs typeface="Times New Roman"/>
                <a:sym typeface="Times New Roman"/>
              </a:rPr>
              <a:t>(No Percocet) </a:t>
            </a:r>
            <a:endParaRPr b="0" i="0" sz="1400" u="none" cap="none" strike="noStrike">
              <a:solidFill>
                <a:srgbClr val="000000"/>
              </a:solidFill>
              <a:latin typeface="Arial"/>
              <a:ea typeface="Arial"/>
              <a:cs typeface="Arial"/>
              <a:sym typeface="Arial"/>
            </a:endParaRPr>
          </a:p>
        </p:txBody>
      </p:sp>
      <p:sp>
        <p:nvSpPr>
          <p:cNvPr id="138" name="Google Shape;138;p2"/>
          <p:cNvSpPr txBox="1"/>
          <p:nvPr/>
        </p:nvSpPr>
        <p:spPr>
          <a:xfrm>
            <a:off x="-264350" y="-77000"/>
            <a:ext cx="125868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sng" cap="none" strike="noStrike">
                <a:solidFill>
                  <a:srgbClr val="0C0C0C"/>
                </a:solidFill>
                <a:latin typeface="Calibri"/>
                <a:ea typeface="Calibri"/>
                <a:cs typeface="Calibri"/>
                <a:sym typeface="Calibri"/>
              </a:rPr>
              <a:t>What Happened to Zachary?</a:t>
            </a:r>
            <a:endParaRPr b="0" i="0" sz="4400" u="sng" cap="none" strike="noStrike">
              <a:solidFill>
                <a:srgbClr val="0C0C0C"/>
              </a:solidFill>
              <a:latin typeface="Calibri"/>
              <a:ea typeface="Calibri"/>
              <a:cs typeface="Calibri"/>
              <a:sym typeface="Calibri"/>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Effect filter="fade" transition="in">
                                      <p:cBhvr>
                                        <p:cTn dur="500"/>
                                        <p:tgtEl>
                                          <p:spTgt spid="1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1" st="1"/>
                                            </p:txEl>
                                          </p:spTgt>
                                        </p:tgtEl>
                                        <p:attrNameLst>
                                          <p:attrName>style.visibility</p:attrName>
                                        </p:attrNameLst>
                                      </p:cBhvr>
                                      <p:to>
                                        <p:strVal val="visible"/>
                                      </p:to>
                                    </p:set>
                                    <p:animEffect filter="fade" transition="in">
                                      <p:cBhvr>
                                        <p:cTn dur="500"/>
                                        <p:tgtEl>
                                          <p:spTgt spid="1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2" st="2"/>
                                            </p:txEl>
                                          </p:spTgt>
                                        </p:tgtEl>
                                        <p:attrNameLst>
                                          <p:attrName>style.visibility</p:attrName>
                                        </p:attrNameLst>
                                      </p:cBhvr>
                                      <p:to>
                                        <p:strVal val="visible"/>
                                      </p:to>
                                    </p:set>
                                    <p:animEffect filter="fade" transition="in">
                                      <p:cBhvr>
                                        <p:cTn dur="500"/>
                                        <p:tgtEl>
                                          <p:spTgt spid="1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3" st="3"/>
                                            </p:txEl>
                                          </p:spTgt>
                                        </p:tgtEl>
                                        <p:attrNameLst>
                                          <p:attrName>style.visibility</p:attrName>
                                        </p:attrNameLst>
                                      </p:cBhvr>
                                      <p:to>
                                        <p:strVal val="visible"/>
                                      </p:to>
                                    </p:set>
                                    <p:animEffect filter="fade" transition="in">
                                      <p:cBhvr>
                                        <p:cTn dur="500"/>
                                        <p:tgtEl>
                                          <p:spTgt spid="1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xEl>
                                              <p:pRg end="4" st="4"/>
                                            </p:txEl>
                                          </p:spTgt>
                                        </p:tgtEl>
                                        <p:attrNameLst>
                                          <p:attrName>style.visibility</p:attrName>
                                        </p:attrNameLst>
                                      </p:cBhvr>
                                      <p:to>
                                        <p:strVal val="visible"/>
                                      </p:to>
                                    </p:set>
                                    <p:animEffect filter="fade" transition="in">
                                      <p:cBhvr>
                                        <p:cTn dur="500"/>
                                        <p:tgtEl>
                                          <p:spTgt spid="13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animEffect filter="fade" transition="in">
                                      <p:cBhvr>
                                        <p:cTn dur="500"/>
                                        <p:tgtEl>
                                          <p:spTgt spid="13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3"/>
          <p:cNvPicPr preferRelativeResize="0"/>
          <p:nvPr/>
        </p:nvPicPr>
        <p:blipFill rotWithShape="1">
          <a:blip r:embed="rId3">
            <a:alphaModFix/>
          </a:blip>
          <a:srcRect b="0" l="0" r="0" t="0"/>
          <a:stretch/>
        </p:blipFill>
        <p:spPr>
          <a:xfrm>
            <a:off x="-76200" y="29717"/>
            <a:ext cx="12261850" cy="6904483"/>
          </a:xfrm>
          <a:prstGeom prst="rect">
            <a:avLst/>
          </a:prstGeom>
          <a:noFill/>
          <a:ln>
            <a:noFill/>
          </a:ln>
        </p:spPr>
      </p:pic>
      <p:sp>
        <p:nvSpPr>
          <p:cNvPr id="144" name="Google Shape;144;p3"/>
          <p:cNvSpPr/>
          <p:nvPr/>
        </p:nvSpPr>
        <p:spPr>
          <a:xfrm>
            <a:off x="5729" y="1452743"/>
            <a:ext cx="12192000" cy="41228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3"/>
          <p:cNvSpPr txBox="1"/>
          <p:nvPr>
            <p:ph idx="12" type="sldNum"/>
          </p:nvPr>
        </p:nvSpPr>
        <p:spPr>
          <a:xfrm>
            <a:off x="10982324" y="6492875"/>
            <a:ext cx="82867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6" name="Google Shape;146;p3"/>
          <p:cNvSpPr txBox="1"/>
          <p:nvPr>
            <p:ph type="title"/>
          </p:nvPr>
        </p:nvSpPr>
        <p:spPr>
          <a:xfrm>
            <a:off x="380999" y="390525"/>
            <a:ext cx="11430000" cy="676200"/>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Clr>
                <a:srgbClr val="222A35"/>
              </a:buClr>
              <a:buSzPts val="3600"/>
              <a:buFont typeface="Calibri"/>
              <a:buNone/>
            </a:pPr>
            <a:r>
              <a:rPr lang="en-US"/>
              <a:t> </a:t>
            </a:r>
            <a:endParaRPr/>
          </a:p>
        </p:txBody>
      </p:sp>
      <p:sp>
        <p:nvSpPr>
          <p:cNvPr id="147" name="Google Shape;147;p3"/>
          <p:cNvSpPr txBox="1"/>
          <p:nvPr/>
        </p:nvSpPr>
        <p:spPr>
          <a:xfrm>
            <a:off x="-14425" y="34025"/>
            <a:ext cx="12192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sng" cap="none" strike="noStrike">
                <a:solidFill>
                  <a:srgbClr val="0C0C0C"/>
                </a:solidFill>
                <a:latin typeface="Calibri"/>
                <a:ea typeface="Calibri"/>
                <a:cs typeface="Calibri"/>
                <a:sym typeface="Calibri"/>
              </a:rPr>
              <a:t>The New Category of Victim</a:t>
            </a:r>
            <a:endParaRPr b="0" i="0" sz="4400" u="sng" cap="none" strike="noStrike">
              <a:solidFill>
                <a:srgbClr val="0C0C0C"/>
              </a:solidFill>
              <a:latin typeface="Calibri"/>
              <a:ea typeface="Calibri"/>
              <a:cs typeface="Calibri"/>
              <a:sym typeface="Calibri"/>
            </a:endParaRPr>
          </a:p>
        </p:txBody>
      </p:sp>
      <p:grpSp>
        <p:nvGrpSpPr>
          <p:cNvPr id="148" name="Google Shape;148;p3"/>
          <p:cNvGrpSpPr/>
          <p:nvPr/>
        </p:nvGrpSpPr>
        <p:grpSpPr>
          <a:xfrm>
            <a:off x="1579573" y="1657003"/>
            <a:ext cx="10052545" cy="1334828"/>
            <a:chOff x="1579573" y="1675109"/>
            <a:chExt cx="10052545" cy="1320061"/>
          </a:xfrm>
        </p:grpSpPr>
        <p:grpSp>
          <p:nvGrpSpPr>
            <p:cNvPr id="149" name="Google Shape;149;p3"/>
            <p:cNvGrpSpPr/>
            <p:nvPr/>
          </p:nvGrpSpPr>
          <p:grpSpPr>
            <a:xfrm>
              <a:off x="1579573" y="1675109"/>
              <a:ext cx="10052545" cy="1320061"/>
              <a:chOff x="1470990" y="1634970"/>
              <a:chExt cx="10052545" cy="1320061"/>
            </a:xfrm>
          </p:grpSpPr>
          <p:sp>
            <p:nvSpPr>
              <p:cNvPr id="150" name="Google Shape;150;p3"/>
              <p:cNvSpPr/>
              <p:nvPr/>
            </p:nvSpPr>
            <p:spPr>
              <a:xfrm>
                <a:off x="3213882" y="1731166"/>
                <a:ext cx="8309653" cy="1223865"/>
              </a:xfrm>
              <a:custGeom>
                <a:rect b="b" l="l" r="r" t="t"/>
                <a:pathLst>
                  <a:path extrusionOk="0" h="1113182" w="10310191">
                    <a:moveTo>
                      <a:pt x="0" y="1113182"/>
                    </a:moveTo>
                    <a:lnTo>
                      <a:pt x="1881808" y="1113182"/>
                    </a:lnTo>
                    <a:cubicBezTo>
                      <a:pt x="2297043" y="1104347"/>
                      <a:pt x="2491408" y="1060174"/>
                      <a:pt x="2491408" y="1060174"/>
                    </a:cubicBezTo>
                    <a:lnTo>
                      <a:pt x="10310191" y="0"/>
                    </a:lnTo>
                    <a:lnTo>
                      <a:pt x="10310191" y="0"/>
                    </a:lnTo>
                  </a:path>
                </a:pathLst>
              </a:custGeom>
              <a:noFill/>
              <a:ln cap="flat" cmpd="sng" w="28575">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3"/>
              <p:cNvSpPr/>
              <p:nvPr/>
            </p:nvSpPr>
            <p:spPr>
              <a:xfrm>
                <a:off x="1470990" y="1634970"/>
                <a:ext cx="10052545" cy="598406"/>
              </a:xfrm>
              <a:custGeom>
                <a:rect b="b" l="l" r="r" t="t"/>
                <a:pathLst>
                  <a:path extrusionOk="0" h="1113182" w="10310191">
                    <a:moveTo>
                      <a:pt x="0" y="1113182"/>
                    </a:moveTo>
                    <a:lnTo>
                      <a:pt x="1881808" y="1113182"/>
                    </a:lnTo>
                    <a:cubicBezTo>
                      <a:pt x="2297043" y="1104347"/>
                      <a:pt x="2491408" y="1060174"/>
                      <a:pt x="2491408" y="1060174"/>
                    </a:cubicBezTo>
                    <a:lnTo>
                      <a:pt x="10310191" y="0"/>
                    </a:lnTo>
                    <a:lnTo>
                      <a:pt x="10310191" y="0"/>
                    </a:lnTo>
                  </a:path>
                </a:pathLst>
              </a:custGeom>
              <a:noFill/>
              <a:ln cap="flat" cmpd="sng" w="28575">
                <a:solidFill>
                  <a:srgbClr val="495B7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p3"/>
              <p:cNvSpPr/>
              <p:nvPr/>
            </p:nvSpPr>
            <p:spPr>
              <a:xfrm>
                <a:off x="2226364" y="1692711"/>
                <a:ext cx="9270667" cy="887646"/>
              </a:xfrm>
              <a:custGeom>
                <a:rect b="b" l="l" r="r" t="t"/>
                <a:pathLst>
                  <a:path extrusionOk="0" h="1113182" w="10310191">
                    <a:moveTo>
                      <a:pt x="0" y="1113182"/>
                    </a:moveTo>
                    <a:lnTo>
                      <a:pt x="1881808" y="1113182"/>
                    </a:lnTo>
                    <a:cubicBezTo>
                      <a:pt x="2297043" y="1104347"/>
                      <a:pt x="2491408" y="1060174"/>
                      <a:pt x="2491408" y="1060174"/>
                    </a:cubicBezTo>
                    <a:lnTo>
                      <a:pt x="10310191" y="0"/>
                    </a:lnTo>
                    <a:lnTo>
                      <a:pt x="10310191" y="0"/>
                    </a:lnTo>
                  </a:path>
                </a:pathLst>
              </a:custGeom>
              <a:noFill/>
              <a:ln cap="flat" cmpd="sng" w="22225">
                <a:solidFill>
                  <a:srgbClr val="495B73"/>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153" name="Google Shape;153;p3"/>
            <p:cNvCxnSpPr/>
            <p:nvPr/>
          </p:nvCxnSpPr>
          <p:spPr>
            <a:xfrm rot="10800000">
              <a:off x="1736035" y="2995170"/>
              <a:ext cx="1586430" cy="0"/>
            </a:xfrm>
            <a:prstGeom prst="straightConnector1">
              <a:avLst/>
            </a:prstGeom>
            <a:noFill/>
            <a:ln cap="flat" cmpd="sng" w="28575">
              <a:solidFill>
                <a:srgbClr val="566B88"/>
              </a:solidFill>
              <a:prstDash val="solid"/>
              <a:miter lim="800000"/>
              <a:headEnd len="sm" w="sm" type="none"/>
              <a:tailEnd len="sm" w="sm" type="none"/>
            </a:ln>
          </p:spPr>
        </p:cxnSp>
      </p:grpSp>
      <p:grpSp>
        <p:nvGrpSpPr>
          <p:cNvPr id="154" name="Google Shape;154;p3"/>
          <p:cNvGrpSpPr/>
          <p:nvPr/>
        </p:nvGrpSpPr>
        <p:grpSpPr>
          <a:xfrm>
            <a:off x="1351722" y="2994739"/>
            <a:ext cx="10397102" cy="2157281"/>
            <a:chOff x="1351722" y="3259779"/>
            <a:chExt cx="10397102" cy="2157281"/>
          </a:xfrm>
        </p:grpSpPr>
        <p:grpSp>
          <p:nvGrpSpPr>
            <p:cNvPr id="155" name="Google Shape;155;p3"/>
            <p:cNvGrpSpPr/>
            <p:nvPr/>
          </p:nvGrpSpPr>
          <p:grpSpPr>
            <a:xfrm>
              <a:off x="1736035" y="3259779"/>
              <a:ext cx="10012789" cy="2157281"/>
              <a:chOff x="1497495" y="2954517"/>
              <a:chExt cx="10012789" cy="2157281"/>
            </a:xfrm>
          </p:grpSpPr>
          <p:sp>
            <p:nvSpPr>
              <p:cNvPr id="156" name="Google Shape;156;p3"/>
              <p:cNvSpPr/>
              <p:nvPr/>
            </p:nvSpPr>
            <p:spPr>
              <a:xfrm>
                <a:off x="1497495" y="3224396"/>
                <a:ext cx="10012789" cy="1887402"/>
              </a:xfrm>
              <a:custGeom>
                <a:rect b="b" l="l" r="r" t="t"/>
                <a:pathLst>
                  <a:path extrusionOk="0" h="2279374" w="9250017">
                    <a:moveTo>
                      <a:pt x="0" y="0"/>
                    </a:moveTo>
                    <a:cubicBezTo>
                      <a:pt x="559904" y="99391"/>
                      <a:pt x="1119809" y="198782"/>
                      <a:pt x="1643270" y="410817"/>
                    </a:cubicBezTo>
                    <a:cubicBezTo>
                      <a:pt x="2166731" y="622852"/>
                      <a:pt x="2420730" y="1080053"/>
                      <a:pt x="3140765" y="1272209"/>
                    </a:cubicBezTo>
                    <a:cubicBezTo>
                      <a:pt x="3860800" y="1464365"/>
                      <a:pt x="5115339" y="1497495"/>
                      <a:pt x="5963478" y="1563756"/>
                    </a:cubicBezTo>
                    <a:cubicBezTo>
                      <a:pt x="6811617" y="1630017"/>
                      <a:pt x="7681844" y="1550504"/>
                      <a:pt x="8229600" y="1669774"/>
                    </a:cubicBezTo>
                    <a:cubicBezTo>
                      <a:pt x="8777357" y="1789044"/>
                      <a:pt x="9013687" y="2034209"/>
                      <a:pt x="9250017" y="2279374"/>
                    </a:cubicBezTo>
                  </a:path>
                </a:pathLst>
              </a:custGeom>
              <a:noFill/>
              <a:ln cap="flat" cmpd="sng" w="28575">
                <a:solidFill>
                  <a:srgbClr val="495B7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3"/>
              <p:cNvSpPr/>
              <p:nvPr/>
            </p:nvSpPr>
            <p:spPr>
              <a:xfrm>
                <a:off x="3200630" y="2954517"/>
                <a:ext cx="8309653" cy="1851733"/>
              </a:xfrm>
              <a:custGeom>
                <a:rect b="b" l="l" r="r" t="t"/>
                <a:pathLst>
                  <a:path extrusionOk="0" h="2279374" w="9250017">
                    <a:moveTo>
                      <a:pt x="0" y="0"/>
                    </a:moveTo>
                    <a:cubicBezTo>
                      <a:pt x="559904" y="99391"/>
                      <a:pt x="1119809" y="198782"/>
                      <a:pt x="1643270" y="410817"/>
                    </a:cubicBezTo>
                    <a:cubicBezTo>
                      <a:pt x="2166731" y="622852"/>
                      <a:pt x="2420730" y="1080053"/>
                      <a:pt x="3140765" y="1272209"/>
                    </a:cubicBezTo>
                    <a:cubicBezTo>
                      <a:pt x="3860800" y="1464365"/>
                      <a:pt x="5115339" y="1497495"/>
                      <a:pt x="5963478" y="1563756"/>
                    </a:cubicBezTo>
                    <a:cubicBezTo>
                      <a:pt x="6811617" y="1630017"/>
                      <a:pt x="7681844" y="1550504"/>
                      <a:pt x="8229600" y="1669774"/>
                    </a:cubicBezTo>
                    <a:cubicBezTo>
                      <a:pt x="8777357" y="1789044"/>
                      <a:pt x="9013687" y="2034209"/>
                      <a:pt x="9250017" y="2279374"/>
                    </a:cubicBezTo>
                  </a:path>
                </a:pathLst>
              </a:custGeom>
              <a:noFill/>
              <a:ln cap="flat" cmpd="sng" w="28575">
                <a:solidFill>
                  <a:srgbClr val="495B7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p3"/>
              <p:cNvSpPr/>
              <p:nvPr/>
            </p:nvSpPr>
            <p:spPr>
              <a:xfrm>
                <a:off x="2457567" y="3131267"/>
                <a:ext cx="9052716" cy="1851733"/>
              </a:xfrm>
              <a:custGeom>
                <a:rect b="b" l="l" r="r" t="t"/>
                <a:pathLst>
                  <a:path extrusionOk="0" h="2279374" w="9250017">
                    <a:moveTo>
                      <a:pt x="0" y="0"/>
                    </a:moveTo>
                    <a:cubicBezTo>
                      <a:pt x="559904" y="99391"/>
                      <a:pt x="1119809" y="198782"/>
                      <a:pt x="1643270" y="410817"/>
                    </a:cubicBezTo>
                    <a:cubicBezTo>
                      <a:pt x="2166731" y="622852"/>
                      <a:pt x="2420730" y="1080053"/>
                      <a:pt x="3140765" y="1272209"/>
                    </a:cubicBezTo>
                    <a:cubicBezTo>
                      <a:pt x="3860800" y="1464365"/>
                      <a:pt x="5115339" y="1497495"/>
                      <a:pt x="5963478" y="1563756"/>
                    </a:cubicBezTo>
                    <a:cubicBezTo>
                      <a:pt x="6811617" y="1630017"/>
                      <a:pt x="7681844" y="1550504"/>
                      <a:pt x="8229600" y="1669774"/>
                    </a:cubicBezTo>
                    <a:cubicBezTo>
                      <a:pt x="8777357" y="1789044"/>
                      <a:pt x="9013687" y="2034209"/>
                      <a:pt x="9250017" y="2279374"/>
                    </a:cubicBezTo>
                  </a:path>
                </a:pathLst>
              </a:custGeom>
              <a:noFill/>
              <a:ln cap="flat" cmpd="sng" w="19050">
                <a:solidFill>
                  <a:srgbClr val="495B73"/>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159" name="Google Shape;159;p3"/>
            <p:cNvCxnSpPr/>
            <p:nvPr/>
          </p:nvCxnSpPr>
          <p:spPr>
            <a:xfrm rot="10800000">
              <a:off x="1351722" y="3259779"/>
              <a:ext cx="2087448" cy="0"/>
            </a:xfrm>
            <a:prstGeom prst="straightConnector1">
              <a:avLst/>
            </a:prstGeom>
            <a:noFill/>
            <a:ln cap="flat" cmpd="sng" w="38100">
              <a:solidFill>
                <a:srgbClr val="F2F2F2"/>
              </a:solidFill>
              <a:prstDash val="solid"/>
              <a:miter lim="800000"/>
              <a:headEnd len="sm" w="sm" type="none"/>
              <a:tailEnd len="sm" w="sm" type="none"/>
            </a:ln>
          </p:spPr>
        </p:cxnSp>
      </p:grpSp>
      <p:sp>
        <p:nvSpPr>
          <p:cNvPr id="160" name="Google Shape;160;p3"/>
          <p:cNvSpPr txBox="1"/>
          <p:nvPr/>
        </p:nvSpPr>
        <p:spPr>
          <a:xfrm>
            <a:off x="46991" y="739030"/>
            <a:ext cx="4701300" cy="1467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637D9C"/>
              </a:buClr>
              <a:buSzPts val="3200"/>
              <a:buFont typeface="Arial"/>
              <a:buNone/>
            </a:pPr>
            <a:r>
              <a:rPr b="0" i="0" lang="en-US" sz="3200" u="none" cap="none" strike="noStrike">
                <a:solidFill>
                  <a:srgbClr val="637D9C"/>
                </a:solidFill>
                <a:latin typeface="Calibri"/>
                <a:ea typeface="Calibri"/>
                <a:cs typeface="Calibri"/>
                <a:sym typeface="Calibri"/>
              </a:rPr>
              <a:t>Healthy choices lead to a healthy life path. </a:t>
            </a:r>
            <a:endParaRPr b="0" i="0" sz="1400" u="none" cap="none" strike="noStrike">
              <a:solidFill>
                <a:srgbClr val="000000"/>
              </a:solidFill>
              <a:latin typeface="Arial"/>
              <a:ea typeface="Arial"/>
              <a:cs typeface="Arial"/>
              <a:sym typeface="Arial"/>
            </a:endParaRPr>
          </a:p>
        </p:txBody>
      </p:sp>
      <p:sp>
        <p:nvSpPr>
          <p:cNvPr id="161" name="Google Shape;161;p3"/>
          <p:cNvSpPr txBox="1"/>
          <p:nvPr/>
        </p:nvSpPr>
        <p:spPr>
          <a:xfrm>
            <a:off x="7588363" y="3139053"/>
            <a:ext cx="4701294" cy="146777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637D9C"/>
              </a:buClr>
              <a:buSzPts val="2800"/>
              <a:buFont typeface="Arial"/>
              <a:buNone/>
            </a:pPr>
            <a:r>
              <a:rPr b="0" i="0" lang="en-US" sz="2800" u="none" cap="none" strike="noStrike">
                <a:solidFill>
                  <a:srgbClr val="637D9C"/>
                </a:solidFill>
                <a:latin typeface="Calibri"/>
                <a:ea typeface="Calibri"/>
                <a:cs typeface="Calibri"/>
                <a:sym typeface="Calibri"/>
              </a:rPr>
              <a:t>Unhealthy choices can lead down a dangerous path</a:t>
            </a:r>
            <a:endParaRPr b="0" i="0" sz="1400" u="none" cap="none" strike="noStrike">
              <a:solidFill>
                <a:srgbClr val="000000"/>
              </a:solidFill>
              <a:latin typeface="Arial"/>
              <a:ea typeface="Arial"/>
              <a:cs typeface="Arial"/>
              <a:sym typeface="Arial"/>
            </a:endParaRPr>
          </a:p>
        </p:txBody>
      </p:sp>
      <p:grpSp>
        <p:nvGrpSpPr>
          <p:cNvPr id="162" name="Google Shape;162;p3"/>
          <p:cNvGrpSpPr/>
          <p:nvPr/>
        </p:nvGrpSpPr>
        <p:grpSpPr>
          <a:xfrm>
            <a:off x="372449" y="3024061"/>
            <a:ext cx="2792636" cy="891291"/>
            <a:chOff x="65118" y="3019060"/>
            <a:chExt cx="2792636" cy="891291"/>
          </a:xfrm>
        </p:grpSpPr>
        <p:sp>
          <p:nvSpPr>
            <p:cNvPr id="163" name="Google Shape;163;p3"/>
            <p:cNvSpPr txBox="1"/>
            <p:nvPr/>
          </p:nvSpPr>
          <p:spPr>
            <a:xfrm>
              <a:off x="65118" y="3290807"/>
              <a:ext cx="2194560" cy="619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BE4D4"/>
                </a:buClr>
                <a:buSzPts val="1800"/>
                <a:buFont typeface="Arial"/>
                <a:buNone/>
              </a:pPr>
              <a:r>
                <a:rPr b="1" i="0" lang="en-US" sz="1800" u="none" cap="none" strike="noStrike">
                  <a:solidFill>
                    <a:srgbClr val="222A35"/>
                  </a:solidFill>
                  <a:latin typeface="Calibri"/>
                  <a:ea typeface="Calibri"/>
                  <a:cs typeface="Calibri"/>
                  <a:sym typeface="Calibri"/>
                </a:rPr>
                <a:t>Initial</a:t>
              </a:r>
              <a:br>
                <a:rPr b="0" i="0" lang="en-US" sz="1800" u="none" cap="none" strike="noStrike">
                  <a:solidFill>
                    <a:schemeClr val="dk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Experimental User</a:t>
              </a:r>
              <a:endParaRPr b="0" i="0" sz="1400" u="none" cap="none" strike="noStrike">
                <a:solidFill>
                  <a:srgbClr val="000000"/>
                </a:solidFill>
                <a:latin typeface="Arial"/>
                <a:ea typeface="Arial"/>
                <a:cs typeface="Arial"/>
                <a:sym typeface="Arial"/>
              </a:endParaRPr>
            </a:p>
          </p:txBody>
        </p:sp>
        <p:sp>
          <p:nvSpPr>
            <p:cNvPr id="164" name="Google Shape;164;p3"/>
            <p:cNvSpPr/>
            <p:nvPr/>
          </p:nvSpPr>
          <p:spPr>
            <a:xfrm>
              <a:off x="2583434" y="3019060"/>
              <a:ext cx="274320" cy="274320"/>
            </a:xfrm>
            <a:prstGeom prst="ellipse">
              <a:avLst/>
            </a:prstGeom>
            <a:solidFill>
              <a:srgbClr val="E6E6E6"/>
            </a:solidFill>
            <a:ln cap="flat" cmpd="sng" w="25400">
              <a:solidFill>
                <a:srgbClr val="222A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65" name="Google Shape;165;p3"/>
          <p:cNvGrpSpPr/>
          <p:nvPr/>
        </p:nvGrpSpPr>
        <p:grpSpPr>
          <a:xfrm>
            <a:off x="4748272" y="2898608"/>
            <a:ext cx="2194560" cy="1194639"/>
            <a:chOff x="4748272" y="3044912"/>
            <a:chExt cx="2194560" cy="1194639"/>
          </a:xfrm>
        </p:grpSpPr>
        <p:sp>
          <p:nvSpPr>
            <p:cNvPr id="166" name="Google Shape;166;p3"/>
            <p:cNvSpPr/>
            <p:nvPr/>
          </p:nvSpPr>
          <p:spPr>
            <a:xfrm>
              <a:off x="4979764" y="3965231"/>
              <a:ext cx="274320" cy="274320"/>
            </a:xfrm>
            <a:prstGeom prst="ellipse">
              <a:avLst/>
            </a:prstGeom>
            <a:solidFill>
              <a:srgbClr val="F2F2F2"/>
            </a:solidFill>
            <a:ln cap="flat" cmpd="sng" w="25400">
              <a:solidFill>
                <a:srgbClr val="9D389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3"/>
            <p:cNvSpPr txBox="1"/>
            <p:nvPr/>
          </p:nvSpPr>
          <p:spPr>
            <a:xfrm>
              <a:off x="4748272" y="3044912"/>
              <a:ext cx="2194560" cy="619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BE4D4"/>
                </a:buClr>
                <a:buSzPts val="1800"/>
                <a:buFont typeface="Arial"/>
                <a:buNone/>
              </a:pPr>
              <a:r>
                <a:rPr b="1" i="0" lang="en-US" sz="1800" u="none" cap="none" strike="noStrike">
                  <a:solidFill>
                    <a:srgbClr val="9D3891"/>
                  </a:solidFill>
                  <a:latin typeface="Calibri"/>
                  <a:ea typeface="Calibri"/>
                  <a:cs typeface="Calibri"/>
                  <a:sym typeface="Calibri"/>
                </a:rPr>
                <a:t>Occasional</a:t>
              </a:r>
              <a:br>
                <a:rPr b="0" i="0" lang="en-US" sz="1800" u="none" cap="none" strike="noStrike">
                  <a:solidFill>
                    <a:srgbClr val="9D389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Recreational User</a:t>
              </a:r>
              <a:endParaRPr b="0" i="0" sz="1400" u="none" cap="none" strike="noStrike">
                <a:solidFill>
                  <a:srgbClr val="000000"/>
                </a:solidFill>
                <a:latin typeface="Arial"/>
                <a:ea typeface="Arial"/>
                <a:cs typeface="Arial"/>
                <a:sym typeface="Arial"/>
              </a:endParaRPr>
            </a:p>
          </p:txBody>
        </p:sp>
      </p:grpSp>
      <p:grpSp>
        <p:nvGrpSpPr>
          <p:cNvPr id="168" name="Google Shape;168;p3"/>
          <p:cNvGrpSpPr/>
          <p:nvPr/>
        </p:nvGrpSpPr>
        <p:grpSpPr>
          <a:xfrm>
            <a:off x="8389131" y="3610852"/>
            <a:ext cx="2194560" cy="967434"/>
            <a:chOff x="8157196" y="3608243"/>
            <a:chExt cx="2194560" cy="967434"/>
          </a:xfrm>
        </p:grpSpPr>
        <p:sp>
          <p:nvSpPr>
            <p:cNvPr id="169" name="Google Shape;169;p3"/>
            <p:cNvSpPr/>
            <p:nvPr/>
          </p:nvSpPr>
          <p:spPr>
            <a:xfrm>
              <a:off x="8838112" y="4301357"/>
              <a:ext cx="274320" cy="274320"/>
            </a:xfrm>
            <a:prstGeom prst="ellipse">
              <a:avLst/>
            </a:prstGeom>
            <a:solidFill>
              <a:srgbClr val="F2F2F2"/>
            </a:solidFill>
            <a:ln cap="flat" cmpd="sng" w="25400">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3"/>
            <p:cNvSpPr txBox="1"/>
            <p:nvPr/>
          </p:nvSpPr>
          <p:spPr>
            <a:xfrm>
              <a:off x="8157196" y="3608243"/>
              <a:ext cx="2194560" cy="619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BE4D4"/>
                </a:buClr>
                <a:buSzPts val="1800"/>
                <a:buFont typeface="Arial"/>
                <a:buNone/>
              </a:pPr>
              <a:r>
                <a:rPr b="1" i="0" lang="en-US" sz="1800" u="none" cap="none" strike="noStrike">
                  <a:solidFill>
                    <a:srgbClr val="FF3300"/>
                  </a:solidFill>
                  <a:latin typeface="Calibri"/>
                  <a:ea typeface="Calibri"/>
                  <a:cs typeface="Calibri"/>
                  <a:sym typeface="Calibri"/>
                </a:rPr>
                <a:t>Habitual</a:t>
              </a:r>
              <a:br>
                <a:rPr b="1" i="0" lang="en-US" sz="1800" u="none" cap="none" strike="noStrike">
                  <a:solidFill>
                    <a:srgbClr val="FF3300"/>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User</a:t>
              </a:r>
              <a:endParaRPr b="0" i="0" sz="1400" u="none" cap="none" strike="noStrike">
                <a:solidFill>
                  <a:srgbClr val="000000"/>
                </a:solidFill>
                <a:latin typeface="Arial"/>
                <a:ea typeface="Arial"/>
                <a:cs typeface="Arial"/>
                <a:sym typeface="Arial"/>
              </a:endParaRPr>
            </a:p>
          </p:txBody>
        </p:sp>
      </p:grpSp>
      <p:grpSp>
        <p:nvGrpSpPr>
          <p:cNvPr id="171" name="Google Shape;171;p3"/>
          <p:cNvGrpSpPr/>
          <p:nvPr/>
        </p:nvGrpSpPr>
        <p:grpSpPr>
          <a:xfrm>
            <a:off x="9949375" y="3712471"/>
            <a:ext cx="2194560" cy="1787201"/>
            <a:chOff x="9949375" y="3712471"/>
            <a:chExt cx="2194560" cy="1787201"/>
          </a:xfrm>
        </p:grpSpPr>
        <p:sp>
          <p:nvSpPr>
            <p:cNvPr id="172" name="Google Shape;172;p3"/>
            <p:cNvSpPr txBox="1"/>
            <p:nvPr/>
          </p:nvSpPr>
          <p:spPr>
            <a:xfrm>
              <a:off x="9949375" y="3712471"/>
              <a:ext cx="2194560" cy="61954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BE4D4"/>
                </a:buClr>
                <a:buSzPts val="1800"/>
                <a:buFont typeface="Arial"/>
                <a:buNone/>
              </a:pPr>
              <a:r>
                <a:rPr b="1" i="0" lang="en-US" sz="1800" u="none" cap="none" strike="noStrike">
                  <a:solidFill>
                    <a:srgbClr val="C00000"/>
                  </a:solidFill>
                  <a:latin typeface="Calibri"/>
                  <a:ea typeface="Calibri"/>
                  <a:cs typeface="Calibri"/>
                  <a:sym typeface="Calibri"/>
                </a:rPr>
                <a:t>Dependent</a:t>
              </a:r>
              <a:br>
                <a:rPr b="1" i="0" lang="en-US" sz="1800" u="none" cap="none" strike="noStrike">
                  <a:solidFill>
                    <a:srgbClr val="C00000"/>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User</a:t>
              </a:r>
              <a:endParaRPr b="0" i="0" sz="1400" u="none" cap="none" strike="noStrike">
                <a:solidFill>
                  <a:srgbClr val="000000"/>
                </a:solidFill>
                <a:latin typeface="Arial"/>
                <a:ea typeface="Arial"/>
                <a:cs typeface="Arial"/>
                <a:sym typeface="Arial"/>
              </a:endParaRPr>
            </a:p>
          </p:txBody>
        </p:sp>
        <p:sp>
          <p:nvSpPr>
            <p:cNvPr id="173" name="Google Shape;173;p3"/>
            <p:cNvSpPr/>
            <p:nvPr/>
          </p:nvSpPr>
          <p:spPr>
            <a:xfrm>
              <a:off x="10827155" y="4433634"/>
              <a:ext cx="274320" cy="274320"/>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3"/>
            <p:cNvSpPr txBox="1"/>
            <p:nvPr/>
          </p:nvSpPr>
          <p:spPr>
            <a:xfrm>
              <a:off x="10369338" y="4946387"/>
              <a:ext cx="1225972" cy="55328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BE4D4"/>
                </a:buClr>
                <a:buSzPts val="1600"/>
                <a:buFont typeface="Arial"/>
                <a:buNone/>
              </a:pPr>
              <a:r>
                <a:rPr b="1" i="0" lang="en-US" sz="1600" u="none" cap="none" strike="noStrike">
                  <a:solidFill>
                    <a:srgbClr val="C00000"/>
                  </a:solidFill>
                  <a:latin typeface="Calibri"/>
                  <a:ea typeface="Calibri"/>
                  <a:cs typeface="Calibri"/>
                  <a:sym typeface="Calibri"/>
                </a:rPr>
                <a:t>Accidental Overdose</a:t>
              </a:r>
              <a:endParaRPr b="0" i="0" sz="1400" u="none" cap="none" strike="noStrike">
                <a:solidFill>
                  <a:srgbClr val="000000"/>
                </a:solidFill>
                <a:latin typeface="Arial"/>
                <a:ea typeface="Arial"/>
                <a:cs typeface="Arial"/>
                <a:sym typeface="Arial"/>
              </a:endParaRPr>
            </a:p>
          </p:txBody>
        </p:sp>
      </p:grpSp>
      <p:grpSp>
        <p:nvGrpSpPr>
          <p:cNvPr id="175" name="Google Shape;175;p3"/>
          <p:cNvGrpSpPr/>
          <p:nvPr/>
        </p:nvGrpSpPr>
        <p:grpSpPr>
          <a:xfrm>
            <a:off x="6111856" y="3453883"/>
            <a:ext cx="2194560" cy="2073130"/>
            <a:chOff x="4612762" y="3432038"/>
            <a:chExt cx="2330778" cy="2025650"/>
          </a:xfrm>
        </p:grpSpPr>
        <p:sp>
          <p:nvSpPr>
            <p:cNvPr id="176" name="Google Shape;176;p3"/>
            <p:cNvSpPr/>
            <p:nvPr/>
          </p:nvSpPr>
          <p:spPr>
            <a:xfrm>
              <a:off x="5969272" y="4140409"/>
              <a:ext cx="331400" cy="27432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7" name="Google Shape;177;p3"/>
            <p:cNvSpPr txBox="1"/>
            <p:nvPr/>
          </p:nvSpPr>
          <p:spPr>
            <a:xfrm>
              <a:off x="4612762" y="3432038"/>
              <a:ext cx="2330778" cy="202565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BE4D4"/>
                </a:buClr>
                <a:buSzPts val="1400"/>
                <a:buFont typeface="Arial"/>
                <a:buNone/>
              </a:pPr>
              <a:r>
                <a:rPr b="1" i="0" lang="en-US" sz="1400" u="none" cap="none" strike="noStrike">
                  <a:solidFill>
                    <a:srgbClr val="1F3864"/>
                  </a:solidFill>
                  <a:latin typeface="Calibri"/>
                  <a:ea typeface="Calibri"/>
                  <a:cs typeface="Calibri"/>
                  <a:sym typeface="Calibri"/>
                </a:rPr>
                <a:t>Opportunities </a:t>
              </a:r>
              <a:br>
                <a:rPr b="1" i="0" lang="en-US" sz="1400" u="none" cap="none" strike="noStrike">
                  <a:solidFill>
                    <a:srgbClr val="1F3864"/>
                  </a:solidFill>
                  <a:latin typeface="Calibri"/>
                  <a:ea typeface="Calibri"/>
                  <a:cs typeface="Calibri"/>
                  <a:sym typeface="Calibri"/>
                </a:rPr>
              </a:br>
              <a:r>
                <a:rPr b="1" i="0" lang="en-US" sz="1400" u="none" cap="none" strike="noStrike">
                  <a:solidFill>
                    <a:srgbClr val="1F3864"/>
                  </a:solidFill>
                  <a:latin typeface="Calibri"/>
                  <a:ea typeface="Calibri"/>
                  <a:cs typeface="Calibri"/>
                  <a:sym typeface="Calibri"/>
                </a:rPr>
                <a:t>for Cessation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170392"/>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rgbClr val="170392"/>
                </a:buClr>
                <a:buSzPts val="100"/>
                <a:buFont typeface="Arial"/>
                <a:buNone/>
              </a:pPr>
              <a:r>
                <a:t/>
              </a:r>
              <a:endParaRPr b="0" i="0" sz="100" u="none" cap="none" strike="noStrike">
                <a:solidFill>
                  <a:schemeClr val="dk1"/>
                </a:solidFill>
                <a:latin typeface="Calibri"/>
                <a:ea typeface="Calibri"/>
                <a:cs typeface="Calibri"/>
                <a:sym typeface="Calibri"/>
              </a:endParaRPr>
            </a:p>
            <a:p>
              <a:pPr indent="0" lvl="0" marL="0" marR="0" rtl="0" algn="ctr">
                <a:lnSpc>
                  <a:spcPct val="100000"/>
                </a:lnSpc>
                <a:spcBef>
                  <a:spcPts val="400"/>
                </a:spcBef>
                <a:spcAft>
                  <a:spcPts val="0"/>
                </a:spcAft>
                <a:buClr>
                  <a:srgbClr val="170392"/>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400"/>
                </a:spcBef>
                <a:spcAft>
                  <a:spcPts val="0"/>
                </a:spcAft>
                <a:buClr>
                  <a:srgbClr val="170392"/>
                </a:buClr>
                <a:buSzPts val="1400"/>
                <a:buFont typeface="Arial"/>
                <a:buNone/>
              </a:pPr>
              <a:r>
                <a:rPr b="0" i="0" lang="en-US" sz="1400" u="none" cap="none" strike="noStrike">
                  <a:solidFill>
                    <a:schemeClr val="dk1"/>
                  </a:solidFill>
                  <a:latin typeface="Calibri"/>
                  <a:ea typeface="Calibri"/>
                  <a:cs typeface="Calibri"/>
                  <a:sym typeface="Calibri"/>
                </a:rPr>
                <a:t>Moderation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170392"/>
                </a:buClr>
                <a:buSzPts val="1400"/>
                <a:buFont typeface="Arial"/>
                <a:buNone/>
              </a:pPr>
              <a:r>
                <a:rPr b="0" i="0" lang="en-US" sz="1400" u="none" cap="none" strike="noStrike">
                  <a:solidFill>
                    <a:schemeClr val="dk1"/>
                  </a:solidFill>
                  <a:latin typeface="Calibri"/>
                  <a:ea typeface="Calibri"/>
                  <a:cs typeface="Calibri"/>
                  <a:sym typeface="Calibri"/>
                </a:rPr>
                <a:t>Age out of risky behavior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170392"/>
                </a:buClr>
                <a:buSzPts val="1400"/>
                <a:buFont typeface="Arial"/>
                <a:buNone/>
              </a:pPr>
              <a:r>
                <a:rPr b="0" i="0" lang="en-US" sz="1400" u="none" cap="none" strike="noStrike">
                  <a:solidFill>
                    <a:schemeClr val="dk1"/>
                  </a:solidFill>
                  <a:latin typeface="Calibri"/>
                  <a:ea typeface="Calibri"/>
                  <a:cs typeface="Calibri"/>
                  <a:sym typeface="Calibri"/>
                </a:rPr>
                <a:t>Intervention</a:t>
              </a:r>
              <a:endParaRPr b="0" i="0" sz="1400" u="none" cap="none" strike="noStrike">
                <a:solidFill>
                  <a:srgbClr val="000000"/>
                </a:solidFill>
                <a:latin typeface="Arial"/>
                <a:ea typeface="Arial"/>
                <a:cs typeface="Arial"/>
                <a:sym typeface="Arial"/>
              </a:endParaRPr>
            </a:p>
          </p:txBody>
        </p:sp>
      </p:grpSp>
      <p:grpSp>
        <p:nvGrpSpPr>
          <p:cNvPr id="178" name="Google Shape;178;p3"/>
          <p:cNvGrpSpPr/>
          <p:nvPr/>
        </p:nvGrpSpPr>
        <p:grpSpPr>
          <a:xfrm>
            <a:off x="6953061" y="2056192"/>
            <a:ext cx="3077915" cy="2164378"/>
            <a:chOff x="6953061" y="2009116"/>
            <a:chExt cx="3077915" cy="2211454"/>
          </a:xfrm>
        </p:grpSpPr>
        <p:sp>
          <p:nvSpPr>
            <p:cNvPr id="179" name="Google Shape;179;p3"/>
            <p:cNvSpPr/>
            <p:nvPr/>
          </p:nvSpPr>
          <p:spPr>
            <a:xfrm>
              <a:off x="6953061" y="2145671"/>
              <a:ext cx="2335794" cy="1991852"/>
            </a:xfrm>
            <a:custGeom>
              <a:rect b="b" l="l" r="r" t="t"/>
              <a:pathLst>
                <a:path extrusionOk="0" h="1966797" w="2335794">
                  <a:moveTo>
                    <a:pt x="0" y="1964602"/>
                  </a:moveTo>
                  <a:cubicBezTo>
                    <a:pt x="113168" y="1969129"/>
                    <a:pt x="226337" y="1973656"/>
                    <a:pt x="389299" y="1901228"/>
                  </a:cubicBezTo>
                  <a:cubicBezTo>
                    <a:pt x="552261" y="1828800"/>
                    <a:pt x="829902" y="1679418"/>
                    <a:pt x="977775" y="1530036"/>
                  </a:cubicBezTo>
                  <a:cubicBezTo>
                    <a:pt x="1125648" y="1380654"/>
                    <a:pt x="1192040" y="1182986"/>
                    <a:pt x="1276539" y="1004935"/>
                  </a:cubicBezTo>
                  <a:cubicBezTo>
                    <a:pt x="1361038" y="826884"/>
                    <a:pt x="1400270" y="596020"/>
                    <a:pt x="1484769" y="461727"/>
                  </a:cubicBezTo>
                  <a:cubicBezTo>
                    <a:pt x="1569268" y="327434"/>
                    <a:pt x="1646222" y="276131"/>
                    <a:pt x="1783533" y="199177"/>
                  </a:cubicBezTo>
                  <a:cubicBezTo>
                    <a:pt x="1920844" y="122222"/>
                    <a:pt x="2308634" y="0"/>
                    <a:pt x="2308634" y="0"/>
                  </a:cubicBezTo>
                  <a:lnTo>
                    <a:pt x="2308634" y="0"/>
                  </a:lnTo>
                  <a:lnTo>
                    <a:pt x="2335794" y="9054"/>
                  </a:lnTo>
                </a:path>
              </a:pathLst>
            </a:custGeom>
            <a:noFill/>
            <a:ln cap="flat" cmpd="sng" w="254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p3"/>
            <p:cNvSpPr/>
            <p:nvPr/>
          </p:nvSpPr>
          <p:spPr>
            <a:xfrm>
              <a:off x="8265814" y="2009116"/>
              <a:ext cx="1765162" cy="2211454"/>
            </a:xfrm>
            <a:custGeom>
              <a:rect b="b" l="l" r="r" t="t"/>
              <a:pathLst>
                <a:path extrusionOk="0" h="1966797" w="2335794">
                  <a:moveTo>
                    <a:pt x="0" y="1964602"/>
                  </a:moveTo>
                  <a:cubicBezTo>
                    <a:pt x="113168" y="1969129"/>
                    <a:pt x="226337" y="1973656"/>
                    <a:pt x="389299" y="1901228"/>
                  </a:cubicBezTo>
                  <a:cubicBezTo>
                    <a:pt x="552261" y="1828800"/>
                    <a:pt x="829902" y="1679418"/>
                    <a:pt x="977775" y="1530036"/>
                  </a:cubicBezTo>
                  <a:cubicBezTo>
                    <a:pt x="1125648" y="1380654"/>
                    <a:pt x="1192040" y="1182986"/>
                    <a:pt x="1276539" y="1004935"/>
                  </a:cubicBezTo>
                  <a:cubicBezTo>
                    <a:pt x="1361038" y="826884"/>
                    <a:pt x="1400270" y="596020"/>
                    <a:pt x="1484769" y="461727"/>
                  </a:cubicBezTo>
                  <a:cubicBezTo>
                    <a:pt x="1569268" y="327434"/>
                    <a:pt x="1646222" y="276131"/>
                    <a:pt x="1783533" y="199177"/>
                  </a:cubicBezTo>
                  <a:cubicBezTo>
                    <a:pt x="1920844" y="122222"/>
                    <a:pt x="2308634" y="0"/>
                    <a:pt x="2308634" y="0"/>
                  </a:cubicBezTo>
                  <a:lnTo>
                    <a:pt x="2308634" y="0"/>
                  </a:lnTo>
                  <a:lnTo>
                    <a:pt x="2335794" y="9054"/>
                  </a:lnTo>
                </a:path>
              </a:pathLst>
            </a:custGeom>
            <a:noFill/>
            <a:ln cap="flat" cmpd="sng" w="254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1" name="Google Shape;181;p3"/>
            <p:cNvSpPr/>
            <p:nvPr/>
          </p:nvSpPr>
          <p:spPr>
            <a:xfrm>
              <a:off x="7652675" y="2061065"/>
              <a:ext cx="2033730" cy="2106770"/>
            </a:xfrm>
            <a:custGeom>
              <a:rect b="b" l="l" r="r" t="t"/>
              <a:pathLst>
                <a:path extrusionOk="0" h="1966797" w="2335794">
                  <a:moveTo>
                    <a:pt x="0" y="1964602"/>
                  </a:moveTo>
                  <a:cubicBezTo>
                    <a:pt x="113168" y="1969129"/>
                    <a:pt x="226337" y="1973656"/>
                    <a:pt x="389299" y="1901228"/>
                  </a:cubicBezTo>
                  <a:cubicBezTo>
                    <a:pt x="552261" y="1828800"/>
                    <a:pt x="829902" y="1679418"/>
                    <a:pt x="977775" y="1530036"/>
                  </a:cubicBezTo>
                  <a:cubicBezTo>
                    <a:pt x="1125648" y="1380654"/>
                    <a:pt x="1192040" y="1182986"/>
                    <a:pt x="1276539" y="1004935"/>
                  </a:cubicBezTo>
                  <a:cubicBezTo>
                    <a:pt x="1361038" y="826884"/>
                    <a:pt x="1400270" y="596020"/>
                    <a:pt x="1484769" y="461727"/>
                  </a:cubicBezTo>
                  <a:cubicBezTo>
                    <a:pt x="1569268" y="327434"/>
                    <a:pt x="1646222" y="276131"/>
                    <a:pt x="1783533" y="199177"/>
                  </a:cubicBezTo>
                  <a:cubicBezTo>
                    <a:pt x="1920844" y="122222"/>
                    <a:pt x="2308634" y="0"/>
                    <a:pt x="2308634" y="0"/>
                  </a:cubicBezTo>
                  <a:lnTo>
                    <a:pt x="2308634" y="0"/>
                  </a:lnTo>
                  <a:lnTo>
                    <a:pt x="2335794" y="9054"/>
                  </a:lnTo>
                </a:path>
              </a:pathLst>
            </a:custGeom>
            <a:noFill/>
            <a:ln cap="flat" cmpd="sng" w="22225">
              <a:solidFill>
                <a:srgbClr val="FFC000"/>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82" name="Google Shape;182;p3"/>
          <p:cNvGrpSpPr/>
          <p:nvPr/>
        </p:nvGrpSpPr>
        <p:grpSpPr>
          <a:xfrm>
            <a:off x="1972932" y="3066780"/>
            <a:ext cx="3177633" cy="3129015"/>
            <a:chOff x="1972932" y="3066780"/>
            <a:chExt cx="3177633" cy="3129015"/>
          </a:xfrm>
        </p:grpSpPr>
        <p:grpSp>
          <p:nvGrpSpPr>
            <p:cNvPr id="183" name="Google Shape;183;p3"/>
            <p:cNvGrpSpPr/>
            <p:nvPr/>
          </p:nvGrpSpPr>
          <p:grpSpPr>
            <a:xfrm>
              <a:off x="1972932" y="3634803"/>
              <a:ext cx="3177633" cy="2560992"/>
              <a:chOff x="1964110" y="3262626"/>
              <a:chExt cx="2703195" cy="2560992"/>
            </a:xfrm>
          </p:grpSpPr>
          <p:sp>
            <p:nvSpPr>
              <p:cNvPr id="184" name="Google Shape;184;p3"/>
              <p:cNvSpPr txBox="1"/>
              <p:nvPr/>
            </p:nvSpPr>
            <p:spPr>
              <a:xfrm>
                <a:off x="2512448" y="3262626"/>
                <a:ext cx="1600675" cy="55328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BE4D4"/>
                  </a:buClr>
                  <a:buSzPts val="1800"/>
                  <a:buFont typeface="Arial"/>
                  <a:buNone/>
                </a:pPr>
                <a:r>
                  <a:rPr b="1" i="0" lang="en-US" sz="1800" u="none" cap="none" strike="noStrike">
                    <a:solidFill>
                      <a:srgbClr val="C00000"/>
                    </a:solidFill>
                    <a:latin typeface="Calibri"/>
                    <a:ea typeface="Calibri"/>
                    <a:cs typeface="Calibri"/>
                    <a:sym typeface="Calibri"/>
                  </a:rPr>
                  <a:t>“One Pill Can Kill”</a:t>
                </a:r>
                <a:endParaRPr b="0" i="0" sz="1400" u="none" cap="none" strike="noStrike">
                  <a:solidFill>
                    <a:srgbClr val="000000"/>
                  </a:solidFill>
                  <a:latin typeface="Arial"/>
                  <a:ea typeface="Arial"/>
                  <a:cs typeface="Arial"/>
                  <a:sym typeface="Arial"/>
                </a:endParaRPr>
              </a:p>
            </p:txBody>
          </p:sp>
          <p:sp>
            <p:nvSpPr>
              <p:cNvPr id="185" name="Google Shape;185;p3"/>
              <p:cNvSpPr txBox="1"/>
              <p:nvPr/>
            </p:nvSpPr>
            <p:spPr>
              <a:xfrm>
                <a:off x="1964110" y="3797968"/>
                <a:ext cx="2703195" cy="202565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BE4D4"/>
                  </a:buClr>
                  <a:buSzPts val="1400"/>
                  <a:buFont typeface="Arial"/>
                  <a:buNone/>
                </a:pPr>
                <a:r>
                  <a:rPr b="1" i="0" lang="en-US" sz="1400" u="none" cap="none" strike="noStrike">
                    <a:solidFill>
                      <a:srgbClr val="1F3864"/>
                    </a:solidFill>
                    <a:latin typeface="Calibri"/>
                    <a:ea typeface="Calibri"/>
                    <a:cs typeface="Calibri"/>
                    <a:sym typeface="Calibri"/>
                  </a:rPr>
                  <a:t>(Fastest Growing Victim Group)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170392"/>
                  </a:buClr>
                  <a:buSzPts val="1400"/>
                  <a:buFont typeface="Arial"/>
                  <a:buNone/>
                </a:pPr>
                <a:r>
                  <a:rPr b="0" i="0" lang="en-US" sz="1400" u="none" cap="none" strike="noStrike">
                    <a:solidFill>
                      <a:schemeClr val="dk1"/>
                    </a:solidFill>
                    <a:latin typeface="Calibri"/>
                    <a:ea typeface="Calibri"/>
                    <a:cs typeface="Calibri"/>
                    <a:sym typeface="Calibri"/>
                  </a:rPr>
                  <a:t>Younger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170392"/>
                  </a:buClr>
                  <a:buSzPts val="1400"/>
                  <a:buFont typeface="Arial"/>
                  <a:buNone/>
                </a:pPr>
                <a:r>
                  <a:rPr b="0" i="0" lang="en-US" sz="1400" u="none" cap="none" strike="noStrike">
                    <a:solidFill>
                      <a:schemeClr val="dk1"/>
                    </a:solidFill>
                    <a:latin typeface="Calibri"/>
                    <a:ea typeface="Calibri"/>
                    <a:cs typeface="Calibri"/>
                    <a:sym typeface="Calibri"/>
                  </a:rPr>
                  <a:t>Inexperienced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170392"/>
                  </a:buClr>
                  <a:buSzPts val="1400"/>
                  <a:buFont typeface="Arial"/>
                  <a:buNone/>
                </a:pPr>
                <a:r>
                  <a:rPr b="0" i="0" lang="en-US" sz="1400" u="none" cap="none" strike="noStrike">
                    <a:solidFill>
                      <a:schemeClr val="dk1"/>
                    </a:solidFill>
                    <a:latin typeface="Calibri"/>
                    <a:ea typeface="Calibri"/>
                    <a:cs typeface="Calibri"/>
                    <a:sym typeface="Calibri"/>
                  </a:rPr>
                  <a:t>Naïve/Trusting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170392"/>
                  </a:buClr>
                  <a:buSzPts val="1400"/>
                  <a:buFont typeface="Arial"/>
                  <a:buNone/>
                </a:pPr>
                <a:r>
                  <a:rPr b="0" i="0" lang="en-US" sz="1400" u="none" cap="none" strike="noStrike">
                    <a:solidFill>
                      <a:schemeClr val="dk1"/>
                    </a:solidFill>
                    <a:latin typeface="Calibri"/>
                    <a:ea typeface="Calibri"/>
                    <a:cs typeface="Calibri"/>
                    <a:sym typeface="Calibri"/>
                  </a:rPr>
                  <a:t>Low Body Tolerance</a:t>
                </a:r>
                <a:endParaRPr b="0" i="0" sz="1400" u="none" cap="none" strike="noStrike">
                  <a:solidFill>
                    <a:srgbClr val="000000"/>
                  </a:solidFill>
                  <a:latin typeface="Arial"/>
                  <a:ea typeface="Arial"/>
                  <a:cs typeface="Arial"/>
                  <a:sym typeface="Arial"/>
                </a:endParaRPr>
              </a:p>
            </p:txBody>
          </p:sp>
        </p:grpSp>
        <p:sp>
          <p:nvSpPr>
            <p:cNvPr id="186" name="Google Shape;186;p3"/>
            <p:cNvSpPr/>
            <p:nvPr/>
          </p:nvSpPr>
          <p:spPr>
            <a:xfrm>
              <a:off x="3517281" y="3066780"/>
              <a:ext cx="583124" cy="645881"/>
            </a:xfrm>
            <a:prstGeom prst="irregularSeal1">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87" name="Google Shape;187;p3"/>
          <p:cNvSpPr/>
          <p:nvPr/>
        </p:nvSpPr>
        <p:spPr>
          <a:xfrm>
            <a:off x="7661702" y="3184263"/>
            <a:ext cx="4406747" cy="2335576"/>
          </a:xfrm>
          <a:custGeom>
            <a:rect b="b" l="l" r="r" t="t"/>
            <a:pathLst>
              <a:path extrusionOk="0" h="2335576" w="4406747">
                <a:moveTo>
                  <a:pt x="88135" y="1454226"/>
                </a:moveTo>
                <a:lnTo>
                  <a:pt x="0" y="1465243"/>
                </a:lnTo>
                <a:lnTo>
                  <a:pt x="528810" y="1123720"/>
                </a:lnTo>
                <a:lnTo>
                  <a:pt x="881350" y="1013552"/>
                </a:lnTo>
                <a:lnTo>
                  <a:pt x="1233889" y="793214"/>
                </a:lnTo>
                <a:lnTo>
                  <a:pt x="1443210" y="396607"/>
                </a:lnTo>
                <a:lnTo>
                  <a:pt x="1707615" y="0"/>
                </a:lnTo>
                <a:lnTo>
                  <a:pt x="4406747" y="561860"/>
                </a:lnTo>
                <a:lnTo>
                  <a:pt x="4406747" y="2324559"/>
                </a:lnTo>
                <a:lnTo>
                  <a:pt x="936434" y="2335576"/>
                </a:lnTo>
                <a:lnTo>
                  <a:pt x="297456" y="1597445"/>
                </a:lnTo>
                <a:lnTo>
                  <a:pt x="88135" y="1454226"/>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3"/>
          <p:cNvSpPr/>
          <p:nvPr/>
        </p:nvSpPr>
        <p:spPr>
          <a:xfrm>
            <a:off x="3936734" y="1617044"/>
            <a:ext cx="5749672" cy="1472665"/>
          </a:xfrm>
          <a:custGeom>
            <a:rect b="b" l="l" r="r" t="t"/>
            <a:pathLst>
              <a:path extrusionOk="0" h="1472665" w="5784783">
                <a:moveTo>
                  <a:pt x="0" y="336884"/>
                </a:moveTo>
                <a:lnTo>
                  <a:pt x="731520" y="1472665"/>
                </a:lnTo>
                <a:lnTo>
                  <a:pt x="5024387" y="673769"/>
                </a:lnTo>
                <a:lnTo>
                  <a:pt x="5784783" y="0"/>
                </a:lnTo>
                <a:lnTo>
                  <a:pt x="0" y="336884"/>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9" name="Google Shape;189;p3"/>
          <p:cNvSpPr/>
          <p:nvPr/>
        </p:nvSpPr>
        <p:spPr>
          <a:xfrm>
            <a:off x="8927127" y="1512277"/>
            <a:ext cx="2825261" cy="773723"/>
          </a:xfrm>
          <a:custGeom>
            <a:rect b="b" l="l" r="r" t="t"/>
            <a:pathLst>
              <a:path extrusionOk="0" h="773723" w="2825261">
                <a:moveTo>
                  <a:pt x="0" y="773723"/>
                </a:moveTo>
                <a:lnTo>
                  <a:pt x="2825261" y="263769"/>
                </a:lnTo>
                <a:lnTo>
                  <a:pt x="2819400" y="0"/>
                </a:lnTo>
                <a:lnTo>
                  <a:pt x="750277" y="117231"/>
                </a:lnTo>
                <a:lnTo>
                  <a:pt x="0" y="773723"/>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 name="Google Shape;190;p3"/>
          <p:cNvSpPr/>
          <p:nvPr/>
        </p:nvSpPr>
        <p:spPr>
          <a:xfrm>
            <a:off x="4274820" y="2087880"/>
            <a:ext cx="5722620" cy="3436620"/>
          </a:xfrm>
          <a:custGeom>
            <a:rect b="b" l="l" r="r" t="t"/>
            <a:pathLst>
              <a:path extrusionOk="0" h="3436620" w="5722620">
                <a:moveTo>
                  <a:pt x="457200" y="1028700"/>
                </a:moveTo>
                <a:lnTo>
                  <a:pt x="403860" y="1028700"/>
                </a:lnTo>
                <a:lnTo>
                  <a:pt x="0" y="1981200"/>
                </a:lnTo>
                <a:lnTo>
                  <a:pt x="571500" y="2186940"/>
                </a:lnTo>
                <a:lnTo>
                  <a:pt x="2613660" y="3436620"/>
                </a:lnTo>
                <a:lnTo>
                  <a:pt x="4183380" y="3261360"/>
                </a:lnTo>
                <a:lnTo>
                  <a:pt x="3535680" y="2522220"/>
                </a:lnTo>
                <a:lnTo>
                  <a:pt x="4434840" y="2019300"/>
                </a:lnTo>
                <a:lnTo>
                  <a:pt x="5509260" y="960120"/>
                </a:lnTo>
                <a:lnTo>
                  <a:pt x="5722620" y="0"/>
                </a:lnTo>
                <a:lnTo>
                  <a:pt x="4518660" y="205740"/>
                </a:lnTo>
                <a:lnTo>
                  <a:pt x="457200" y="1028700"/>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1" name="Google Shape;191;p3"/>
          <p:cNvPicPr preferRelativeResize="0"/>
          <p:nvPr/>
        </p:nvPicPr>
        <p:blipFill rotWithShape="1">
          <a:blip r:embed="rId4">
            <a:alphaModFix/>
          </a:blip>
          <a:srcRect b="0" l="0" r="0" t="0"/>
          <a:stretch/>
        </p:blipFill>
        <p:spPr>
          <a:xfrm>
            <a:off x="9298250" y="1591709"/>
            <a:ext cx="2333876" cy="1494143"/>
          </a:xfrm>
          <a:prstGeom prst="rect">
            <a:avLst/>
          </a:prstGeom>
          <a:noFill/>
          <a:ln>
            <a:noFill/>
          </a:ln>
        </p:spPr>
      </p:pic>
      <p:grpSp>
        <p:nvGrpSpPr>
          <p:cNvPr id="192" name="Google Shape;192;p3"/>
          <p:cNvGrpSpPr/>
          <p:nvPr/>
        </p:nvGrpSpPr>
        <p:grpSpPr>
          <a:xfrm>
            <a:off x="8890660" y="1657004"/>
            <a:ext cx="2741458" cy="658684"/>
            <a:chOff x="8890660" y="1657004"/>
            <a:chExt cx="2741458" cy="658684"/>
          </a:xfrm>
        </p:grpSpPr>
        <p:cxnSp>
          <p:nvCxnSpPr>
            <p:cNvPr id="193" name="Google Shape;193;p3"/>
            <p:cNvCxnSpPr/>
            <p:nvPr/>
          </p:nvCxnSpPr>
          <p:spPr>
            <a:xfrm flipH="1" rot="10800000">
              <a:off x="9865075" y="1657004"/>
              <a:ext cx="1767043" cy="132803"/>
            </a:xfrm>
            <a:prstGeom prst="straightConnector1">
              <a:avLst/>
            </a:prstGeom>
            <a:noFill/>
            <a:ln cap="flat" cmpd="sng" w="19050">
              <a:solidFill>
                <a:schemeClr val="accent6"/>
              </a:solidFill>
              <a:prstDash val="solid"/>
              <a:miter lim="800000"/>
              <a:headEnd len="sm" w="sm" type="none"/>
              <a:tailEnd len="sm" w="sm" type="none"/>
            </a:ln>
          </p:spPr>
        </p:cxnSp>
        <p:cxnSp>
          <p:nvCxnSpPr>
            <p:cNvPr id="194" name="Google Shape;194;p3"/>
            <p:cNvCxnSpPr/>
            <p:nvPr/>
          </p:nvCxnSpPr>
          <p:spPr>
            <a:xfrm flipH="1" rot="10800000">
              <a:off x="10251100" y="1748412"/>
              <a:ext cx="1377502" cy="265726"/>
            </a:xfrm>
            <a:prstGeom prst="straightConnector1">
              <a:avLst/>
            </a:prstGeom>
            <a:noFill/>
            <a:ln cap="flat" cmpd="sng" w="19050">
              <a:solidFill>
                <a:schemeClr val="accent6"/>
              </a:solidFill>
              <a:prstDash val="solid"/>
              <a:miter lim="800000"/>
              <a:headEnd len="sm" w="sm" type="none"/>
              <a:tailEnd len="sm" w="sm" type="none"/>
            </a:ln>
          </p:spPr>
        </p:cxnSp>
        <p:cxnSp>
          <p:nvCxnSpPr>
            <p:cNvPr id="195" name="Google Shape;195;p3"/>
            <p:cNvCxnSpPr/>
            <p:nvPr/>
          </p:nvCxnSpPr>
          <p:spPr>
            <a:xfrm flipH="1" rot="10800000">
              <a:off x="10105859" y="1715390"/>
              <a:ext cx="1484537" cy="183748"/>
            </a:xfrm>
            <a:prstGeom prst="straightConnector1">
              <a:avLst/>
            </a:prstGeom>
            <a:noFill/>
            <a:ln cap="flat" cmpd="sng" w="12700">
              <a:solidFill>
                <a:schemeClr val="accent6"/>
              </a:solidFill>
              <a:prstDash val="lgDash"/>
              <a:miter lim="800000"/>
              <a:headEnd len="sm" w="sm" type="none"/>
              <a:tailEnd len="sm" w="sm" type="none"/>
            </a:ln>
          </p:spPr>
        </p:cxnSp>
        <p:sp>
          <p:nvSpPr>
            <p:cNvPr id="196" name="Google Shape;196;p3"/>
            <p:cNvSpPr/>
            <p:nvPr/>
          </p:nvSpPr>
          <p:spPr>
            <a:xfrm>
              <a:off x="9518573" y="1905918"/>
              <a:ext cx="545335" cy="242371"/>
            </a:xfrm>
            <a:custGeom>
              <a:rect b="b" l="l" r="r" t="t"/>
              <a:pathLst>
                <a:path extrusionOk="0" h="242371" w="545335">
                  <a:moveTo>
                    <a:pt x="545335" y="0"/>
                  </a:moveTo>
                  <a:cubicBezTo>
                    <a:pt x="485660" y="9181"/>
                    <a:pt x="425986" y="18362"/>
                    <a:pt x="380082" y="33051"/>
                  </a:cubicBezTo>
                  <a:cubicBezTo>
                    <a:pt x="334178" y="47740"/>
                    <a:pt x="311227" y="64265"/>
                    <a:pt x="269914" y="88135"/>
                  </a:cubicBezTo>
                  <a:cubicBezTo>
                    <a:pt x="228601" y="112005"/>
                    <a:pt x="177189" y="150564"/>
                    <a:pt x="132203" y="176270"/>
                  </a:cubicBezTo>
                  <a:cubicBezTo>
                    <a:pt x="87217" y="201976"/>
                    <a:pt x="43608" y="222173"/>
                    <a:pt x="0" y="242371"/>
                  </a:cubicBezTo>
                </a:path>
              </a:pathLst>
            </a:custGeom>
            <a:noFill/>
            <a:ln cap="flat" cmpd="sng" w="12700">
              <a:solidFill>
                <a:schemeClr val="accent6"/>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3"/>
            <p:cNvSpPr/>
            <p:nvPr/>
          </p:nvSpPr>
          <p:spPr>
            <a:xfrm>
              <a:off x="9711369" y="2010578"/>
              <a:ext cx="561860" cy="198304"/>
            </a:xfrm>
            <a:custGeom>
              <a:rect b="b" l="l" r="r" t="t"/>
              <a:pathLst>
                <a:path extrusionOk="0" h="198304" w="561860">
                  <a:moveTo>
                    <a:pt x="561860" y="0"/>
                  </a:moveTo>
                  <a:cubicBezTo>
                    <a:pt x="478315" y="11935"/>
                    <a:pt x="394771" y="23870"/>
                    <a:pt x="336014" y="38559"/>
                  </a:cubicBezTo>
                  <a:cubicBezTo>
                    <a:pt x="277257" y="53248"/>
                    <a:pt x="246961" y="71610"/>
                    <a:pt x="209320" y="88135"/>
                  </a:cubicBezTo>
                  <a:cubicBezTo>
                    <a:pt x="171679" y="104660"/>
                    <a:pt x="145055" y="119350"/>
                    <a:pt x="110168" y="137711"/>
                  </a:cubicBezTo>
                  <a:cubicBezTo>
                    <a:pt x="75281" y="156072"/>
                    <a:pt x="21116" y="185451"/>
                    <a:pt x="0" y="198304"/>
                  </a:cubicBezTo>
                </a:path>
              </a:pathLst>
            </a:cu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3"/>
            <p:cNvSpPr/>
            <p:nvPr/>
          </p:nvSpPr>
          <p:spPr>
            <a:xfrm>
              <a:off x="8890660" y="1785257"/>
              <a:ext cx="981693" cy="530431"/>
            </a:xfrm>
            <a:custGeom>
              <a:rect b="b" l="l" r="r" t="t"/>
              <a:pathLst>
                <a:path extrusionOk="0" h="530431" w="981693">
                  <a:moveTo>
                    <a:pt x="981693" y="0"/>
                  </a:moveTo>
                  <a:cubicBezTo>
                    <a:pt x="956953" y="4948"/>
                    <a:pt x="932213" y="9897"/>
                    <a:pt x="890649" y="23751"/>
                  </a:cubicBezTo>
                  <a:cubicBezTo>
                    <a:pt x="849085" y="37606"/>
                    <a:pt x="791028" y="51460"/>
                    <a:pt x="732311" y="83127"/>
                  </a:cubicBezTo>
                  <a:cubicBezTo>
                    <a:pt x="673594" y="114795"/>
                    <a:pt x="538348" y="213756"/>
                    <a:pt x="538348" y="213756"/>
                  </a:cubicBezTo>
                  <a:cubicBezTo>
                    <a:pt x="452582" y="271154"/>
                    <a:pt x="307439" y="374733"/>
                    <a:pt x="217714" y="427512"/>
                  </a:cubicBezTo>
                  <a:cubicBezTo>
                    <a:pt x="127989" y="480291"/>
                    <a:pt x="63994" y="505361"/>
                    <a:pt x="0" y="530431"/>
                  </a:cubicBezTo>
                </a:path>
              </a:pathLst>
            </a:custGeom>
            <a:no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99" name="Google Shape;199;p3"/>
          <p:cNvPicPr preferRelativeResize="0"/>
          <p:nvPr/>
        </p:nvPicPr>
        <p:blipFill rotWithShape="1">
          <a:blip r:embed="rId5">
            <a:alphaModFix/>
          </a:blip>
          <a:srcRect b="0" l="0" r="0" t="0"/>
          <a:stretch/>
        </p:blipFill>
        <p:spPr>
          <a:xfrm>
            <a:off x="4393046" y="5100153"/>
            <a:ext cx="2099482" cy="1392726"/>
          </a:xfrm>
          <a:prstGeom prst="rect">
            <a:avLst/>
          </a:prstGeom>
          <a:noFill/>
          <a:ln>
            <a:noFill/>
          </a:ln>
        </p:spPr>
      </p:pic>
      <p:pic>
        <p:nvPicPr>
          <p:cNvPr id="200" name="Google Shape;200;p3"/>
          <p:cNvPicPr preferRelativeResize="0"/>
          <p:nvPr/>
        </p:nvPicPr>
        <p:blipFill rotWithShape="1">
          <a:blip r:embed="rId6">
            <a:alphaModFix/>
          </a:blip>
          <a:srcRect b="0" l="0" r="0" t="0"/>
          <a:stretch/>
        </p:blipFill>
        <p:spPr>
          <a:xfrm>
            <a:off x="6870300" y="1400170"/>
            <a:ext cx="1849610" cy="1720137"/>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000"/>
                                        <p:tgtEl>
                                          <p:spTgt spid="14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70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1100"/>
                                  </p:stCondLst>
                                  <p:childTnLst>
                                    <p:set>
                                      <p:cBhvr>
                                        <p:cTn dur="1" fill="hold">
                                          <p:stCondLst>
                                            <p:cond delay="0"/>
                                          </p:stCondLst>
                                        </p:cTn>
                                        <p:tgtEl>
                                          <p:spTgt spid="200"/>
                                        </p:tgtEl>
                                        <p:attrNameLst>
                                          <p:attrName>style.visibility</p:attrName>
                                        </p:attrNameLst>
                                      </p:cBhvr>
                                      <p:to>
                                        <p:strVal val="visible"/>
                                      </p:to>
                                    </p:set>
                                    <p:animEffect filter="fade" transition="in">
                                      <p:cBhvr>
                                        <p:cTn dur="2000"/>
                                        <p:tgtEl>
                                          <p:spTgt spid="200"/>
                                        </p:tgtEl>
                                      </p:cBhvr>
                                    </p:animEffect>
                                  </p:childTnLst>
                                </p:cTn>
                              </p:par>
                              <p:par>
                                <p:cTn fill="hold" nodeType="withEffect" presetClass="entr" presetID="10" presetSubtype="0">
                                  <p:stCondLst>
                                    <p:cond delay="1500"/>
                                  </p:stCondLst>
                                  <p:childTnLst>
                                    <p:set>
                                      <p:cBhvr>
                                        <p:cTn dur="1" fill="hold">
                                          <p:stCondLst>
                                            <p:cond delay="0"/>
                                          </p:stCondLst>
                                        </p:cTn>
                                        <p:tgtEl>
                                          <p:spTgt spid="191"/>
                                        </p:tgtEl>
                                        <p:attrNameLst>
                                          <p:attrName>style.visibility</p:attrName>
                                        </p:attrNameLst>
                                      </p:cBhvr>
                                      <p:to>
                                        <p:strVal val="visible"/>
                                      </p:to>
                                    </p:set>
                                    <p:animEffect filter="fade" transition="in">
                                      <p:cBhvr>
                                        <p:cTn dur="2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2000"/>
                                        <p:tgtEl>
                                          <p:spTgt spid="154"/>
                                        </p:tgtEl>
                                      </p:cBhvr>
                                    </p:animEffect>
                                  </p:childTnLst>
                                </p:cTn>
                              </p:par>
                              <p:par>
                                <p:cTn fill="hold" nodeType="withEffect" presetClass="exit" presetID="10" presetSubtype="0">
                                  <p:stCondLst>
                                    <p:cond delay="0"/>
                                  </p:stCondLst>
                                  <p:childTnLst>
                                    <p:animEffect filter="fade" transition="out">
                                      <p:cBhvr>
                                        <p:cTn dur="1000"/>
                                        <p:tgtEl>
                                          <p:spTgt spid="199"/>
                                        </p:tgtEl>
                                      </p:cBhvr>
                                    </p:animEffect>
                                    <p:set>
                                      <p:cBhvr>
                                        <p:cTn dur="1" fill="hold">
                                          <p:stCondLst>
                                            <p:cond delay="1000"/>
                                          </p:stCondLst>
                                        </p:cTn>
                                        <p:tgtEl>
                                          <p:spTgt spid="1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1"/>
                                        </p:tgtEl>
                                      </p:cBhvr>
                                    </p:animEffect>
                                    <p:set>
                                      <p:cBhvr>
                                        <p:cTn dur="1" fill="hold">
                                          <p:stCondLst>
                                            <p:cond delay="1000"/>
                                          </p:stCondLst>
                                        </p:cTn>
                                        <p:tgtEl>
                                          <p:spTgt spid="1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0"/>
                                        </p:tgtEl>
                                      </p:cBhvr>
                                    </p:animEffect>
                                    <p:set>
                                      <p:cBhvr>
                                        <p:cTn dur="1" fill="hold">
                                          <p:stCondLst>
                                            <p:cond delay="1000"/>
                                          </p:stCondLst>
                                        </p:cTn>
                                        <p:tgtEl>
                                          <p:spTgt spid="200"/>
                                        </p:tgtEl>
                                        <p:attrNameLst>
                                          <p:attrName>style.visibility</p:attrName>
                                        </p:attrNameLst>
                                      </p:cBhvr>
                                      <p:to>
                                        <p:strVal val="hidden"/>
                                      </p:to>
                                    </p:set>
                                  </p:childTnLst>
                                </p:cTn>
                              </p:par>
                              <p:par>
                                <p:cTn fill="hold" nodeType="withEffect" presetClass="entr" presetID="10" presetSubtype="0">
                                  <p:stCondLst>
                                    <p:cond delay="60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par>
                                <p:cTn fill="hold" nodeType="withEffect" presetClass="exit" presetID="10" presetSubtype="0">
                                  <p:stCondLst>
                                    <p:cond delay="0"/>
                                  </p:stCondLst>
                                  <p:childTnLst>
                                    <p:animEffect filter="fade" transition="out">
                                      <p:cBhvr>
                                        <p:cTn dur="500"/>
                                        <p:tgtEl>
                                          <p:spTgt spid="160"/>
                                        </p:tgtEl>
                                      </p:cBhvr>
                                    </p:animEffect>
                                    <p:set>
                                      <p:cBhvr>
                                        <p:cTn dur="1" fill="hold">
                                          <p:stCondLst>
                                            <p:cond delay="500"/>
                                          </p:stCondLst>
                                        </p:cTn>
                                        <p:tgtEl>
                                          <p:spTgt spid="16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61"/>
                                        </p:tgtEl>
                                      </p:cBhvr>
                                    </p:animEffect>
                                    <p:set>
                                      <p:cBhvr>
                                        <p:cTn dur="1" fill="hold">
                                          <p:stCondLst>
                                            <p:cond delay="500"/>
                                          </p:stCondLst>
                                        </p:cTn>
                                        <p:tgtEl>
                                          <p:spTgt spid="16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500"/>
                                        <p:tgtEl>
                                          <p:spTgt spid="175"/>
                                        </p:tgtEl>
                                        <p:attrNameLst>
                                          <p:attrName>ppt_w</p:attrName>
                                        </p:attrNameLst>
                                      </p:cBhvr>
                                      <p:tavLst>
                                        <p:tav fmla="" tm="0">
                                          <p:val>
                                            <p:strVal val="0"/>
                                          </p:val>
                                        </p:tav>
                                        <p:tav fmla="" tm="100000">
                                          <p:val>
                                            <p:strVal val="#ppt_w"/>
                                          </p:val>
                                        </p:tav>
                                      </p:tavLst>
                                    </p:anim>
                                    <p:anim calcmode="lin" valueType="num">
                                      <p:cBhvr additive="base">
                                        <p:cTn dur="500"/>
                                        <p:tgtEl>
                                          <p:spTgt spid="175"/>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500"/>
                                        <p:tgtEl>
                                          <p:spTgt spid="182"/>
                                        </p:tgtEl>
                                        <p:attrNameLst>
                                          <p:attrName>ppt_w</p:attrName>
                                        </p:attrNameLst>
                                      </p:cBhvr>
                                      <p:tavLst>
                                        <p:tav fmla="" tm="0">
                                          <p:val>
                                            <p:strVal val="0"/>
                                          </p:val>
                                        </p:tav>
                                        <p:tav fmla="" tm="100000">
                                          <p:val>
                                            <p:strVal val="#ppt_w"/>
                                          </p:val>
                                        </p:tav>
                                      </p:tavLst>
                                    </p:anim>
                                    <p:anim calcmode="lin" valueType="num">
                                      <p:cBhvr additive="base">
                                        <p:cTn dur="500"/>
                                        <p:tgtEl>
                                          <p:spTgt spid="18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4"/>
          <p:cNvPicPr preferRelativeResize="0"/>
          <p:nvPr/>
        </p:nvPicPr>
        <p:blipFill rotWithShape="1">
          <a:blip r:embed="rId3">
            <a:alphaModFix/>
          </a:blip>
          <a:srcRect b="0" l="0" r="0" t="0"/>
          <a:stretch/>
        </p:blipFill>
        <p:spPr>
          <a:xfrm>
            <a:off x="0" y="-66725"/>
            <a:ext cx="12192000" cy="6851805"/>
          </a:xfrm>
          <a:prstGeom prst="rect">
            <a:avLst/>
          </a:prstGeom>
          <a:noFill/>
          <a:ln>
            <a:noFill/>
          </a:ln>
        </p:spPr>
      </p:pic>
      <p:pic>
        <p:nvPicPr>
          <p:cNvPr descr="Skull" id="207" name="Google Shape;207;p4"/>
          <p:cNvPicPr preferRelativeResize="0"/>
          <p:nvPr/>
        </p:nvPicPr>
        <p:blipFill rotWithShape="1">
          <a:blip r:embed="rId4">
            <a:alphaModFix/>
          </a:blip>
          <a:srcRect b="0" l="0" r="0" t="0"/>
          <a:stretch/>
        </p:blipFill>
        <p:spPr>
          <a:xfrm>
            <a:off x="12570094" y="2508661"/>
            <a:ext cx="498310" cy="497776"/>
          </a:xfrm>
          <a:prstGeom prst="rect">
            <a:avLst/>
          </a:prstGeom>
          <a:noFill/>
          <a:ln>
            <a:noFill/>
          </a:ln>
        </p:spPr>
      </p:pic>
      <p:sp>
        <p:nvSpPr>
          <p:cNvPr id="208" name="Google Shape;208;p4"/>
          <p:cNvSpPr/>
          <p:nvPr/>
        </p:nvSpPr>
        <p:spPr>
          <a:xfrm>
            <a:off x="3311235" y="1993991"/>
            <a:ext cx="334281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0" i="0" lang="en-US" sz="7200" u="none" cap="none" strike="noStrike">
                <a:solidFill>
                  <a:srgbClr val="FF0000"/>
                </a:solidFill>
                <a:latin typeface="Calibri"/>
                <a:ea typeface="Calibri"/>
                <a:cs typeface="Calibri"/>
                <a:sym typeface="Calibri"/>
              </a:rPr>
              <a:t>WHY</a:t>
            </a:r>
            <a:r>
              <a:rPr b="0" i="0" lang="en-US" sz="6000" u="none" cap="none" strike="noStrike">
                <a:solidFill>
                  <a:srgbClr val="FF0000"/>
                </a:solidFill>
                <a:latin typeface="Calibri"/>
                <a:ea typeface="Calibri"/>
                <a:cs typeface="Calibri"/>
                <a:sym typeface="Calibri"/>
              </a:rPr>
              <a:t>??</a:t>
            </a:r>
            <a:endParaRPr b="0" i="0" sz="7200" u="none" cap="none" strike="noStrike">
              <a:solidFill>
                <a:srgbClr val="FF0000"/>
              </a:solidFill>
              <a:latin typeface="Calibri"/>
              <a:ea typeface="Calibri"/>
              <a:cs typeface="Calibri"/>
              <a:sym typeface="Calibri"/>
            </a:endParaRPr>
          </a:p>
        </p:txBody>
      </p:sp>
      <p:grpSp>
        <p:nvGrpSpPr>
          <p:cNvPr id="209" name="Google Shape;209;p4"/>
          <p:cNvGrpSpPr/>
          <p:nvPr/>
        </p:nvGrpSpPr>
        <p:grpSpPr>
          <a:xfrm>
            <a:off x="166995" y="1991587"/>
            <a:ext cx="3241223" cy="3607539"/>
            <a:chOff x="166995" y="1991587"/>
            <a:chExt cx="3241223" cy="3607539"/>
          </a:xfrm>
        </p:grpSpPr>
        <p:sp>
          <p:nvSpPr>
            <p:cNvPr id="210" name="Google Shape;210;p4"/>
            <p:cNvSpPr/>
            <p:nvPr/>
          </p:nvSpPr>
          <p:spPr>
            <a:xfrm>
              <a:off x="1137218" y="1991587"/>
              <a:ext cx="421209" cy="1717964"/>
            </a:xfrm>
            <a:prstGeom prst="leftBrace">
              <a:avLst>
                <a:gd fmla="val 8333" name="adj1"/>
                <a:gd fmla="val 49989" name="adj2"/>
              </a:avLst>
            </a:prstGeom>
            <a:noFill/>
            <a:ln cap="flat" cmpd="sng" w="76200">
              <a:solidFill>
                <a:srgbClr val="FF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211" name="Google Shape;211;p4"/>
            <p:cNvSpPr/>
            <p:nvPr/>
          </p:nvSpPr>
          <p:spPr>
            <a:xfrm>
              <a:off x="1441624" y="5119052"/>
              <a:ext cx="1966594" cy="480074"/>
            </a:xfrm>
            <a:prstGeom prst="rect">
              <a:avLst/>
            </a:prstGeom>
            <a:noFill/>
            <a:ln cap="rnd" cmpd="sng" w="5715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12" name="Google Shape;212;p4"/>
            <p:cNvSpPr/>
            <p:nvPr/>
          </p:nvSpPr>
          <p:spPr>
            <a:xfrm>
              <a:off x="166995" y="2413337"/>
              <a:ext cx="1025643"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baseline="30000" i="0" lang="en-US" sz="4000" u="none" cap="none" strike="noStrike">
                  <a:solidFill>
                    <a:srgbClr val="FF0000"/>
                  </a:solidFill>
                  <a:latin typeface="Calibri"/>
                  <a:ea typeface="Calibri"/>
                  <a:cs typeface="Calibri"/>
                  <a:sym typeface="Calibri"/>
                </a:rPr>
                <a:t>&gt;</a:t>
              </a:r>
              <a:r>
                <a:rPr b="0" i="0" lang="en-US" sz="4000" u="none" cap="none" strike="noStrike">
                  <a:solidFill>
                    <a:srgbClr val="FF0000"/>
                  </a:solidFill>
                  <a:latin typeface="Calibri"/>
                  <a:ea typeface="Calibri"/>
                  <a:cs typeface="Calibri"/>
                  <a:sym typeface="Calibri"/>
                </a:rPr>
                <a:t>2x</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FF0000"/>
                  </a:solidFill>
                  <a:latin typeface="Calibri"/>
                  <a:ea typeface="Calibri"/>
                  <a:cs typeface="Calibri"/>
                  <a:sym typeface="Calibri"/>
                </a:rPr>
                <a:t>greater</a:t>
              </a:r>
              <a:endParaRPr b="0" i="0" sz="3200" u="none" cap="none" strike="noStrike">
                <a:solidFill>
                  <a:srgbClr val="FF0000"/>
                </a:solidFill>
                <a:latin typeface="Calibri"/>
                <a:ea typeface="Calibri"/>
                <a:cs typeface="Calibri"/>
                <a:sym typeface="Calibri"/>
              </a:endParaRPr>
            </a:p>
          </p:txBody>
        </p:sp>
      </p:grpSp>
      <p:grpSp>
        <p:nvGrpSpPr>
          <p:cNvPr id="213" name="Google Shape;213;p4"/>
          <p:cNvGrpSpPr/>
          <p:nvPr/>
        </p:nvGrpSpPr>
        <p:grpSpPr>
          <a:xfrm>
            <a:off x="1561369" y="1432427"/>
            <a:ext cx="1869611" cy="3569524"/>
            <a:chOff x="1561369" y="1541230"/>
            <a:chExt cx="1869611" cy="3537857"/>
          </a:xfrm>
        </p:grpSpPr>
        <p:sp>
          <p:nvSpPr>
            <p:cNvPr id="214" name="Google Shape;214;p4"/>
            <p:cNvSpPr/>
            <p:nvPr/>
          </p:nvSpPr>
          <p:spPr>
            <a:xfrm>
              <a:off x="1561369" y="1541230"/>
              <a:ext cx="1869611" cy="3537857"/>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15" name="Google Shape;215;p4"/>
            <p:cNvCxnSpPr/>
            <p:nvPr/>
          </p:nvCxnSpPr>
          <p:spPr>
            <a:xfrm rot="10800000">
              <a:off x="1570732" y="3838369"/>
              <a:ext cx="1837486" cy="0"/>
            </a:xfrm>
            <a:prstGeom prst="straightConnector1">
              <a:avLst/>
            </a:prstGeom>
            <a:noFill/>
            <a:ln cap="flat" cmpd="sng" w="12700">
              <a:solidFill>
                <a:srgbClr val="BFBFBF"/>
              </a:solidFill>
              <a:prstDash val="lgDash"/>
              <a:miter lim="800000"/>
              <a:headEnd len="sm" w="sm" type="none"/>
              <a:tailEnd len="sm" w="sm" type="none"/>
            </a:ln>
          </p:spPr>
        </p:cxnSp>
      </p:grpSp>
      <p:sp>
        <p:nvSpPr>
          <p:cNvPr id="216" name="Google Shape;216;p4"/>
          <p:cNvSpPr txBox="1"/>
          <p:nvPr/>
        </p:nvSpPr>
        <p:spPr>
          <a:xfrm>
            <a:off x="205428" y="-8512"/>
            <a:ext cx="11893626" cy="1538883"/>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E000"/>
                </a:solidFill>
                <a:latin typeface="Calibri"/>
                <a:ea typeface="Calibri"/>
                <a:cs typeface="Calibri"/>
                <a:sym typeface="Calibri"/>
              </a:rPr>
              <a:t>Growth in U.S. Fentanyl Involved Deaths by 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2015</a:t>
            </a:r>
            <a:r>
              <a:rPr b="0" i="0" lang="en-US" sz="4000" u="none" cap="none" strike="noStrike">
                <a:solidFill>
                  <a:schemeClr val="lt1"/>
                </a:solidFill>
                <a:latin typeface="Calibri"/>
                <a:ea typeface="Calibri"/>
                <a:cs typeface="Calibri"/>
                <a:sym typeface="Calibri"/>
              </a:rPr>
              <a:t> vs </a:t>
            </a:r>
            <a:r>
              <a:rPr b="1" i="0" lang="en-US" sz="4000" u="none" cap="none" strike="noStrike">
                <a:solidFill>
                  <a:schemeClr val="lt1"/>
                </a:solidFill>
                <a:latin typeface="Calibri"/>
                <a:ea typeface="Calibri"/>
                <a:cs typeface="Calibri"/>
                <a:sym typeface="Calibri"/>
              </a:rPr>
              <a:t>2020</a:t>
            </a:r>
            <a:endParaRPr b="0" i="0" sz="1400" u="none" cap="none" strike="noStrike">
              <a:solidFill>
                <a:srgbClr val="000000"/>
              </a:solidFill>
              <a:latin typeface="Arial"/>
              <a:ea typeface="Arial"/>
              <a:cs typeface="Arial"/>
              <a:sym typeface="Arial"/>
            </a:endParaRPr>
          </a:p>
        </p:txBody>
      </p:sp>
      <p:sp>
        <p:nvSpPr>
          <p:cNvPr id="217" name="Google Shape;217;p4"/>
          <p:cNvSpPr txBox="1"/>
          <p:nvPr/>
        </p:nvSpPr>
        <p:spPr>
          <a:xfrm>
            <a:off x="11212265" y="2293113"/>
            <a:ext cx="851338" cy="138499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6x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(Avg)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cxnSp>
        <p:nvCxnSpPr>
          <p:cNvPr id="218" name="Google Shape;218;p4"/>
          <p:cNvCxnSpPr/>
          <p:nvPr/>
        </p:nvCxnSpPr>
        <p:spPr>
          <a:xfrm flipH="1">
            <a:off x="9721341" y="2594155"/>
            <a:ext cx="1519500" cy="1090500"/>
          </a:xfrm>
          <a:prstGeom prst="curvedConnector3">
            <a:avLst>
              <a:gd fmla="val 104991" name="adj1"/>
            </a:avLst>
          </a:prstGeom>
          <a:noFill/>
          <a:ln cap="flat" cmpd="sng" w="38100">
            <a:solidFill>
              <a:schemeClr val="lt1"/>
            </a:solidFill>
            <a:prstDash val="solid"/>
            <a:miter lim="800000"/>
            <a:headEnd len="sm" w="sm" type="none"/>
            <a:tailEnd len="lg" w="lg" type="triangle"/>
          </a:ln>
        </p:spPr>
      </p:cxn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3"/>
                                        </p:tgtEl>
                                      </p:cBhvr>
                                    </p:animEffect>
                                    <p:set>
                                      <p:cBhvr>
                                        <p:cTn dur="1" fill="hold">
                                          <p:stCondLst>
                                            <p:cond delay="500"/>
                                          </p:stCondLst>
                                        </p:cTn>
                                        <p:tgtEl>
                                          <p:spTgt spid="2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par>
                                <p:cTn fill="hold" nodeType="withEffect" presetClass="entr" presetID="23" presetSubtype="16">
                                  <p:stCondLst>
                                    <p:cond delay="169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2000"/>
                                        <p:tgtEl>
                                          <p:spTgt spid="208"/>
                                        </p:tgtEl>
                                        <p:attrNameLst>
                                          <p:attrName>ppt_w</p:attrName>
                                        </p:attrNameLst>
                                      </p:cBhvr>
                                      <p:tavLst>
                                        <p:tav fmla="" tm="0">
                                          <p:val>
                                            <p:strVal val="0"/>
                                          </p:val>
                                        </p:tav>
                                        <p:tav fmla="" tm="100000">
                                          <p:val>
                                            <p:strVal val="#ppt_w"/>
                                          </p:val>
                                        </p:tav>
                                      </p:tavLst>
                                    </p:anim>
                                    <p:anim calcmode="lin" valueType="num">
                                      <p:cBhvr additive="base">
                                        <p:cTn dur="2000"/>
                                        <p:tgtEl>
                                          <p:spTgt spid="2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5"/>
          <p:cNvPicPr preferRelativeResize="0"/>
          <p:nvPr/>
        </p:nvPicPr>
        <p:blipFill rotWithShape="1">
          <a:blip r:embed="rId3">
            <a:alphaModFix/>
          </a:blip>
          <a:srcRect b="0" l="0" r="0" t="0"/>
          <a:stretch/>
        </p:blipFill>
        <p:spPr>
          <a:xfrm>
            <a:off x="-76200" y="0"/>
            <a:ext cx="12314638" cy="6934199"/>
          </a:xfrm>
          <a:prstGeom prst="rect">
            <a:avLst/>
          </a:prstGeom>
          <a:noFill/>
          <a:ln>
            <a:noFill/>
          </a:ln>
        </p:spPr>
      </p:pic>
      <p:sp>
        <p:nvSpPr>
          <p:cNvPr id="225" name="Google Shape;225;p5"/>
          <p:cNvSpPr txBox="1"/>
          <p:nvPr/>
        </p:nvSpPr>
        <p:spPr>
          <a:xfrm>
            <a:off x="6049871" y="1495827"/>
            <a:ext cx="5584341" cy="5139869"/>
          </a:xfrm>
          <a:prstGeom prst="rect">
            <a:avLst/>
          </a:prstGeom>
          <a:gradFill>
            <a:gsLst>
              <a:gs pos="0">
                <a:srgbClr val="7B7B7B">
                  <a:alpha val="83921"/>
                </a:srgbClr>
              </a:gs>
              <a:gs pos="51000">
                <a:srgbClr val="F5F7FC">
                  <a:alpha val="89411"/>
                </a:srgbClr>
              </a:gs>
              <a:gs pos="99000">
                <a:srgbClr val="7B7B7B">
                  <a:alpha val="84313"/>
                </a:srgbClr>
              </a:gs>
              <a:gs pos="100000">
                <a:srgbClr val="7B7B7B">
                  <a:alpha val="84313"/>
                </a:srgbClr>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566B8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566B8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566B8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1. Cellphones: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566B88"/>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66B88"/>
                </a:solidFill>
                <a:latin typeface="Calibri"/>
                <a:ea typeface="Calibri"/>
                <a:cs typeface="Calibri"/>
                <a:sym typeface="Calibri"/>
              </a:rPr>
              <a:t>     -Many teens have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566B88"/>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66B88"/>
                </a:solidFill>
                <a:latin typeface="Calibri"/>
                <a:ea typeface="Calibri"/>
                <a:cs typeface="Calibri"/>
                <a:sym typeface="Calibri"/>
              </a:rPr>
              <a:t>     -Become reliable &amp; trusted resource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66B88"/>
                </a:solidFill>
                <a:latin typeface="Calibri"/>
                <a:ea typeface="Calibri"/>
                <a:cs typeface="Calibri"/>
                <a:sym typeface="Calibri"/>
              </a:rPr>
              <a:t>     -Very popular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 name="Google Shape;226;p5"/>
          <p:cNvSpPr txBox="1"/>
          <p:nvPr/>
        </p:nvSpPr>
        <p:spPr>
          <a:xfrm>
            <a:off x="1349315" y="221009"/>
            <a:ext cx="948880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Arial"/>
                <a:ea typeface="Arial"/>
                <a:cs typeface="Arial"/>
                <a:sym typeface="Arial"/>
              </a:rPr>
              <a:t>2 INFLUENCERS:  </a:t>
            </a:r>
            <a:endParaRPr b="1" i="0" sz="4000" u="none" cap="none" strike="noStrike">
              <a:solidFill>
                <a:schemeClr val="dk2"/>
              </a:solidFill>
              <a:latin typeface="Arial"/>
              <a:ea typeface="Arial"/>
              <a:cs typeface="Arial"/>
              <a:sym typeface="Arial"/>
            </a:endParaRPr>
          </a:p>
        </p:txBody>
      </p:sp>
      <p:pic>
        <p:nvPicPr>
          <p:cNvPr id="227" name="Google Shape;227;p5"/>
          <p:cNvPicPr preferRelativeResize="0"/>
          <p:nvPr/>
        </p:nvPicPr>
        <p:blipFill rotWithShape="1">
          <a:blip r:embed="rId4">
            <a:alphaModFix/>
          </a:blip>
          <a:srcRect b="0" l="0" r="0" t="0"/>
          <a:stretch/>
        </p:blipFill>
        <p:spPr>
          <a:xfrm>
            <a:off x="1585319" y="1489091"/>
            <a:ext cx="2366813" cy="1582693"/>
          </a:xfrm>
          <a:prstGeom prst="rect">
            <a:avLst/>
          </a:prstGeom>
          <a:noFill/>
          <a:ln>
            <a:noFill/>
          </a:ln>
        </p:spPr>
      </p:pic>
      <p:pic>
        <p:nvPicPr>
          <p:cNvPr id="228" name="Google Shape;228;p5"/>
          <p:cNvPicPr preferRelativeResize="0"/>
          <p:nvPr/>
        </p:nvPicPr>
        <p:blipFill rotWithShape="1">
          <a:blip r:embed="rId5">
            <a:alphaModFix/>
          </a:blip>
          <a:srcRect b="0" l="0" r="11362" t="0"/>
          <a:stretch/>
        </p:blipFill>
        <p:spPr>
          <a:xfrm>
            <a:off x="3489098" y="3643558"/>
            <a:ext cx="2151862" cy="2088469"/>
          </a:xfrm>
          <a:prstGeom prst="rect">
            <a:avLst/>
          </a:prstGeom>
          <a:noFill/>
          <a:ln>
            <a:noFill/>
          </a:ln>
        </p:spPr>
      </p:pic>
      <p:pic>
        <p:nvPicPr>
          <p:cNvPr id="229" name="Google Shape;229;p5"/>
          <p:cNvPicPr preferRelativeResize="0"/>
          <p:nvPr/>
        </p:nvPicPr>
        <p:blipFill rotWithShape="1">
          <a:blip r:embed="rId6">
            <a:alphaModFix/>
          </a:blip>
          <a:srcRect b="0" l="0" r="0" t="0"/>
          <a:stretch/>
        </p:blipFill>
        <p:spPr>
          <a:xfrm>
            <a:off x="285954" y="1617581"/>
            <a:ext cx="1433074" cy="1790412"/>
          </a:xfrm>
          <a:prstGeom prst="rect">
            <a:avLst/>
          </a:prstGeom>
          <a:noFill/>
          <a:ln>
            <a:noFill/>
          </a:ln>
        </p:spPr>
      </p:pic>
      <p:pic>
        <p:nvPicPr>
          <p:cNvPr id="230" name="Google Shape;230;p5"/>
          <p:cNvPicPr preferRelativeResize="0"/>
          <p:nvPr/>
        </p:nvPicPr>
        <p:blipFill rotWithShape="1">
          <a:blip r:embed="rId7">
            <a:alphaModFix/>
          </a:blip>
          <a:srcRect b="0" l="0" r="0" t="0"/>
          <a:stretch/>
        </p:blipFill>
        <p:spPr>
          <a:xfrm>
            <a:off x="3732024" y="1630042"/>
            <a:ext cx="1684382" cy="2152265"/>
          </a:xfrm>
          <a:prstGeom prst="rect">
            <a:avLst/>
          </a:prstGeom>
          <a:noFill/>
          <a:ln>
            <a:noFill/>
          </a:ln>
        </p:spPr>
      </p:pic>
      <p:pic>
        <p:nvPicPr>
          <p:cNvPr id="231" name="Google Shape;231;p5"/>
          <p:cNvPicPr preferRelativeResize="0"/>
          <p:nvPr/>
        </p:nvPicPr>
        <p:blipFill rotWithShape="1">
          <a:blip r:embed="rId8">
            <a:alphaModFix/>
          </a:blip>
          <a:srcRect b="0" l="0" r="0" t="0"/>
          <a:stretch/>
        </p:blipFill>
        <p:spPr>
          <a:xfrm>
            <a:off x="198664" y="4162534"/>
            <a:ext cx="1777722" cy="2463786"/>
          </a:xfrm>
          <a:prstGeom prst="rect">
            <a:avLst/>
          </a:prstGeom>
          <a:noFill/>
          <a:ln>
            <a:noFill/>
          </a:ln>
        </p:spPr>
      </p:pic>
      <p:pic>
        <p:nvPicPr>
          <p:cNvPr id="232" name="Google Shape;232;p5"/>
          <p:cNvPicPr preferRelativeResize="0"/>
          <p:nvPr/>
        </p:nvPicPr>
        <p:blipFill rotWithShape="1">
          <a:blip r:embed="rId9">
            <a:alphaModFix/>
          </a:blip>
          <a:srcRect b="0" l="0" r="0" t="0"/>
          <a:stretch/>
        </p:blipFill>
        <p:spPr>
          <a:xfrm>
            <a:off x="7175531" y="4050289"/>
            <a:ext cx="1808984" cy="2614546"/>
          </a:xfrm>
          <a:prstGeom prst="rect">
            <a:avLst/>
          </a:prstGeom>
          <a:noFill/>
          <a:ln>
            <a:noFill/>
          </a:ln>
        </p:spPr>
      </p:pic>
      <p:pic>
        <p:nvPicPr>
          <p:cNvPr id="233" name="Google Shape;233;p5"/>
          <p:cNvPicPr preferRelativeResize="0"/>
          <p:nvPr/>
        </p:nvPicPr>
        <p:blipFill rotWithShape="1">
          <a:blip r:embed="rId10">
            <a:alphaModFix/>
          </a:blip>
          <a:srcRect b="0" l="0" r="0" t="0"/>
          <a:stretch/>
        </p:blipFill>
        <p:spPr>
          <a:xfrm>
            <a:off x="1606240" y="5072209"/>
            <a:ext cx="2864252" cy="1638352"/>
          </a:xfrm>
          <a:prstGeom prst="rect">
            <a:avLst/>
          </a:prstGeom>
          <a:noFill/>
          <a:ln>
            <a:noFill/>
          </a:ln>
        </p:spPr>
      </p:pic>
      <p:pic>
        <p:nvPicPr>
          <p:cNvPr id="234" name="Google Shape;234;p5"/>
          <p:cNvPicPr preferRelativeResize="0"/>
          <p:nvPr/>
        </p:nvPicPr>
        <p:blipFill rotWithShape="1">
          <a:blip r:embed="rId11">
            <a:alphaModFix/>
          </a:blip>
          <a:srcRect b="0" l="0" r="0" t="0"/>
          <a:stretch/>
        </p:blipFill>
        <p:spPr>
          <a:xfrm>
            <a:off x="6690102" y="2013567"/>
            <a:ext cx="1923807" cy="2421084"/>
          </a:xfrm>
          <a:prstGeom prst="rect">
            <a:avLst/>
          </a:prstGeom>
          <a:noFill/>
          <a:ln>
            <a:noFill/>
          </a:ln>
        </p:spPr>
      </p:pic>
      <p:pic>
        <p:nvPicPr>
          <p:cNvPr id="235" name="Google Shape;235;p5"/>
          <p:cNvPicPr preferRelativeResize="0"/>
          <p:nvPr/>
        </p:nvPicPr>
        <p:blipFill rotWithShape="1">
          <a:blip r:embed="rId12">
            <a:alphaModFix/>
          </a:blip>
          <a:srcRect b="0" l="0" r="0" t="0"/>
          <a:stretch/>
        </p:blipFill>
        <p:spPr>
          <a:xfrm>
            <a:off x="8479764" y="1659328"/>
            <a:ext cx="2773344" cy="1456964"/>
          </a:xfrm>
          <a:prstGeom prst="rect">
            <a:avLst/>
          </a:prstGeom>
          <a:noFill/>
          <a:ln>
            <a:noFill/>
          </a:ln>
        </p:spPr>
      </p:pic>
      <p:pic>
        <p:nvPicPr>
          <p:cNvPr id="236" name="Google Shape;236;p5"/>
          <p:cNvPicPr preferRelativeResize="0"/>
          <p:nvPr/>
        </p:nvPicPr>
        <p:blipFill rotWithShape="1">
          <a:blip r:embed="rId13">
            <a:alphaModFix/>
          </a:blip>
          <a:srcRect b="0" l="0" r="0" t="0"/>
          <a:stretch/>
        </p:blipFill>
        <p:spPr>
          <a:xfrm>
            <a:off x="8910835" y="5009202"/>
            <a:ext cx="2724539" cy="1348042"/>
          </a:xfrm>
          <a:prstGeom prst="rect">
            <a:avLst/>
          </a:prstGeom>
          <a:noFill/>
          <a:ln>
            <a:noFill/>
          </a:ln>
        </p:spPr>
      </p:pic>
      <p:pic>
        <p:nvPicPr>
          <p:cNvPr id="237" name="Google Shape;237;p5"/>
          <p:cNvPicPr preferRelativeResize="0"/>
          <p:nvPr/>
        </p:nvPicPr>
        <p:blipFill rotWithShape="1">
          <a:blip r:embed="rId14">
            <a:alphaModFix/>
          </a:blip>
          <a:srcRect b="0" l="0" r="0" t="0"/>
          <a:stretch/>
        </p:blipFill>
        <p:spPr>
          <a:xfrm>
            <a:off x="8639805" y="2741654"/>
            <a:ext cx="3149969" cy="2316666"/>
          </a:xfrm>
          <a:prstGeom prst="rect">
            <a:avLst/>
          </a:prstGeom>
          <a:noFill/>
          <a:ln>
            <a:noFill/>
          </a:ln>
        </p:spPr>
      </p:pic>
      <p:pic>
        <p:nvPicPr>
          <p:cNvPr id="238" name="Google Shape;238;p5"/>
          <p:cNvPicPr preferRelativeResize="0"/>
          <p:nvPr/>
        </p:nvPicPr>
        <p:blipFill rotWithShape="1">
          <a:blip r:embed="rId15">
            <a:alphaModFix/>
          </a:blip>
          <a:srcRect b="0" l="0" r="0" t="0"/>
          <a:stretch/>
        </p:blipFill>
        <p:spPr>
          <a:xfrm>
            <a:off x="1147276" y="2780557"/>
            <a:ext cx="2785510" cy="2328752"/>
          </a:xfrm>
          <a:prstGeom prst="rect">
            <a:avLst/>
          </a:prstGeom>
          <a:noFill/>
          <a:ln>
            <a:noFill/>
          </a:ln>
        </p:spPr>
      </p:pic>
      <p:sp>
        <p:nvSpPr>
          <p:cNvPr id="239" name="Google Shape;239;p5"/>
          <p:cNvSpPr txBox="1"/>
          <p:nvPr/>
        </p:nvSpPr>
        <p:spPr>
          <a:xfrm>
            <a:off x="299615" y="1504153"/>
            <a:ext cx="5584341" cy="5139869"/>
          </a:xfrm>
          <a:prstGeom prst="rect">
            <a:avLst/>
          </a:prstGeom>
          <a:gradFill>
            <a:gsLst>
              <a:gs pos="0">
                <a:srgbClr val="7B7B7B">
                  <a:alpha val="83921"/>
                </a:srgbClr>
              </a:gs>
              <a:gs pos="51000">
                <a:srgbClr val="F5F7FC">
                  <a:alpha val="89411"/>
                </a:srgbClr>
              </a:gs>
              <a:gs pos="99000">
                <a:srgbClr val="7B7B7B">
                  <a:alpha val="84313"/>
                </a:srgbClr>
              </a:gs>
              <a:gs pos="100000">
                <a:srgbClr val="7B7B7B">
                  <a:alpha val="84313"/>
                </a:srgbClr>
              </a:gs>
            </a:gsLst>
            <a:lin ang="5400000" scaled="0"/>
          </a:gra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566B8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2. Legitimate Prescription Pills</a:t>
            </a:r>
            <a:r>
              <a:rPr b="1" i="0" lang="en-US" sz="2800" u="none" cap="none" strike="noStrike">
                <a:solidFill>
                  <a:srgbClr val="566B88"/>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566B88"/>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66B88"/>
                </a:solidFill>
                <a:latin typeface="Calibri"/>
                <a:ea typeface="Calibri"/>
                <a:cs typeface="Calibri"/>
                <a:sym typeface="Calibri"/>
              </a:rPr>
              <a:t>     -Many teens prescribed to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566B88"/>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66B88"/>
                </a:solidFill>
                <a:latin typeface="Calibri"/>
                <a:ea typeface="Calibri"/>
                <a:cs typeface="Calibri"/>
                <a:sym typeface="Calibri"/>
              </a:rPr>
              <a:t>     -Siblings, family and friends too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566B88"/>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66B88"/>
                </a:solidFill>
                <a:latin typeface="Calibri"/>
                <a:ea typeface="Calibri"/>
                <a:cs typeface="Calibri"/>
                <a:sym typeface="Calibri"/>
              </a:rPr>
              <a:t>     -Pills are more Normalized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66B8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 name="Google Shape;240;p5"/>
          <p:cNvSpPr txBox="1"/>
          <p:nvPr/>
        </p:nvSpPr>
        <p:spPr>
          <a:xfrm>
            <a:off x="1295321" y="1840811"/>
            <a:ext cx="10094932" cy="4678204"/>
          </a:xfrm>
          <a:prstGeom prst="rect">
            <a:avLst/>
          </a:prstGeom>
          <a:gradFill>
            <a:gsLst>
              <a:gs pos="0">
                <a:srgbClr val="7B7B7B">
                  <a:alpha val="89411"/>
                </a:srgbClr>
              </a:gs>
              <a:gs pos="51000">
                <a:srgbClr val="F5F7FC">
                  <a:alpha val="94509"/>
                </a:srgbClr>
              </a:gs>
              <a:gs pos="99000">
                <a:srgbClr val="7B7B7B">
                  <a:alpha val="96470"/>
                </a:srgbClr>
              </a:gs>
              <a:gs pos="100000">
                <a:srgbClr val="7B7B7B">
                  <a:alpha val="96470"/>
                </a:srgbClr>
              </a:gs>
            </a:gsLst>
            <a:lin ang="5400000" scaled="0"/>
          </a:grad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       </a:t>
            </a:r>
            <a:r>
              <a:rPr b="1" i="0" lang="en-US" sz="3200" u="none" cap="none" strike="noStrike">
                <a:solidFill>
                  <a:schemeClr val="dk1"/>
                </a:solidFill>
                <a:latin typeface="Calibri"/>
                <a:ea typeface="Calibri"/>
                <a:cs typeface="Calibri"/>
                <a:sym typeface="Calibri"/>
              </a:rPr>
              <a:t>1</a:t>
            </a:r>
            <a:r>
              <a:rPr b="1" i="0" lang="en-US" sz="2800" u="none" cap="none" strike="noStrike">
                <a:solidFill>
                  <a:schemeClr val="dk1"/>
                </a:solidFill>
                <a:latin typeface="Calibri"/>
                <a:ea typeface="Calibri"/>
                <a:cs typeface="Calibri"/>
                <a:sym typeface="Calibri"/>
              </a:rPr>
              <a:t>. </a:t>
            </a:r>
            <a:r>
              <a:rPr b="1" i="1" lang="en-US" sz="2800" u="none" cap="none" strike="noStrike">
                <a:solidFill>
                  <a:schemeClr val="dk2"/>
                </a:solidFill>
                <a:latin typeface="Calibri"/>
                <a:ea typeface="Calibri"/>
                <a:cs typeface="Calibri"/>
                <a:sym typeface="Calibri"/>
              </a:rPr>
              <a:t>Legit Prescriptions </a:t>
            </a:r>
            <a:r>
              <a:rPr b="1" i="0" lang="en-US" sz="2800" u="none" cap="none" strike="noStrike">
                <a:solidFill>
                  <a:schemeClr val="dk1"/>
                </a:solidFill>
                <a:latin typeface="Calibri"/>
                <a:ea typeface="Calibri"/>
                <a:cs typeface="Calibri"/>
                <a:sym typeface="Calibri"/>
              </a:rPr>
              <a:t>give appearance of a “safe” product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                                                    </a:t>
            </a:r>
            <a:r>
              <a:rPr b="1" i="0" lang="en-US" sz="4000" u="none" cap="none" strike="noStrike">
                <a:solidFill>
                  <a:schemeClr val="dk1"/>
                </a:solidFill>
                <a:latin typeface="Calibri"/>
                <a:ea typeface="Calibri"/>
                <a:cs typeface="Calibri"/>
                <a:sym typeface="Calibri"/>
              </a:rPr>
              <a:t>+</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           </a:t>
            </a:r>
            <a:r>
              <a:rPr b="1" i="0" lang="en-US" sz="3200" u="none" cap="none" strike="noStrike">
                <a:solidFill>
                  <a:schemeClr val="dk1"/>
                </a:solidFill>
                <a:latin typeface="Calibri"/>
                <a:ea typeface="Calibri"/>
                <a:cs typeface="Calibri"/>
                <a:sym typeface="Calibri"/>
              </a:rPr>
              <a:t>2</a:t>
            </a:r>
            <a:r>
              <a:rPr b="1" i="0" lang="en-US" sz="2800" u="none" cap="none" strike="noStrike">
                <a:solidFill>
                  <a:schemeClr val="dk1"/>
                </a:solidFill>
                <a:latin typeface="Calibri"/>
                <a:ea typeface="Calibri"/>
                <a:cs typeface="Calibri"/>
                <a:sym typeface="Calibri"/>
              </a:rPr>
              <a:t>. </a:t>
            </a:r>
            <a:r>
              <a:rPr b="1" i="1" lang="en-US" sz="2800" u="none" cap="none" strike="noStrike">
                <a:solidFill>
                  <a:schemeClr val="dk2"/>
                </a:solidFill>
                <a:latin typeface="Calibri"/>
                <a:ea typeface="Calibri"/>
                <a:cs typeface="Calibri"/>
                <a:sym typeface="Calibri"/>
              </a:rPr>
              <a:t>Cellphones</a:t>
            </a:r>
            <a:r>
              <a:rPr b="1" i="0" lang="en-US" sz="2800" u="none" cap="none" strike="noStrike">
                <a:solidFill>
                  <a:schemeClr val="dk1"/>
                </a:solidFill>
                <a:latin typeface="Calibri"/>
                <a:ea typeface="Calibri"/>
                <a:cs typeface="Calibri"/>
                <a:sym typeface="Calibri"/>
              </a:rPr>
              <a:t> give appearance of a “trusted” solution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 </a:t>
            </a:r>
            <a:r>
              <a:rPr b="1" i="0" lang="en-US" sz="5400" u="none" cap="none" strike="noStrike">
                <a:solidFill>
                  <a:schemeClr val="dk1"/>
                </a:solidFill>
                <a:latin typeface="Calibri"/>
                <a:ea typeface="Calibri"/>
                <a:cs typeface="Calibri"/>
                <a:sym typeface="Calibri"/>
              </a:rPr>
              <a:t>                         </a:t>
            </a:r>
            <a:r>
              <a:rPr b="1" i="0" lang="en-US" sz="2800" u="none" cap="none" strike="noStrike">
                <a:solidFill>
                  <a:schemeClr val="dk1"/>
                </a:solidFill>
                <a:latin typeface="Calibri"/>
                <a:ea typeface="Calibri"/>
                <a:cs typeface="Calibri"/>
                <a:sym typeface="Calibri"/>
              </a:rPr>
              <a:t>   </a:t>
            </a:r>
            <a:r>
              <a:rPr b="1" i="0" lang="en-US" sz="4000" u="none" cap="none" strike="noStrike">
                <a:solidFill>
                  <a:schemeClr val="dk1"/>
                </a:solidFill>
                <a:latin typeface="Calibri"/>
                <a:ea typeface="Calibri"/>
                <a:cs typeface="Calibri"/>
                <a:sym typeface="Calibri"/>
              </a:rPr>
              <a:t>=</a:t>
            </a: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           </a:t>
            </a:r>
            <a:r>
              <a:rPr b="1" i="0" lang="en-US" sz="3000" u="none" cap="none" strike="noStrike">
                <a:solidFill>
                  <a:schemeClr val="dk1"/>
                </a:solidFill>
                <a:latin typeface="Calibri"/>
                <a:ea typeface="Calibri"/>
                <a:cs typeface="Calibri"/>
                <a:sym typeface="Calibri"/>
              </a:rPr>
              <a:t>Potential for deception and unperceived </a:t>
            </a:r>
            <a:r>
              <a:rPr b="1" i="0" lang="en-US" sz="3000" u="none" cap="none" strike="noStrike">
                <a:solidFill>
                  <a:srgbClr val="C00000"/>
                </a:solidFill>
                <a:latin typeface="Calibri"/>
                <a:ea typeface="Calibri"/>
                <a:cs typeface="Calibri"/>
                <a:sym typeface="Calibri"/>
              </a:rPr>
              <a:t>Danger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 name="Google Shape;241;p5"/>
          <p:cNvSpPr txBox="1"/>
          <p:nvPr/>
        </p:nvSpPr>
        <p:spPr>
          <a:xfrm>
            <a:off x="-4000500" y="785813"/>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70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30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100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130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par>
                                <p:cTn fill="hold" nodeType="withEffect" presetClass="entr" presetID="10" presetSubtype="0">
                                  <p:stCondLst>
                                    <p:cond delay="1600"/>
                                  </p:stCondLst>
                                  <p:childTnLst>
                                    <p:set>
                                      <p:cBhvr>
                                        <p:cTn dur="1" fill="hold">
                                          <p:stCondLst>
                                            <p:cond delay="0"/>
                                          </p:stCondLst>
                                        </p:cTn>
                                        <p:tgtEl>
                                          <p:spTgt spid="233"/>
                                        </p:tgtEl>
                                        <p:attrNameLst>
                                          <p:attrName>style.visibility</p:attrName>
                                        </p:attrNameLst>
                                      </p:cBhvr>
                                      <p:to>
                                        <p:strVal val="visible"/>
                                      </p:to>
                                    </p:set>
                                    <p:animEffect filter="fade" transition="in">
                                      <p:cBhvr>
                                        <p:cTn dur="600"/>
                                        <p:tgtEl>
                                          <p:spTgt spid="233"/>
                                        </p:tgtEl>
                                      </p:cBhvr>
                                    </p:animEffect>
                                  </p:childTnLst>
                                </p:cTn>
                              </p:par>
                              <p:par>
                                <p:cTn fill="hold" nodeType="withEffect" presetClass="entr" presetID="10" presetSubtype="0">
                                  <p:stCondLst>
                                    <p:cond delay="2000"/>
                                  </p:stCondLst>
                                  <p:childTnLst>
                                    <p:set>
                                      <p:cBhvr>
                                        <p:cTn dur="1" fill="hold">
                                          <p:stCondLst>
                                            <p:cond delay="0"/>
                                          </p:stCondLst>
                                        </p:cTn>
                                        <p:tgtEl>
                                          <p:spTgt spid="230"/>
                                        </p:tgtEl>
                                        <p:attrNameLst>
                                          <p:attrName>style.visibility</p:attrName>
                                        </p:attrNameLst>
                                      </p:cBhvr>
                                      <p:to>
                                        <p:strVal val="visible"/>
                                      </p:to>
                                    </p:set>
                                    <p:animEffect filter="fade" transition="in">
                                      <p:cBhvr>
                                        <p:cTn dur="800"/>
                                        <p:tgtEl>
                                          <p:spTgt spid="230"/>
                                        </p:tgtEl>
                                      </p:cBhvr>
                                    </p:animEffect>
                                  </p:childTnLst>
                                </p:cTn>
                              </p:par>
                              <p:par>
                                <p:cTn fill="hold" nodeType="withEffect" presetClass="entr" presetID="10" presetSubtype="0">
                                  <p:stCondLst>
                                    <p:cond delay="2000"/>
                                  </p:stCondLst>
                                  <p:childTnLst>
                                    <p:set>
                                      <p:cBhvr>
                                        <p:cTn dur="1" fill="hold">
                                          <p:stCondLst>
                                            <p:cond delay="0"/>
                                          </p:stCondLst>
                                        </p:cTn>
                                        <p:tgtEl>
                                          <p:spTgt spid="238"/>
                                        </p:tgtEl>
                                        <p:attrNameLst>
                                          <p:attrName>style.visibility</p:attrName>
                                        </p:attrNameLst>
                                      </p:cBhvr>
                                      <p:to>
                                        <p:strVal val="visible"/>
                                      </p:to>
                                    </p:set>
                                    <p:animEffect filter="fade" transition="in">
                                      <p:cBhvr>
                                        <p:cTn dur="3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par>
                                <p:cTn fill="hold" nodeType="withEffect" presetClass="exit" presetID="10" presetSubtype="0">
                                  <p:stCondLst>
                                    <p:cond delay="0"/>
                                  </p:stCondLst>
                                  <p:childTnLst>
                                    <p:animEffect filter="fade" transition="out">
                                      <p:cBhvr>
                                        <p:cTn dur="500"/>
                                        <p:tgtEl>
                                          <p:spTgt spid="225"/>
                                        </p:tgtEl>
                                      </p:cBhvr>
                                    </p:animEffect>
                                    <p:set>
                                      <p:cBhvr>
                                        <p:cTn dur="1" fill="hold">
                                          <p:stCondLst>
                                            <p:cond delay="500"/>
                                          </p:stCondLst>
                                        </p:cTn>
                                        <p:tgtEl>
                                          <p:spTgt spid="22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50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10" presetSubtype="0">
                                  <p:stCondLst>
                                    <p:cond delay="100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par>
                                <p:cTn fill="hold" nodeType="withEffect" presetClass="entr" presetID="10" presetSubtype="0">
                                  <p:stCondLst>
                                    <p:cond delay="200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39"/>
                                        </p:tgtEl>
                                      </p:cBhvr>
                                    </p:animEffect>
                                    <p:set>
                                      <p:cBhvr>
                                        <p:cTn dur="1" fill="hold">
                                          <p:stCondLst>
                                            <p:cond delay="500"/>
                                          </p:stCondLst>
                                        </p:cTn>
                                        <p:tgtEl>
                                          <p:spTgt spid="239"/>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ppt_w</p:attrName>
                                        </p:attrNameLst>
                                      </p:cBhvr>
                                      <p:tavLst>
                                        <p:tav fmla="" tm="0">
                                          <p:val>
                                            <p:strVal val="0"/>
                                          </p:val>
                                        </p:tav>
                                        <p:tav fmla="" tm="100000">
                                          <p:val>
                                            <p:strVal val="#ppt_w"/>
                                          </p:val>
                                        </p:tav>
                                      </p:tavLst>
                                    </p:anim>
                                    <p:anim calcmode="lin" valueType="num">
                                      <p:cBhvr additive="base">
                                        <p:cTn dur="1000"/>
                                        <p:tgtEl>
                                          <p:spTgt spid="24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6"/>
          <p:cNvPicPr preferRelativeResize="0"/>
          <p:nvPr/>
        </p:nvPicPr>
        <p:blipFill rotWithShape="1">
          <a:blip r:embed="rId3">
            <a:alphaModFix/>
          </a:blip>
          <a:srcRect b="0" l="0" r="0" t="0"/>
          <a:stretch/>
        </p:blipFill>
        <p:spPr>
          <a:xfrm>
            <a:off x="-19100" y="-41000"/>
            <a:ext cx="12375226" cy="6961074"/>
          </a:xfrm>
          <a:prstGeom prst="rect">
            <a:avLst/>
          </a:prstGeom>
          <a:noFill/>
          <a:ln>
            <a:noFill/>
          </a:ln>
        </p:spPr>
      </p:pic>
      <p:sp>
        <p:nvSpPr>
          <p:cNvPr id="247" name="Google Shape;247;p6"/>
          <p:cNvSpPr/>
          <p:nvPr/>
        </p:nvSpPr>
        <p:spPr>
          <a:xfrm>
            <a:off x="1" y="1257694"/>
            <a:ext cx="12192000" cy="4686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p6"/>
          <p:cNvSpPr txBox="1"/>
          <p:nvPr/>
        </p:nvSpPr>
        <p:spPr>
          <a:xfrm>
            <a:off x="185244" y="-41000"/>
            <a:ext cx="11821500" cy="14316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E000"/>
                </a:solidFill>
                <a:latin typeface="Calibri"/>
                <a:ea typeface="Calibri"/>
                <a:cs typeface="Calibri"/>
                <a:sym typeface="Calibri"/>
              </a:rPr>
              <a:t>Drug Type Involvement   </a:t>
            </a:r>
            <a:r>
              <a:rPr b="1" i="0" lang="en-US" sz="3000" u="none" cap="none" strike="noStrike">
                <a:solidFill>
                  <a:srgbClr val="FFE000"/>
                </a:solidFill>
                <a:latin typeface="Calibri"/>
                <a:ea typeface="Calibri"/>
                <a:cs typeface="Calibri"/>
                <a:sym typeface="Calibri"/>
              </a:rPr>
              <a:t>(% of All Drug Death by Age)</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D9C011"/>
                </a:solidFill>
                <a:latin typeface="Calibri"/>
                <a:ea typeface="Calibri"/>
                <a:cs typeface="Calibri"/>
                <a:sym typeface="Calibri"/>
              </a:rPr>
              <a:t>Multiple Cause of Death Code*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E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E000"/>
              </a:solidFill>
              <a:latin typeface="Calibri"/>
              <a:ea typeface="Calibri"/>
              <a:cs typeface="Calibri"/>
              <a:sym typeface="Calibri"/>
            </a:endParaRPr>
          </a:p>
        </p:txBody>
      </p:sp>
      <p:pic>
        <p:nvPicPr>
          <p:cNvPr id="249" name="Google Shape;249;p6"/>
          <p:cNvPicPr preferRelativeResize="0"/>
          <p:nvPr/>
        </p:nvPicPr>
        <p:blipFill rotWithShape="1">
          <a:blip r:embed="rId4">
            <a:alphaModFix/>
          </a:blip>
          <a:srcRect b="0" l="546" r="0" t="0"/>
          <a:stretch/>
        </p:blipFill>
        <p:spPr>
          <a:xfrm>
            <a:off x="11825" y="962025"/>
            <a:ext cx="6496049" cy="5085546"/>
          </a:xfrm>
          <a:prstGeom prst="rect">
            <a:avLst/>
          </a:prstGeom>
          <a:noFill/>
          <a:ln>
            <a:noFill/>
          </a:ln>
        </p:spPr>
      </p:pic>
      <p:pic>
        <p:nvPicPr>
          <p:cNvPr id="250" name="Google Shape;250;p6"/>
          <p:cNvPicPr preferRelativeResize="0"/>
          <p:nvPr/>
        </p:nvPicPr>
        <p:blipFill rotWithShape="1">
          <a:blip r:embed="rId5">
            <a:alphaModFix/>
          </a:blip>
          <a:srcRect b="0" l="0" r="0" t="0"/>
          <a:stretch/>
        </p:blipFill>
        <p:spPr>
          <a:xfrm>
            <a:off x="5648648" y="914400"/>
            <a:ext cx="6496054" cy="5029199"/>
          </a:xfrm>
          <a:prstGeom prst="rect">
            <a:avLst/>
          </a:prstGeom>
          <a:noFill/>
          <a:ln>
            <a:noFill/>
          </a:ln>
        </p:spPr>
      </p:pic>
      <p:sp>
        <p:nvSpPr>
          <p:cNvPr id="251" name="Google Shape;251;p6"/>
          <p:cNvSpPr/>
          <p:nvPr/>
        </p:nvSpPr>
        <p:spPr>
          <a:xfrm>
            <a:off x="1283619" y="2731974"/>
            <a:ext cx="9776400" cy="1539000"/>
          </a:xfrm>
          <a:prstGeom prst="rect">
            <a:avLst/>
          </a:prstGeom>
          <a:gradFill>
            <a:gsLst>
              <a:gs pos="0">
                <a:srgbClr val="7B7B7B">
                  <a:alpha val="80000"/>
                </a:srgbClr>
              </a:gs>
              <a:gs pos="47000">
                <a:srgbClr val="F5F7FC">
                  <a:alpha val="46274"/>
                </a:srgbClr>
              </a:gs>
              <a:gs pos="99000">
                <a:srgbClr val="7B7B7B">
                  <a:alpha val="80000"/>
                </a:srgbClr>
              </a:gs>
              <a:gs pos="100000">
                <a:srgbClr val="7B7B7B">
                  <a:alpha val="80000"/>
                </a:srgbClr>
              </a:gs>
            </a:gsLst>
            <a:lin ang="5400012" scaled="0"/>
          </a:gra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FF0000"/>
                </a:solidFill>
                <a:latin typeface="Calibri"/>
                <a:ea typeface="Calibri"/>
                <a:cs typeface="Calibri"/>
                <a:sym typeface="Calibri"/>
              </a:rPr>
              <a:t>Fentanyl Changes Everything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49"/>
                                        </p:tgtEl>
                                        <p:attrNameLst>
                                          <p:attrName>style.visibility</p:attrName>
                                        </p:attrNameLst>
                                      </p:cBhvr>
                                      <p:to>
                                        <p:strVal val="visible"/>
                                      </p:to>
                                    </p:set>
                                    <p:animEffect filter="fade" transition="in">
                                      <p:cBhvr>
                                        <p:cTn dur="2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2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F71CB4449082448270678C72DCFA96" ma:contentTypeVersion="2" ma:contentTypeDescription="Create a new document." ma:contentTypeScope="" ma:versionID="09cbee8ae71cc7c05700f9188cf15cb4">
  <xsd:schema xmlns:xsd="http://www.w3.org/2001/XMLSchema" xmlns:xs="http://www.w3.org/2001/XMLSchema" xmlns:p="http://schemas.microsoft.com/office/2006/metadata/properties" xmlns:ns1="http://schemas.microsoft.com/sharepoint/v3" xmlns:ns2="a23e6d57-d8a4-4f46-af0d-446ccfa6714c" targetNamespace="http://schemas.microsoft.com/office/2006/metadata/properties" ma:root="true" ma:fieldsID="3048fe07d871e0dd7bd47a57c5397138" ns1:_="" ns2:_="">
    <xsd:import namespace="http://schemas.microsoft.com/sharepoint/v3"/>
    <xsd:import namespace="a23e6d57-d8a4-4f46-af0d-446ccfa6714c"/>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23e6d57-d8a4-4f46-af0d-446ccfa6714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F56FD68-D6DB-49D1-B05E-EA3E2AE632DC}"/>
</file>

<file path=customXml/itemProps2.xml><?xml version="1.0" encoding="utf-8"?>
<ds:datastoreItem xmlns:ds="http://schemas.openxmlformats.org/officeDocument/2006/customXml" ds:itemID="{9E6A2A80-F9B1-4614-8191-4513E15C52FC}"/>
</file>

<file path=customXml/itemProps3.xml><?xml version="1.0" encoding="utf-8"?>
<ds:datastoreItem xmlns:ds="http://schemas.openxmlformats.org/officeDocument/2006/customXml" ds:itemID="{C03AABB8-5C08-49AD-8A98-809E66D94DA2}"/>
</file>

<file path=customXml/itemProps4.xml><?xml version="1.0" encoding="utf-8"?>
<ds:datastoreItem xmlns:ds="http://schemas.openxmlformats.org/officeDocument/2006/customXml" ds:itemID="{6ABD20A0-12E9-4AE9-B55E-2FAEE2EC6491}"/>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Fentanyl Epidemic in Schools CalSPRA Presentation 2023 Slide Deck</dc:title>
  <dc:creator>Chris Didier</dc:creator>
  <dcterms:created xsi:type="dcterms:W3CDTF">2022-08-28T05:29:31Z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0x0101005EF71CB4449082448270678C72DCFA96</vt:lpwstr>
  </property>
</Properties>
</file>