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Masters/notesMaster1.xml" ContentType="application/vnd.openxmlformats-officedocument.presentationml.notesMaster+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 id="2147483712" r:id="rId2"/>
    <p:sldMasterId id="2147483713" r:id="rId3"/>
    <p:sldMasterId id="2147483714" r:id="rId4"/>
    <p:sldMasterId id="2147483715" r:id="rId5"/>
    <p:sldMasterId id="2147483716" r:id="rId6"/>
  </p:sldMasterIdLst>
  <p:notesMasterIdLst>
    <p:notesMasterId r:id="rId5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Quattrocento Sans" panose="020B0502050000020003" pitchFamily="34"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Source Sans Pro" panose="020B0503030403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1" d="100"/>
          <a:sy n="131" d="100"/>
        </p:scale>
        <p:origin x="138" y="2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customXml" Target="../customXml/item3.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80"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0caee475b1_2_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Presenting:  Stephanie Gomez, CBO</a:t>
            </a:r>
            <a:endParaRPr/>
          </a:p>
        </p:txBody>
      </p:sp>
      <p:sp>
        <p:nvSpPr>
          <p:cNvPr id="453" name="Google Shape;453;g10caee475b1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b1e1a90a7e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1b1e1a90a7e_2_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br>
              <a:rPr lang="en"/>
            </a:br>
            <a:endParaRPr/>
          </a:p>
        </p:txBody>
      </p:sp>
      <p:sp>
        <p:nvSpPr>
          <p:cNvPr id="532" name="Google Shape;532;g1b1e1a90a7e_2_1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b1e1a90a7e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540" name="Google Shape;540;g1b1e1a90a7e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b1e1a90a7e_2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1b1e1a90a7e_2_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547" name="Google Shape;547;g1b1e1a90a7e_2_1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b1e1a90a7e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1b1e1a90a7e_2_1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559" name="Google Shape;559;g1b1e1a90a7e_2_1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b1e1a90a7e_2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1b1e1a90a7e_2_1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570" name="Google Shape;570;g1b1e1a90a7e_2_1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b1e1a90a7e_2_2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577" name="Google Shape;577;g1b1e1a90a7e_2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b1e1a90a7e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b1e1a90a7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b1e1a90a7e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b1e1a90a7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b20049d0c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b20049d0c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b1e1a90a7e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b1e1a90a7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Presenting: </a:t>
            </a:r>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sz="1000">
              <a:solidFill>
                <a:srgbClr val="424242"/>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ae1c6c958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ae1c6c95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Presenting:  Stephanie Gomez, CBO</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b1e1a90a7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b1e1a90a7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b1e1a90a7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b1e1a90a7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b1e1a90a7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b1e1a90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b1e1a90a7e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b1e1a90a7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b1e1a90a7e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b1e1a90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b1e1a90a7e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b1e1a90a7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b1e1a90a7e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b1e1a90a7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b1e1a90a7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b1e1a90a7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b1e1a90a7e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b1e1a90a7e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b1e1a90a7e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1b1e1a90a7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3e486806db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rgbClr val="FFFFFF"/>
                </a:highlight>
                <a:latin typeface="Calibri"/>
                <a:ea typeface="Calibri"/>
                <a:cs typeface="Calibri"/>
                <a:sym typeface="Calibri"/>
              </a:rPr>
              <a:t>Yeuen Kim MD MAS</a:t>
            </a:r>
            <a:endParaRPr>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rgbClr val="FFFFFF"/>
                </a:highlight>
                <a:latin typeface="Calibri"/>
                <a:ea typeface="Calibri"/>
                <a:cs typeface="Calibri"/>
                <a:sym typeface="Calibri"/>
              </a:rPr>
              <a:t>Assistant health officer- extra help;</a:t>
            </a:r>
            <a:endParaRPr>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rgbClr val="FFFFFF"/>
                </a:highlight>
                <a:latin typeface="Calibri"/>
                <a:ea typeface="Calibri"/>
                <a:cs typeface="Calibri"/>
                <a:sym typeface="Calibri"/>
              </a:rPr>
              <a:t>MPX disease investigation</a:t>
            </a:r>
            <a:endParaRPr>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465" name="Google Shape;465;g13e486806db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b1e1a90a7e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b1e1a90a7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Damicela Calhoun, MPH (she/her)</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424242"/>
                </a:solidFill>
                <a:highlight>
                  <a:srgbClr val="FFFFFF"/>
                </a:highlight>
              </a:rPr>
              <a:t>Pronounced: Dom-E-sella</a:t>
            </a:r>
            <a:endParaRPr sz="1000" i="1">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Health Education Specialist</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COVID-19 Education and Outreach</a:t>
            </a:r>
            <a:endParaRPr sz="1000">
              <a:solidFill>
                <a:srgbClr val="42424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424242"/>
                </a:solidFill>
                <a:highlight>
                  <a:srgbClr val="FFFFFF"/>
                </a:highlight>
              </a:rPr>
              <a:t>County of Santa Clara, Public Health Department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2b47bdf749_0_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Stephanie Gomez, CBO</a:t>
            </a:r>
            <a:endParaRPr/>
          </a:p>
        </p:txBody>
      </p:sp>
      <p:sp>
        <p:nvSpPr>
          <p:cNvPr id="694" name="Google Shape;694;g12b47bdf749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632d2c8f05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632d2c8f0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b="1">
              <a:solidFill>
                <a:srgbClr val="323130"/>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highlight>
                  <a:schemeClr val="lt1"/>
                </a:highlight>
                <a:latin typeface="Calibri"/>
                <a:ea typeface="Calibri"/>
                <a:cs typeface="Calibri"/>
                <a:sym typeface="Calibri"/>
              </a:rPr>
              <a:t>Alison Sikola, RN, PHN, MS</a:t>
            </a:r>
            <a:endParaRPr b="1">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latin typeface="Calibri"/>
                <a:ea typeface="Calibri"/>
                <a:cs typeface="Calibri"/>
                <a:sym typeface="Calibri"/>
              </a:rPr>
              <a:t>Public Health Nurse Manager I</a:t>
            </a:r>
            <a:endParaRPr>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latin typeface="Calibri"/>
                <a:ea typeface="Calibri"/>
                <a:cs typeface="Calibri"/>
                <a:sym typeface="Calibri"/>
              </a:rPr>
              <a:t>COVID Prevention and Control Program</a:t>
            </a:r>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632d2c8f0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632d2c8f0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a:t>
            </a:r>
            <a:endParaRPr>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201F1E"/>
                </a:solidFill>
                <a:highlight>
                  <a:schemeClr val="lt1"/>
                </a:highlight>
              </a:rPr>
              <a:t>Damicela Calhoun, MPH (she/her)</a:t>
            </a:r>
            <a:endParaRPr sz="1000">
              <a:solidFill>
                <a:srgbClr val="201F1E"/>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201F1E"/>
                </a:solidFill>
                <a:highlight>
                  <a:schemeClr val="lt1"/>
                </a:highlight>
              </a:rPr>
              <a:t>Pronounced: Dah-mi-sella</a:t>
            </a:r>
            <a:endParaRPr sz="1000" i="1">
              <a:solidFill>
                <a:srgbClr val="201F1E"/>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201F1E"/>
                </a:solidFill>
                <a:highlight>
                  <a:schemeClr val="lt1"/>
                </a:highlight>
              </a:rPr>
              <a:t>Health Education Specialist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632d2c8f0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632d2c8f0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a:t>
            </a:r>
            <a:endParaRPr>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201F1E"/>
                </a:solidFill>
                <a:highlight>
                  <a:schemeClr val="lt1"/>
                </a:highlight>
              </a:rPr>
              <a:t>Damicela Calhoun, MPH (she/her)</a:t>
            </a:r>
            <a:endParaRPr sz="1000">
              <a:solidFill>
                <a:srgbClr val="201F1E"/>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201F1E"/>
                </a:solidFill>
                <a:highlight>
                  <a:schemeClr val="lt1"/>
                </a:highlight>
              </a:rPr>
              <a:t>Pronounced: Dah-mi-sella</a:t>
            </a:r>
            <a:endParaRPr sz="1000" i="1">
              <a:solidFill>
                <a:srgbClr val="201F1E"/>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201F1E"/>
                </a:solidFill>
                <a:highlight>
                  <a:schemeClr val="lt1"/>
                </a:highlight>
              </a:rPr>
              <a:t>Health Education Specialist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825dcde7f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1825dcde7f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242424"/>
                </a:solidFill>
                <a:highlight>
                  <a:srgbClr val="FFFFFF"/>
                </a:highlight>
              </a:rPr>
              <a:t>Damicela Calhoun, MPH (she/her)</a:t>
            </a:r>
            <a:endParaRPr sz="1000">
              <a:solidFill>
                <a:srgbClr val="24242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242424"/>
                </a:solidFill>
                <a:highlight>
                  <a:srgbClr val="FFFFFF"/>
                </a:highlight>
              </a:rPr>
              <a:t>Pronounced: Dom-E-sella</a:t>
            </a:r>
            <a:endParaRPr sz="1000" i="1">
              <a:solidFill>
                <a:srgbClr val="24242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242424"/>
                </a:solidFill>
                <a:highlight>
                  <a:srgbClr val="FFFFFF"/>
                </a:highlight>
              </a:rPr>
              <a:t>Health Education Specialist</a:t>
            </a:r>
            <a:endParaRPr sz="1000">
              <a:solidFill>
                <a:srgbClr val="24242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242424"/>
                </a:solidFill>
                <a:highlight>
                  <a:srgbClr val="FFFFFF"/>
                </a:highlight>
              </a:rPr>
              <a:t>COVID-19 Education and Outreach</a:t>
            </a:r>
            <a:endParaRPr sz="1000">
              <a:solidFill>
                <a:srgbClr val="242424"/>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832da91fff_9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1832da91fff_9_2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242424"/>
                </a:solidFill>
                <a:highlight>
                  <a:srgbClr val="FFFFFF"/>
                </a:highlight>
                <a:latin typeface="Calibri"/>
                <a:ea typeface="Calibri"/>
                <a:cs typeface="Calibri"/>
                <a:sym typeface="Calibri"/>
              </a:rPr>
              <a:t>Yeuen Kim MD MAS</a:t>
            </a:r>
            <a:endParaRPr>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a:solidFill>
                  <a:srgbClr val="242424"/>
                </a:solidFill>
                <a:highlight>
                  <a:srgbClr val="FFFFFF"/>
                </a:highlight>
                <a:latin typeface="Calibri"/>
                <a:ea typeface="Calibri"/>
                <a:cs typeface="Calibri"/>
                <a:sym typeface="Calibri"/>
              </a:rPr>
              <a:t>Assistant health officer- extra help;</a:t>
            </a:r>
            <a:endParaRPr>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a:solidFill>
                  <a:srgbClr val="242424"/>
                </a:solidFill>
                <a:highlight>
                  <a:srgbClr val="FFFFFF"/>
                </a:highlight>
                <a:latin typeface="Calibri"/>
                <a:ea typeface="Calibri"/>
                <a:cs typeface="Calibri"/>
                <a:sym typeface="Calibri"/>
              </a:rPr>
              <a:t>MPX disease investigation</a:t>
            </a:r>
            <a:endParaRPr>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737" name="Google Shape;737;g1832da91fff_9_2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3e486806db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3e486806d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b="1">
              <a:solidFill>
                <a:srgbClr val="323130"/>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825dcde7f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825dcde7f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b="1">
              <a:solidFill>
                <a:srgbClr val="323130"/>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825dcde7f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1825dcde7f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b1e1a90a7e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1b1e1a90a7e_2_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475" name="Google Shape;475;g1b1e1a90a7e_2_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88530c90d3_5_74:notes"/>
          <p:cNvSpPr>
            <a:spLocks noGrp="1" noRot="1" noChangeAspect="1"/>
          </p:cNvSpPr>
          <p:nvPr>
            <p:ph type="sldImg" idx="2"/>
          </p:nvPr>
        </p:nvSpPr>
        <p:spPr>
          <a:xfrm>
            <a:off x="397565" y="685488"/>
            <a:ext cx="606442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g188530c90d3_5_7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Clr>
                <a:schemeClr val="dk1"/>
              </a:buClr>
              <a:buSzPts val="1100"/>
              <a:buNone/>
            </a:pPr>
            <a:r>
              <a:rPr lang="en" sz="1200">
                <a:solidFill>
                  <a:schemeClr val="dk1"/>
                </a:solidFill>
              </a:rPr>
              <a:t>Presenting:</a:t>
            </a:r>
            <a:endParaRPr sz="1200">
              <a:solidFill>
                <a:schemeClr val="dk1"/>
              </a:solidFill>
            </a:endParaRPr>
          </a:p>
          <a:p>
            <a:pPr marL="0" lvl="0" indent="0" algn="l" rtl="0">
              <a:lnSpc>
                <a:spcPct val="115000"/>
              </a:lnSpc>
              <a:spcBef>
                <a:spcPts val="0"/>
              </a:spcBef>
              <a:spcAft>
                <a:spcPts val="0"/>
              </a:spcAft>
              <a:buClr>
                <a:schemeClr val="dk1"/>
              </a:buClr>
              <a:buSzPts val="1100"/>
              <a:buNone/>
            </a:pPr>
            <a:r>
              <a:rPr lang="en" sz="1200" b="1">
                <a:solidFill>
                  <a:srgbClr val="242424"/>
                </a:solidFill>
                <a:highlight>
                  <a:srgbClr val="FFFFFF"/>
                </a:highlight>
                <a:latin typeface="Calibri"/>
                <a:ea typeface="Calibri"/>
                <a:cs typeface="Calibri"/>
                <a:sym typeface="Calibri"/>
              </a:rPr>
              <a:t>Dr. Kim, Assistant Public Health Officer </a:t>
            </a:r>
            <a:endParaRPr sz="1200" b="1">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None/>
            </a:pPr>
            <a:r>
              <a:rPr lang="en" sz="1200" b="1">
                <a:solidFill>
                  <a:srgbClr val="242424"/>
                </a:solidFill>
                <a:highlight>
                  <a:srgbClr val="FFFFFF"/>
                </a:highlight>
                <a:latin typeface="Calibri"/>
                <a:ea typeface="Calibri"/>
                <a:cs typeface="Calibri"/>
                <a:sym typeface="Calibri"/>
              </a:rPr>
              <a:t>and Sara Stahlberg</a:t>
            </a:r>
            <a:endParaRPr sz="1200" b="1">
              <a:solidFill>
                <a:schemeClr val="dk1"/>
              </a:solidFill>
            </a:endParaRPr>
          </a:p>
          <a:p>
            <a:pPr marL="0" lvl="0" indent="0" algn="l" rtl="0">
              <a:lnSpc>
                <a:spcPct val="115000"/>
              </a:lnSpc>
              <a:spcBef>
                <a:spcPts val="0"/>
              </a:spcBef>
              <a:spcAft>
                <a:spcPts val="0"/>
              </a:spcAft>
              <a:buClr>
                <a:schemeClr val="dk1"/>
              </a:buClr>
              <a:buSzPts val="1100"/>
              <a:buNone/>
            </a:pPr>
            <a:r>
              <a:rPr lang="en" sz="1200" b="1">
                <a:solidFill>
                  <a:schemeClr val="dk1"/>
                </a:solidFill>
                <a:highlight>
                  <a:schemeClr val="lt1"/>
                </a:highlight>
                <a:latin typeface="Calibri"/>
                <a:ea typeface="Calibri"/>
                <a:cs typeface="Calibri"/>
                <a:sym typeface="Calibri"/>
              </a:rPr>
              <a:t>Sara Stahlberg, MPH</a:t>
            </a:r>
            <a:endParaRPr sz="1200" b="1">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None/>
            </a:pPr>
            <a:r>
              <a:rPr lang="en" sz="1200">
                <a:solidFill>
                  <a:schemeClr val="dk1"/>
                </a:solidFill>
                <a:highlight>
                  <a:schemeClr val="lt1"/>
                </a:highlight>
                <a:latin typeface="Calibri"/>
                <a:ea typeface="Calibri"/>
                <a:cs typeface="Calibri"/>
                <a:sym typeface="Calibri"/>
              </a:rPr>
              <a:t>Program Manager III | COVID Prevention &amp; Control</a:t>
            </a:r>
            <a:endParaRPr sz="1200">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None/>
            </a:pPr>
            <a:endParaRPr sz="1200">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None/>
            </a:pP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88530c90d3_10_0:notes"/>
          <p:cNvSpPr>
            <a:spLocks noGrp="1" noRot="1" noChangeAspect="1"/>
          </p:cNvSpPr>
          <p:nvPr>
            <p:ph type="sldImg" idx="2"/>
          </p:nvPr>
        </p:nvSpPr>
        <p:spPr>
          <a:xfrm>
            <a:off x="397565" y="685488"/>
            <a:ext cx="606442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g188530c90d3_10_0: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15000"/>
              </a:lnSpc>
              <a:spcBef>
                <a:spcPts val="0"/>
              </a:spcBef>
              <a:spcAft>
                <a:spcPts val="0"/>
              </a:spcAft>
              <a:buClr>
                <a:schemeClr val="dk1"/>
              </a:buClr>
              <a:buSzPts val="1100"/>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None/>
            </a:pPr>
            <a:r>
              <a:rPr lang="en" sz="1400">
                <a:solidFill>
                  <a:srgbClr val="242424"/>
                </a:solidFill>
                <a:highlight>
                  <a:srgbClr val="FFFFFF"/>
                </a:highlight>
                <a:latin typeface="Calibri"/>
                <a:ea typeface="Calibri"/>
                <a:cs typeface="Calibri"/>
                <a:sym typeface="Calibri"/>
              </a:rPr>
              <a:t>Yeuen Kim MD MAS</a:t>
            </a:r>
            <a:endParaRPr sz="1400">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None/>
            </a:pPr>
            <a:r>
              <a:rPr lang="en" sz="1400">
                <a:solidFill>
                  <a:srgbClr val="242424"/>
                </a:solidFill>
                <a:highlight>
                  <a:srgbClr val="FFFFFF"/>
                </a:highlight>
                <a:latin typeface="Calibri"/>
                <a:ea typeface="Calibri"/>
                <a:cs typeface="Calibri"/>
                <a:sym typeface="Calibri"/>
              </a:rPr>
              <a:t>Assistant health officer- extra help;</a:t>
            </a:r>
            <a:endParaRPr sz="1400">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None/>
            </a:pPr>
            <a:r>
              <a:rPr lang="en" sz="1400">
                <a:solidFill>
                  <a:srgbClr val="242424"/>
                </a:solidFill>
                <a:highlight>
                  <a:srgbClr val="FFFFFF"/>
                </a:highlight>
                <a:latin typeface="Calibri"/>
                <a:ea typeface="Calibri"/>
                <a:cs typeface="Calibri"/>
                <a:sym typeface="Calibri"/>
              </a:rPr>
              <a:t>MPX disease investigation</a:t>
            </a:r>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632d2c8f05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632d2c8f0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Dr. Dewan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6536d844df_2_64:notes"/>
          <p:cNvSpPr>
            <a:spLocks noGrp="1" noRot="1" noChangeAspect="1"/>
          </p:cNvSpPr>
          <p:nvPr>
            <p:ph type="sldImg" idx="2"/>
          </p:nvPr>
        </p:nvSpPr>
        <p:spPr>
          <a:xfrm>
            <a:off x="417755" y="685250"/>
            <a:ext cx="6024044" cy="342939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2" name="Google Shape;792;g16536d844df_2_64:notes"/>
          <p:cNvSpPr txBox="1">
            <a:spLocks noGrp="1"/>
          </p:cNvSpPr>
          <p:nvPr>
            <p:ph type="body" idx="1"/>
          </p:nvPr>
        </p:nvSpPr>
        <p:spPr>
          <a:xfrm>
            <a:off x="685800" y="4343400"/>
            <a:ext cx="5486400" cy="4114800"/>
          </a:xfrm>
          <a:prstGeom prst="rect">
            <a:avLst/>
          </a:prstGeom>
          <a:noFill/>
          <a:ln>
            <a:noFill/>
          </a:ln>
        </p:spPr>
        <p:txBody>
          <a:bodyPr spcFirstLastPara="1" wrap="square" lIns="91150" tIns="91150" rIns="91150" bIns="9115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Dr. Dewan</a:t>
            </a:r>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825dcde7f7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825dcde7f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242424"/>
                </a:solidFill>
                <a:highlight>
                  <a:srgbClr val="FFFFFF"/>
                </a:highlight>
              </a:rPr>
              <a:t>Damicela Calhoun, MPH (she/her)</a:t>
            </a:r>
            <a:endParaRPr sz="1000">
              <a:solidFill>
                <a:srgbClr val="24242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i="1">
                <a:solidFill>
                  <a:srgbClr val="242424"/>
                </a:solidFill>
                <a:highlight>
                  <a:srgbClr val="FFFFFF"/>
                </a:highlight>
              </a:rPr>
              <a:t>Pronounced: Dom-E-sella</a:t>
            </a:r>
            <a:endParaRPr sz="1000" i="1">
              <a:solidFill>
                <a:srgbClr val="24242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242424"/>
                </a:solidFill>
                <a:highlight>
                  <a:srgbClr val="FFFFFF"/>
                </a:highlight>
              </a:rPr>
              <a:t>Health Education Specialist</a:t>
            </a:r>
            <a:endParaRPr sz="1000">
              <a:solidFill>
                <a:srgbClr val="24242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242424"/>
                </a:solidFill>
                <a:highlight>
                  <a:srgbClr val="FFFFFF"/>
                </a:highlight>
              </a:rPr>
              <a:t>COVID-19 Education and Outreach</a:t>
            </a:r>
            <a:endParaRPr sz="1000">
              <a:solidFill>
                <a:srgbClr val="242424"/>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6536d844df_2_72:notes"/>
          <p:cNvSpPr txBox="1">
            <a:spLocks noGrp="1"/>
          </p:cNvSpPr>
          <p:nvPr>
            <p:ph type="body" idx="1"/>
          </p:nvPr>
        </p:nvSpPr>
        <p:spPr>
          <a:xfrm>
            <a:off x="685800" y="4343400"/>
            <a:ext cx="5486400" cy="4114800"/>
          </a:xfrm>
          <a:prstGeom prst="rect">
            <a:avLst/>
          </a:prstGeom>
        </p:spPr>
        <p:txBody>
          <a:bodyPr spcFirstLastPara="1" wrap="square" lIns="89800" tIns="89800" rIns="89800" bIns="898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Dr. Dewan</a:t>
            </a:r>
            <a:endParaRPr/>
          </a:p>
        </p:txBody>
      </p:sp>
      <p:sp>
        <p:nvSpPr>
          <p:cNvPr id="809" name="Google Shape;809;g16536d844df_2_72:notes"/>
          <p:cNvSpPr>
            <a:spLocks noGrp="1" noRot="1" noChangeAspect="1"/>
          </p:cNvSpPr>
          <p:nvPr>
            <p:ph type="sldImg" idx="2"/>
          </p:nvPr>
        </p:nvSpPr>
        <p:spPr>
          <a:xfrm>
            <a:off x="417755" y="685250"/>
            <a:ext cx="6024044" cy="342939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632d2c8f05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1632d2c8f0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Presenting:</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rgbClr val="242424"/>
                </a:solidFill>
                <a:highlight>
                  <a:srgbClr val="FFFFFF"/>
                </a:highlight>
                <a:latin typeface="Calibri"/>
                <a:ea typeface="Calibri"/>
                <a:cs typeface="Calibri"/>
                <a:sym typeface="Calibri"/>
              </a:rPr>
              <a:t>Dr. Kim, Assistant Public Health Officer </a:t>
            </a:r>
            <a:endParaRPr sz="1200" b="1">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rgbClr val="242424"/>
                </a:solidFill>
                <a:highlight>
                  <a:srgbClr val="FFFFFF"/>
                </a:highlight>
                <a:latin typeface="Calibri"/>
                <a:ea typeface="Calibri"/>
                <a:cs typeface="Calibri"/>
                <a:sym typeface="Calibri"/>
              </a:rPr>
              <a:t>and Sara Stahlberg</a:t>
            </a: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highlight>
                  <a:schemeClr val="lt1"/>
                </a:highlight>
                <a:latin typeface="Calibri"/>
                <a:ea typeface="Calibri"/>
                <a:cs typeface="Calibri"/>
                <a:sym typeface="Calibri"/>
              </a:rPr>
              <a:t>Sara Stahlberg, MPH</a:t>
            </a:r>
            <a:endParaRPr sz="1200" b="1">
              <a:solidFill>
                <a:schemeClr val="dk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chemeClr val="lt1"/>
                </a:highlight>
                <a:latin typeface="Calibri"/>
                <a:ea typeface="Calibri"/>
                <a:cs typeface="Calibri"/>
                <a:sym typeface="Calibri"/>
              </a:rPr>
              <a:t>Program Manager III | COVID Prevention &amp; Control</a:t>
            </a:r>
            <a:endParaRPr sz="12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2b47bdf749_0_322:notes"/>
          <p:cNvSpPr>
            <a:spLocks noGrp="1" noRot="1" noChangeAspect="1"/>
          </p:cNvSpPr>
          <p:nvPr>
            <p:ph type="sldImg" idx="2"/>
          </p:nvPr>
        </p:nvSpPr>
        <p:spPr>
          <a:xfrm>
            <a:off x="428625" y="684893"/>
            <a:ext cx="6000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4" name="Google Shape;824;g12b47bdf749_0_322:notes"/>
          <p:cNvSpPr txBox="1">
            <a:spLocks noGrp="1"/>
          </p:cNvSpPr>
          <p:nvPr>
            <p:ph type="body" idx="1"/>
          </p:nvPr>
        </p:nvSpPr>
        <p:spPr>
          <a:xfrm>
            <a:off x="686098" y="4343703"/>
            <a:ext cx="5485800" cy="4115400"/>
          </a:xfrm>
          <a:prstGeom prst="rect">
            <a:avLst/>
          </a:prstGeom>
          <a:noFill/>
          <a:ln>
            <a:noFill/>
          </a:ln>
        </p:spPr>
        <p:txBody>
          <a:bodyPr spcFirstLastPara="1" wrap="square" lIns="91250" tIns="45625" rIns="91250" bIns="456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Presenting:  Dr. Dewan</a:t>
            </a:r>
            <a:endParaRPr/>
          </a:p>
          <a:p>
            <a:pPr marL="0" lvl="0" indent="0" algn="l" rtl="0">
              <a:spcBef>
                <a:spcPts val="300"/>
              </a:spcBef>
              <a:spcAft>
                <a:spcPts val="0"/>
              </a:spcAft>
              <a:buNone/>
            </a:pPr>
            <a:endParaRPr/>
          </a:p>
        </p:txBody>
      </p:sp>
      <p:sp>
        <p:nvSpPr>
          <p:cNvPr id="825" name="Google Shape;825;g12b47bdf749_0_322:notes"/>
          <p:cNvSpPr txBox="1">
            <a:spLocks noGrp="1"/>
          </p:cNvSpPr>
          <p:nvPr>
            <p:ph type="sldNum" idx="12"/>
          </p:nvPr>
        </p:nvSpPr>
        <p:spPr>
          <a:xfrm>
            <a:off x="3884414" y="8684381"/>
            <a:ext cx="2972100" cy="458100"/>
          </a:xfrm>
          <a:prstGeom prst="rect">
            <a:avLst/>
          </a:prstGeom>
          <a:noFill/>
          <a:ln>
            <a:noFill/>
          </a:ln>
        </p:spPr>
        <p:txBody>
          <a:bodyPr spcFirstLastPara="1" wrap="square" lIns="91250" tIns="45625" rIns="91250" bIns="45625" anchor="b" anchorCtr="0">
            <a:noAutofit/>
          </a:bodyPr>
          <a:lstStyle/>
          <a:p>
            <a:pPr marL="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2b47bdf749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12b47bdf74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Dr. Dewan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2b47bdf749_0_329:notes"/>
          <p:cNvSpPr>
            <a:spLocks noGrp="1" noRot="1" noChangeAspect="1"/>
          </p:cNvSpPr>
          <p:nvPr>
            <p:ph type="sldImg" idx="2"/>
          </p:nvPr>
        </p:nvSpPr>
        <p:spPr>
          <a:xfrm>
            <a:off x="428625" y="684893"/>
            <a:ext cx="6000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2b47bdf749_0_329:notes"/>
          <p:cNvSpPr txBox="1">
            <a:spLocks noGrp="1"/>
          </p:cNvSpPr>
          <p:nvPr>
            <p:ph type="body" idx="1"/>
          </p:nvPr>
        </p:nvSpPr>
        <p:spPr>
          <a:xfrm>
            <a:off x="686098" y="4343703"/>
            <a:ext cx="54858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Presenting:  Dr. Dewan</a:t>
            </a:r>
            <a:endParaRPr/>
          </a:p>
        </p:txBody>
      </p:sp>
      <p:sp>
        <p:nvSpPr>
          <p:cNvPr id="840" name="Google Shape;840;g12b47bdf749_0_329:notes"/>
          <p:cNvSpPr txBox="1">
            <a:spLocks noGrp="1"/>
          </p:cNvSpPr>
          <p:nvPr>
            <p:ph type="sldNum" idx="12"/>
          </p:nvPr>
        </p:nvSpPr>
        <p:spPr>
          <a:xfrm>
            <a:off x="3884414" y="8684381"/>
            <a:ext cx="2972100" cy="4581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49</a:t>
            </a:fld>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b1e1a90a7e_2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1b1e1a90a7e_2_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5" name="Google Shape;485;g1b1e1a90a7e_2_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2b47bdf749_0_344:notes"/>
          <p:cNvSpPr>
            <a:spLocks noGrp="1" noRot="1" noChangeAspect="1"/>
          </p:cNvSpPr>
          <p:nvPr>
            <p:ph type="sldImg" idx="2"/>
          </p:nvPr>
        </p:nvSpPr>
        <p:spPr>
          <a:xfrm>
            <a:off x="428625" y="684893"/>
            <a:ext cx="6000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12b47bdf749_0_344:notes"/>
          <p:cNvSpPr txBox="1">
            <a:spLocks noGrp="1"/>
          </p:cNvSpPr>
          <p:nvPr>
            <p:ph type="body" idx="1"/>
          </p:nvPr>
        </p:nvSpPr>
        <p:spPr>
          <a:xfrm>
            <a:off x="686098" y="4343703"/>
            <a:ext cx="54858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
              <a:t>Presenting:  Dr. Dewan</a:t>
            </a:r>
            <a:endParaRPr/>
          </a:p>
        </p:txBody>
      </p:sp>
      <p:sp>
        <p:nvSpPr>
          <p:cNvPr id="850" name="Google Shape;850;g12b47bdf749_0_344:notes"/>
          <p:cNvSpPr txBox="1">
            <a:spLocks noGrp="1"/>
          </p:cNvSpPr>
          <p:nvPr>
            <p:ph type="sldNum" idx="12"/>
          </p:nvPr>
        </p:nvSpPr>
        <p:spPr>
          <a:xfrm>
            <a:off x="3884414" y="8684381"/>
            <a:ext cx="2972100" cy="4581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50</a:t>
            </a:fld>
            <a:endParaRPr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3e74ca31e6_6_0:notes"/>
          <p:cNvSpPr>
            <a:spLocks noGrp="1" noRot="1" noChangeAspect="1"/>
          </p:cNvSpPr>
          <p:nvPr>
            <p:ph type="sldImg" idx="2"/>
          </p:nvPr>
        </p:nvSpPr>
        <p:spPr>
          <a:xfrm>
            <a:off x="428625" y="684893"/>
            <a:ext cx="6000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13e74ca31e6_6_0:notes"/>
          <p:cNvSpPr txBox="1">
            <a:spLocks noGrp="1"/>
          </p:cNvSpPr>
          <p:nvPr>
            <p:ph type="body" idx="1"/>
          </p:nvPr>
        </p:nvSpPr>
        <p:spPr>
          <a:xfrm>
            <a:off x="686098" y="4343703"/>
            <a:ext cx="54858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
              <a:t>Presenting:  Dr. Dewan</a:t>
            </a:r>
            <a:endParaRPr/>
          </a:p>
        </p:txBody>
      </p:sp>
      <p:sp>
        <p:nvSpPr>
          <p:cNvPr id="858" name="Google Shape;858;g13e74ca31e6_6_0:notes"/>
          <p:cNvSpPr txBox="1">
            <a:spLocks noGrp="1"/>
          </p:cNvSpPr>
          <p:nvPr>
            <p:ph type="sldNum" idx="12"/>
          </p:nvPr>
        </p:nvSpPr>
        <p:spPr>
          <a:xfrm>
            <a:off x="3884414" y="8684381"/>
            <a:ext cx="2972100" cy="4581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51</a:t>
            </a:fld>
            <a:endParaRPr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1155710d02_0_110:notes"/>
          <p:cNvSpPr txBox="1">
            <a:spLocks noGrp="1"/>
          </p:cNvSpPr>
          <p:nvPr>
            <p:ph type="body" idx="1"/>
          </p:nvPr>
        </p:nvSpPr>
        <p:spPr>
          <a:xfrm>
            <a:off x="611685" y="4045857"/>
            <a:ext cx="4886100" cy="3832500"/>
          </a:xfrm>
          <a:prstGeom prst="rect">
            <a:avLst/>
          </a:prstGeom>
          <a:noFill/>
          <a:ln>
            <a:noFill/>
          </a:ln>
        </p:spPr>
        <p:txBody>
          <a:bodyPr spcFirstLastPara="1" wrap="square" lIns="84825" tIns="42375" rIns="84825" bIns="42375" anchor="t" anchorCtr="0">
            <a:noAutofit/>
          </a:bodyPr>
          <a:lstStyle/>
          <a:p>
            <a:pPr marL="0" lvl="0" indent="0" algn="l" rtl="0">
              <a:spcBef>
                <a:spcPts val="0"/>
              </a:spcBef>
              <a:spcAft>
                <a:spcPts val="0"/>
              </a:spcAft>
              <a:buClr>
                <a:schemeClr val="dk1"/>
              </a:buClr>
              <a:buSzPts val="1100"/>
              <a:buNone/>
            </a:pPr>
            <a:r>
              <a:rPr lang="en" sz="1200">
                <a:solidFill>
                  <a:schemeClr val="dk1"/>
                </a:solidFill>
                <a:latin typeface="Calibri"/>
                <a:ea typeface="Calibri"/>
                <a:cs typeface="Calibri"/>
                <a:sym typeface="Calibri"/>
              </a:rPr>
              <a:t>Presenting:  Dr. Dewan</a:t>
            </a:r>
            <a:endParaRPr sz="1400"/>
          </a:p>
        </p:txBody>
      </p:sp>
      <p:sp>
        <p:nvSpPr>
          <p:cNvPr id="866" name="Google Shape;866;g11155710d02_0_110:notes"/>
          <p:cNvSpPr>
            <a:spLocks noGrp="1" noRot="1" noChangeAspect="1"/>
          </p:cNvSpPr>
          <p:nvPr>
            <p:ph type="sldImg" idx="2"/>
          </p:nvPr>
        </p:nvSpPr>
        <p:spPr>
          <a:xfrm>
            <a:off x="169863" y="638644"/>
            <a:ext cx="5770800" cy="3193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b1e1a90a7e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493" name="Google Shape;493;g1b1e1a90a7e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b1e1a90a7e_2_1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503" name="Google Shape;503;g1b1e1a90a7e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b1e1a90a7e_2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1b1e1a90a7e_2_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510" name="Google Shape;510;g1b1e1a90a7e_2_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b1e1a90a7e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b1e1a90a7e_2_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Presenting: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Yeuen Kim MD MAS</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Assistant health officer- extra help;</a:t>
            </a:r>
            <a:endParaRPr>
              <a:solidFill>
                <a:srgbClr val="242424"/>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42424"/>
                </a:solidFill>
                <a:highlight>
                  <a:schemeClr val="lt1"/>
                </a:highlight>
                <a:latin typeface="Calibri"/>
                <a:ea typeface="Calibri"/>
                <a:cs typeface="Calibri"/>
                <a:sym typeface="Calibri"/>
              </a:rPr>
              <a:t>MPX disease investigation</a:t>
            </a:r>
            <a:endParaRPr>
              <a:solidFill>
                <a:srgbClr val="242424"/>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
        <p:nvSpPr>
          <p:cNvPr id="522" name="Google Shape;522;g1b1e1a90a7e_2_1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rtl="0">
              <a:lnSpc>
                <a:spcPct val="85000"/>
              </a:lnSpc>
              <a:spcBef>
                <a:spcPts val="0"/>
              </a:spcBef>
              <a:spcAft>
                <a:spcPts val="0"/>
              </a:spcAft>
              <a:buClr>
                <a:srgbClr val="3F3F3F"/>
              </a:buClr>
              <a:buSzPts val="3600"/>
              <a:buFont typeface="Quattrocento Sans"/>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rmAutofit/>
          </a:bodyPr>
          <a:lstStyle>
            <a:lvl1pPr marL="457200" lvl="0" indent="-317500" algn="l" rtl="0">
              <a:lnSpc>
                <a:spcPct val="90000"/>
              </a:lnSpc>
              <a:spcBef>
                <a:spcPts val="900"/>
              </a:spcBef>
              <a:spcAft>
                <a:spcPts val="0"/>
              </a:spcAft>
              <a:buSzPts val="1400"/>
              <a:buChar char="●"/>
              <a:defRPr sz="1100"/>
            </a:lvl1pPr>
            <a:lvl2pPr marL="914400" lvl="1" indent="-317500" algn="l" rtl="0">
              <a:lnSpc>
                <a:spcPct val="90000"/>
              </a:lnSpc>
              <a:spcBef>
                <a:spcPts val="200"/>
              </a:spcBef>
              <a:spcAft>
                <a:spcPts val="0"/>
              </a:spcAft>
              <a:buSzPts val="1400"/>
              <a:buChar char="○"/>
              <a:defRPr sz="1100"/>
            </a:lvl2pPr>
            <a:lvl3pPr marL="1371600" lvl="2" indent="-317500" algn="l" rtl="0">
              <a:lnSpc>
                <a:spcPct val="90000"/>
              </a:lnSpc>
              <a:spcBef>
                <a:spcPts val="300"/>
              </a:spcBef>
              <a:spcAft>
                <a:spcPts val="0"/>
              </a:spcAft>
              <a:buSzPts val="1400"/>
              <a:buChar char="■"/>
              <a:defRPr sz="1100"/>
            </a:lvl3pPr>
            <a:lvl4pPr marL="1828800" lvl="3" indent="-317500" algn="l" rtl="0">
              <a:lnSpc>
                <a:spcPct val="90000"/>
              </a:lnSpc>
              <a:spcBef>
                <a:spcPts val="300"/>
              </a:spcBef>
              <a:spcAft>
                <a:spcPts val="0"/>
              </a:spcAft>
              <a:buSzPts val="1400"/>
              <a:buChar char="●"/>
              <a:defRPr sz="1100"/>
            </a:lvl4pPr>
            <a:lvl5pPr marL="2286000" lvl="4" indent="-317500" algn="l" rtl="0">
              <a:lnSpc>
                <a:spcPct val="90000"/>
              </a:lnSpc>
              <a:spcBef>
                <a:spcPts val="300"/>
              </a:spcBef>
              <a:spcAft>
                <a:spcPts val="0"/>
              </a:spcAft>
              <a:buSzPts val="1400"/>
              <a:buChar char="○"/>
              <a:defRPr sz="1100"/>
            </a:lvl5pPr>
            <a:lvl6pPr marL="2743200" lvl="5" indent="-317500" algn="l" rtl="0">
              <a:lnSpc>
                <a:spcPct val="90000"/>
              </a:lnSpc>
              <a:spcBef>
                <a:spcPts val="300"/>
              </a:spcBef>
              <a:spcAft>
                <a:spcPts val="0"/>
              </a:spcAft>
              <a:buSzPts val="1400"/>
              <a:buChar char="■"/>
              <a:defRPr sz="1100"/>
            </a:lvl6pPr>
            <a:lvl7pPr marL="3200400" lvl="6" indent="-317500" algn="l" rtl="0">
              <a:lnSpc>
                <a:spcPct val="90000"/>
              </a:lnSpc>
              <a:spcBef>
                <a:spcPts val="300"/>
              </a:spcBef>
              <a:spcAft>
                <a:spcPts val="0"/>
              </a:spcAft>
              <a:buSzPts val="1400"/>
              <a:buChar char="●"/>
              <a:defRPr sz="1100"/>
            </a:lvl7pPr>
            <a:lvl8pPr marL="3657600" lvl="7" indent="-317500" algn="l" rtl="0">
              <a:lnSpc>
                <a:spcPct val="90000"/>
              </a:lnSpc>
              <a:spcBef>
                <a:spcPts val="300"/>
              </a:spcBef>
              <a:spcAft>
                <a:spcPts val="0"/>
              </a:spcAft>
              <a:buSzPts val="1400"/>
              <a:buChar char="○"/>
              <a:defRPr sz="1100"/>
            </a:lvl8pPr>
            <a:lvl9pPr marL="4114800" lvl="8" indent="-317500" algn="l" rtl="0">
              <a:lnSpc>
                <a:spcPct val="90000"/>
              </a:lnSpc>
              <a:spcBef>
                <a:spcPts val="300"/>
              </a:spcBef>
              <a:spcAft>
                <a:spcPts val="300"/>
              </a:spcAft>
              <a:buSzPts val="1400"/>
              <a:buChar char="■"/>
              <a:defRPr sz="1100"/>
            </a:lvl9pPr>
          </a:lstStyle>
          <a:p>
            <a:endParaRPr/>
          </a:p>
        </p:txBody>
      </p:sp>
      <p:sp>
        <p:nvSpPr>
          <p:cNvPr id="53" name="Google Shape;53;p13"/>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a:off x="659218" y="1280365"/>
            <a:ext cx="7825500" cy="12915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dk1"/>
              </a:buClr>
              <a:buSzPts val="4100"/>
              <a:buFont typeface="Arial"/>
              <a:buNone/>
              <a:defRPr sz="4100" b="1"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6" name="Google Shape;66;p15"/>
          <p:cNvSpPr txBox="1">
            <a:spLocks noGrp="1"/>
          </p:cNvSpPr>
          <p:nvPr>
            <p:ph type="subTitle" idx="1"/>
          </p:nvPr>
        </p:nvSpPr>
        <p:spPr>
          <a:xfrm>
            <a:off x="1143000" y="3140122"/>
            <a:ext cx="6858000" cy="12417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7"/>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7"/>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7"/>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18"/>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90" name="Google Shape;90;p19"/>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9"/>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9"/>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 name="Google Shape;95;p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6" name="Google Shape;96;p20"/>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2" name="Google Shape;102;p21"/>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1"/>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8" name="Google Shape;108;p2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9" name="Google Shape;109;p22"/>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5" name="Google Shape;115;p23"/>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7" name="Google Shape;117;p23"/>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8" name="Google Shape;118;p23"/>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3"/>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2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24" name="Google Shape;124;p24"/>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5" name="Google Shape;125;p24"/>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4"/>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4"/>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0" name="Google Shape;130;p25"/>
          <p:cNvSpPr>
            <a:spLocks noGrp="1"/>
          </p:cNvSpPr>
          <p:nvPr>
            <p:ph type="pic" idx="2"/>
          </p:nvPr>
        </p:nvSpPr>
        <p:spPr>
          <a:xfrm>
            <a:off x="3887391" y="740569"/>
            <a:ext cx="4629300" cy="3655200"/>
          </a:xfrm>
          <a:prstGeom prst="rect">
            <a:avLst/>
          </a:prstGeom>
          <a:noFill/>
          <a:ln>
            <a:noFill/>
          </a:ln>
        </p:spPr>
      </p:sp>
      <p:sp>
        <p:nvSpPr>
          <p:cNvPr id="131" name="Google Shape;131;p25"/>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32" name="Google Shape;132;p25"/>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5"/>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5"/>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7" name="Google Shape;137;p2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8" name="Google Shape;138;p26"/>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6"/>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6"/>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3" name="Google Shape;143;p2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4" name="Google Shape;144;p27"/>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 name="Google Shape;145;p27"/>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27"/>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5"/>
        <p:cNvGrpSpPr/>
        <p:nvPr/>
      </p:nvGrpSpPr>
      <p:grpSpPr>
        <a:xfrm>
          <a:off x="0" y="0"/>
          <a:ext cx="0" cy="0"/>
          <a:chOff x="0" y="0"/>
          <a:chExt cx="0" cy="0"/>
        </a:xfrm>
      </p:grpSpPr>
      <p:pic>
        <p:nvPicPr>
          <p:cNvPr id="156" name="Google Shape;156;p29"/>
          <p:cNvPicPr preferRelativeResize="0"/>
          <p:nvPr/>
        </p:nvPicPr>
        <p:blipFill rotWithShape="1">
          <a:blip r:embed="rId2">
            <a:alphaModFix/>
          </a:blip>
          <a:srcRect/>
          <a:stretch/>
        </p:blipFill>
        <p:spPr>
          <a:xfrm>
            <a:off x="0" y="4851518"/>
            <a:ext cx="9144000" cy="291982"/>
          </a:xfrm>
          <a:prstGeom prst="rect">
            <a:avLst/>
          </a:prstGeom>
          <a:noFill/>
          <a:ln>
            <a:noFill/>
          </a:ln>
        </p:spPr>
      </p:pic>
      <p:sp>
        <p:nvSpPr>
          <p:cNvPr id="157" name="Google Shape;157;p29"/>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29"/>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9" name="Google Shape;159;p29"/>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0"/>
        <p:cNvGrpSpPr/>
        <p:nvPr/>
      </p:nvGrpSpPr>
      <p:grpSpPr>
        <a:xfrm>
          <a:off x="0" y="0"/>
          <a:ext cx="0" cy="0"/>
          <a:chOff x="0" y="0"/>
          <a:chExt cx="0" cy="0"/>
        </a:xfrm>
      </p:grpSpPr>
      <p:sp>
        <p:nvSpPr>
          <p:cNvPr id="161" name="Google Shape;161;p30"/>
          <p:cNvSpPr txBox="1">
            <a:spLocks noGrp="1"/>
          </p:cNvSpPr>
          <p:nvPr>
            <p:ph type="ctrTitle"/>
          </p:nvPr>
        </p:nvSpPr>
        <p:spPr>
          <a:xfrm>
            <a:off x="822960" y="569214"/>
            <a:ext cx="7543800" cy="267462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262626"/>
              </a:buClr>
              <a:buSzPts val="6000"/>
              <a:buFont typeface="Quattrocento Sans"/>
              <a:buNone/>
              <a:defRPr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2" name="Google Shape;162;p30"/>
          <p:cNvSpPr txBox="1">
            <a:spLocks noGrp="1"/>
          </p:cNvSpPr>
          <p:nvPr>
            <p:ph type="subTitle" idx="1"/>
          </p:nvPr>
        </p:nvSpPr>
        <p:spPr>
          <a:xfrm>
            <a:off x="825038" y="3341715"/>
            <a:ext cx="7543800" cy="857250"/>
          </a:xfrm>
          <a:prstGeom prst="rect">
            <a:avLst/>
          </a:prstGeom>
          <a:noFill/>
          <a:ln>
            <a:noFill/>
          </a:ln>
        </p:spPr>
        <p:txBody>
          <a:bodyPr spcFirstLastPara="1" wrap="square" lIns="68575" tIns="34275" rIns="68575" bIns="34275" anchor="t" anchorCtr="0">
            <a:normAutofit/>
          </a:bodyPr>
          <a:lstStyle>
            <a:lvl1pPr lvl="0" algn="l">
              <a:lnSpc>
                <a:spcPct val="90000"/>
              </a:lnSpc>
              <a:spcBef>
                <a:spcPts val="900"/>
              </a:spcBef>
              <a:spcAft>
                <a:spcPts val="0"/>
              </a:spcAft>
              <a:buSzPts val="1800"/>
              <a:buNone/>
              <a:defRPr sz="1800" cap="none">
                <a:solidFill>
                  <a:schemeClr val="dk2"/>
                </a:solidFill>
                <a:latin typeface="Quattrocento Sans"/>
                <a:ea typeface="Quattrocento Sans"/>
                <a:cs typeface="Quattrocento Sans"/>
                <a:sym typeface="Quattrocento Sans"/>
              </a:defRPr>
            </a:lvl1pPr>
            <a:lvl2pPr lvl="1" algn="ctr">
              <a:lnSpc>
                <a:spcPct val="90000"/>
              </a:lnSpc>
              <a:spcBef>
                <a:spcPts val="20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pic>
        <p:nvPicPr>
          <p:cNvPr id="163" name="Google Shape;163;p30"/>
          <p:cNvPicPr preferRelativeResize="0"/>
          <p:nvPr/>
        </p:nvPicPr>
        <p:blipFill rotWithShape="1">
          <a:blip r:embed="rId2">
            <a:alphaModFix/>
          </a:blip>
          <a:srcRect/>
          <a:stretch/>
        </p:blipFill>
        <p:spPr>
          <a:xfrm>
            <a:off x="0" y="4844839"/>
            <a:ext cx="9144000" cy="298661"/>
          </a:xfrm>
          <a:prstGeom prst="rect">
            <a:avLst/>
          </a:prstGeom>
          <a:noFill/>
          <a:ln>
            <a:noFill/>
          </a:ln>
        </p:spPr>
      </p:pic>
      <p:sp>
        <p:nvSpPr>
          <p:cNvPr id="164" name="Google Shape;164;p30"/>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5" name="Google Shape;165;p30"/>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6" name="Google Shape;166;p30"/>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cxnSp>
        <p:nvCxnSpPr>
          <p:cNvPr id="167" name="Google Shape;167;p30"/>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0" name="Google Shape;170;p31"/>
          <p:cNvSpPr txBox="1">
            <a:spLocks noGrp="1"/>
          </p:cNvSpPr>
          <p:nvPr>
            <p:ph type="body" idx="1"/>
          </p:nvPr>
        </p:nvSpPr>
        <p:spPr>
          <a:xfrm>
            <a:off x="822959" y="1384301"/>
            <a:ext cx="3703320" cy="301752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71" name="Google Shape;171;p31"/>
          <p:cNvSpPr txBox="1">
            <a:spLocks noGrp="1"/>
          </p:cNvSpPr>
          <p:nvPr>
            <p:ph type="body" idx="2"/>
          </p:nvPr>
        </p:nvSpPr>
        <p:spPr>
          <a:xfrm>
            <a:off x="4663440" y="1384301"/>
            <a:ext cx="3703320" cy="301752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72" name="Google Shape;172;p31"/>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31"/>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4" name="Google Shape;174;p31"/>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Presentation Title Slide">
  <p:cSld name="Presentation Title Slide">
    <p:bg>
      <p:bgPr>
        <a:solidFill>
          <a:schemeClr val="lt1"/>
        </a:solidFill>
        <a:effectLst/>
      </p:bgPr>
    </p:bg>
    <p:spTree>
      <p:nvGrpSpPr>
        <p:cNvPr id="1" name="Shape 175"/>
        <p:cNvGrpSpPr/>
        <p:nvPr/>
      </p:nvGrpSpPr>
      <p:grpSpPr>
        <a:xfrm>
          <a:off x="0" y="0"/>
          <a:ext cx="0" cy="0"/>
          <a:chOff x="0" y="0"/>
          <a:chExt cx="0" cy="0"/>
        </a:xfrm>
      </p:grpSpPr>
      <p:sp>
        <p:nvSpPr>
          <p:cNvPr id="176" name="Google Shape;176;p32"/>
          <p:cNvSpPr txBox="1">
            <a:spLocks noGrp="1"/>
          </p:cNvSpPr>
          <p:nvPr>
            <p:ph type="title"/>
          </p:nvPr>
        </p:nvSpPr>
        <p:spPr>
          <a:xfrm>
            <a:off x="822960" y="569214"/>
            <a:ext cx="7543800" cy="267462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262626"/>
              </a:buClr>
              <a:buSzPts val="6000"/>
              <a:buFont typeface="Quattrocento Sans"/>
              <a:buNone/>
              <a:defRPr sz="6000" b="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7" name="Google Shape;177;p32"/>
          <p:cNvSpPr txBox="1">
            <a:spLocks noGrp="1"/>
          </p:cNvSpPr>
          <p:nvPr>
            <p:ph type="body" idx="1"/>
          </p:nvPr>
        </p:nvSpPr>
        <p:spPr>
          <a:xfrm>
            <a:off x="822960" y="3339846"/>
            <a:ext cx="7543800" cy="33914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Quattrocento Sans"/>
                <a:ea typeface="Quattrocento Sans"/>
                <a:cs typeface="Quattrocento Sans"/>
                <a:sym typeface="Quattrocento Sans"/>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100"/>
              <a:buNone/>
              <a:defRPr sz="1100">
                <a:solidFill>
                  <a:srgbClr val="888888"/>
                </a:solidFill>
              </a:defRPr>
            </a:lvl4pPr>
            <a:lvl5pPr marL="2286000" lvl="4" indent="-228600" algn="l">
              <a:lnSpc>
                <a:spcPct val="90000"/>
              </a:lnSpc>
              <a:spcBef>
                <a:spcPts val="300"/>
              </a:spcBef>
              <a:spcAft>
                <a:spcPts val="0"/>
              </a:spcAft>
              <a:buSzPts val="1100"/>
              <a:buNone/>
              <a:defRPr sz="1100">
                <a:solidFill>
                  <a:srgbClr val="888888"/>
                </a:solidFill>
              </a:defRPr>
            </a:lvl5pPr>
            <a:lvl6pPr marL="2743200" lvl="5" indent="-228600" algn="l">
              <a:lnSpc>
                <a:spcPct val="90000"/>
              </a:lnSpc>
              <a:spcBef>
                <a:spcPts val="300"/>
              </a:spcBef>
              <a:spcAft>
                <a:spcPts val="0"/>
              </a:spcAft>
              <a:buSzPts val="1100"/>
              <a:buNone/>
              <a:defRPr sz="1100">
                <a:solidFill>
                  <a:srgbClr val="888888"/>
                </a:solidFill>
              </a:defRPr>
            </a:lvl6pPr>
            <a:lvl7pPr marL="3200400" lvl="6" indent="-228600" algn="l">
              <a:lnSpc>
                <a:spcPct val="90000"/>
              </a:lnSpc>
              <a:spcBef>
                <a:spcPts val="300"/>
              </a:spcBef>
              <a:spcAft>
                <a:spcPts val="0"/>
              </a:spcAft>
              <a:buSzPts val="1100"/>
              <a:buNone/>
              <a:defRPr sz="1100">
                <a:solidFill>
                  <a:srgbClr val="888888"/>
                </a:solidFill>
              </a:defRPr>
            </a:lvl7pPr>
            <a:lvl8pPr marL="3657600" lvl="7" indent="-228600" algn="l">
              <a:lnSpc>
                <a:spcPct val="90000"/>
              </a:lnSpc>
              <a:spcBef>
                <a:spcPts val="300"/>
              </a:spcBef>
              <a:spcAft>
                <a:spcPts val="0"/>
              </a:spcAft>
              <a:buSzPts val="1100"/>
              <a:buNone/>
              <a:defRPr sz="1100">
                <a:solidFill>
                  <a:srgbClr val="888888"/>
                </a:solidFill>
              </a:defRPr>
            </a:lvl8pPr>
            <a:lvl9pPr marL="4114800" lvl="8" indent="-228600" algn="l">
              <a:lnSpc>
                <a:spcPct val="90000"/>
              </a:lnSpc>
              <a:spcBef>
                <a:spcPts val="300"/>
              </a:spcBef>
              <a:spcAft>
                <a:spcPts val="300"/>
              </a:spcAft>
              <a:buSzPts val="1100"/>
              <a:buNone/>
              <a:defRPr sz="1100">
                <a:solidFill>
                  <a:srgbClr val="888888"/>
                </a:solidFill>
              </a:defRPr>
            </a:lvl9pPr>
          </a:lstStyle>
          <a:p>
            <a:endParaRPr/>
          </a:p>
        </p:txBody>
      </p:sp>
      <p:pic>
        <p:nvPicPr>
          <p:cNvPr id="178" name="Google Shape;178;p32"/>
          <p:cNvPicPr preferRelativeResize="0"/>
          <p:nvPr/>
        </p:nvPicPr>
        <p:blipFill rotWithShape="1">
          <a:blip r:embed="rId2">
            <a:alphaModFix/>
          </a:blip>
          <a:srcRect/>
          <a:stretch/>
        </p:blipFill>
        <p:spPr>
          <a:xfrm>
            <a:off x="0" y="4804358"/>
            <a:ext cx="9144000" cy="339143"/>
          </a:xfrm>
          <a:prstGeom prst="rect">
            <a:avLst/>
          </a:prstGeom>
          <a:noFill/>
          <a:ln>
            <a:noFill/>
          </a:ln>
        </p:spPr>
      </p:pic>
      <p:sp>
        <p:nvSpPr>
          <p:cNvPr id="179" name="Google Shape;179;p32"/>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0" name="Google Shape;180;p32"/>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1" name="Google Shape;181;p32"/>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cxnSp>
        <p:nvCxnSpPr>
          <p:cNvPr id="182" name="Google Shape;182;p32"/>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183" name="Google Shape;183;p32"/>
          <p:cNvSpPr txBox="1">
            <a:spLocks noGrp="1"/>
          </p:cNvSpPr>
          <p:nvPr>
            <p:ph type="body" idx="2"/>
          </p:nvPr>
        </p:nvSpPr>
        <p:spPr>
          <a:xfrm>
            <a:off x="837164" y="3774999"/>
            <a:ext cx="7543800" cy="33914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400"/>
              <a:buNone/>
              <a:defRPr sz="1400" cap="none">
                <a:solidFill>
                  <a:schemeClr val="dk2"/>
                </a:solidFill>
                <a:latin typeface="Quattrocento Sans"/>
                <a:ea typeface="Quattrocento Sans"/>
                <a:cs typeface="Quattrocento Sans"/>
                <a:sym typeface="Quattrocento Sans"/>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100"/>
              <a:buNone/>
              <a:defRPr sz="1100">
                <a:solidFill>
                  <a:srgbClr val="888888"/>
                </a:solidFill>
              </a:defRPr>
            </a:lvl4pPr>
            <a:lvl5pPr marL="2286000" lvl="4" indent="-228600" algn="l">
              <a:lnSpc>
                <a:spcPct val="90000"/>
              </a:lnSpc>
              <a:spcBef>
                <a:spcPts val="300"/>
              </a:spcBef>
              <a:spcAft>
                <a:spcPts val="0"/>
              </a:spcAft>
              <a:buSzPts val="1100"/>
              <a:buNone/>
              <a:defRPr sz="1100">
                <a:solidFill>
                  <a:srgbClr val="888888"/>
                </a:solidFill>
              </a:defRPr>
            </a:lvl5pPr>
            <a:lvl6pPr marL="2743200" lvl="5" indent="-228600" algn="l">
              <a:lnSpc>
                <a:spcPct val="90000"/>
              </a:lnSpc>
              <a:spcBef>
                <a:spcPts val="300"/>
              </a:spcBef>
              <a:spcAft>
                <a:spcPts val="0"/>
              </a:spcAft>
              <a:buSzPts val="1100"/>
              <a:buNone/>
              <a:defRPr sz="1100">
                <a:solidFill>
                  <a:srgbClr val="888888"/>
                </a:solidFill>
              </a:defRPr>
            </a:lvl6pPr>
            <a:lvl7pPr marL="3200400" lvl="6" indent="-228600" algn="l">
              <a:lnSpc>
                <a:spcPct val="90000"/>
              </a:lnSpc>
              <a:spcBef>
                <a:spcPts val="300"/>
              </a:spcBef>
              <a:spcAft>
                <a:spcPts val="0"/>
              </a:spcAft>
              <a:buSzPts val="1100"/>
              <a:buNone/>
              <a:defRPr sz="1100">
                <a:solidFill>
                  <a:srgbClr val="888888"/>
                </a:solidFill>
              </a:defRPr>
            </a:lvl7pPr>
            <a:lvl8pPr marL="3657600" lvl="7" indent="-228600" algn="l">
              <a:lnSpc>
                <a:spcPct val="90000"/>
              </a:lnSpc>
              <a:spcBef>
                <a:spcPts val="300"/>
              </a:spcBef>
              <a:spcAft>
                <a:spcPts val="0"/>
              </a:spcAft>
              <a:buSzPts val="1100"/>
              <a:buNone/>
              <a:defRPr sz="1100">
                <a:solidFill>
                  <a:srgbClr val="888888"/>
                </a:solidFill>
              </a:defRPr>
            </a:lvl8pPr>
            <a:lvl9pPr marL="4114800" lvl="8" indent="-228600" algn="l">
              <a:lnSpc>
                <a:spcPct val="90000"/>
              </a:lnSpc>
              <a:spcBef>
                <a:spcPts val="300"/>
              </a:spcBef>
              <a:spcAft>
                <a:spcPts val="300"/>
              </a:spcAft>
              <a:buSzPts val="1100"/>
              <a:buNone/>
              <a:defRPr sz="1100">
                <a:solidFill>
                  <a:srgbClr val="888888"/>
                </a:solidFill>
              </a:defRPr>
            </a:lvl9pPr>
          </a:lstStyle>
          <a:p>
            <a:endParaRPr/>
          </a:p>
        </p:txBody>
      </p:sp>
      <p:pic>
        <p:nvPicPr>
          <p:cNvPr id="184" name="Google Shape;184;p32"/>
          <p:cNvPicPr preferRelativeResize="0"/>
          <p:nvPr/>
        </p:nvPicPr>
        <p:blipFill rotWithShape="1">
          <a:blip r:embed="rId3">
            <a:alphaModFix/>
          </a:blip>
          <a:srcRect/>
          <a:stretch/>
        </p:blipFill>
        <p:spPr>
          <a:xfrm>
            <a:off x="7896187" y="1053083"/>
            <a:ext cx="727463" cy="727462"/>
          </a:xfrm>
          <a:prstGeom prst="rect">
            <a:avLst/>
          </a:prstGeom>
          <a:noFill/>
          <a:ln>
            <a:noFill/>
          </a:ln>
        </p:spPr>
      </p:pic>
      <p:pic>
        <p:nvPicPr>
          <p:cNvPr id="185" name="Google Shape;185;p32"/>
          <p:cNvPicPr preferRelativeResize="0"/>
          <p:nvPr/>
        </p:nvPicPr>
        <p:blipFill rotWithShape="1">
          <a:blip r:embed="rId4">
            <a:alphaModFix/>
          </a:blip>
          <a:srcRect/>
          <a:stretch/>
        </p:blipFill>
        <p:spPr>
          <a:xfrm>
            <a:off x="7478909" y="278123"/>
            <a:ext cx="1401629" cy="69266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3600"/>
              <a:buFont typeface="Quattrocento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8" name="Google Shape;188;p33"/>
          <p:cNvSpPr txBox="1">
            <a:spLocks noGrp="1"/>
          </p:cNvSpPr>
          <p:nvPr>
            <p:ph type="body" idx="1"/>
          </p:nvPr>
        </p:nvSpPr>
        <p:spPr>
          <a:xfrm>
            <a:off x="822960" y="1384301"/>
            <a:ext cx="7543800" cy="301752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89" name="Google Shape;189;p33"/>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0" name="Google Shape;190;p33"/>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1" name="Google Shape;191;p33"/>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2"/>
        <p:cNvGrpSpPr/>
        <p:nvPr/>
      </p:nvGrpSpPr>
      <p:grpSpPr>
        <a:xfrm>
          <a:off x="0" y="0"/>
          <a:ext cx="0" cy="0"/>
          <a:chOff x="0" y="0"/>
          <a:chExt cx="0" cy="0"/>
        </a:xfrm>
      </p:grpSpPr>
      <p:sp>
        <p:nvSpPr>
          <p:cNvPr id="193" name="Google Shape;193;p34"/>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4" name="Google Shape;194;p34"/>
          <p:cNvSpPr txBox="1">
            <a:spLocks noGrp="1"/>
          </p:cNvSpPr>
          <p:nvPr>
            <p:ph type="body" idx="1"/>
          </p:nvPr>
        </p:nvSpPr>
        <p:spPr>
          <a:xfrm>
            <a:off x="822960" y="1384539"/>
            <a:ext cx="3703320" cy="552211"/>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95" name="Google Shape;195;p34"/>
          <p:cNvSpPr txBox="1">
            <a:spLocks noGrp="1"/>
          </p:cNvSpPr>
          <p:nvPr>
            <p:ph type="body" idx="2"/>
          </p:nvPr>
        </p:nvSpPr>
        <p:spPr>
          <a:xfrm>
            <a:off x="822960" y="1936751"/>
            <a:ext cx="3703320" cy="253365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96" name="Google Shape;196;p34"/>
          <p:cNvSpPr txBox="1">
            <a:spLocks noGrp="1"/>
          </p:cNvSpPr>
          <p:nvPr>
            <p:ph type="body" idx="3"/>
          </p:nvPr>
        </p:nvSpPr>
        <p:spPr>
          <a:xfrm>
            <a:off x="4663440" y="1384539"/>
            <a:ext cx="3703320" cy="552211"/>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97" name="Google Shape;197;p34"/>
          <p:cNvSpPr txBox="1">
            <a:spLocks noGrp="1"/>
          </p:cNvSpPr>
          <p:nvPr>
            <p:ph type="body" idx="4"/>
          </p:nvPr>
        </p:nvSpPr>
        <p:spPr>
          <a:xfrm>
            <a:off x="4663440" y="1936751"/>
            <a:ext cx="3703320" cy="253365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98" name="Google Shape;198;p34"/>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9" name="Google Shape;199;p34"/>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0" name="Google Shape;200;p34"/>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3" name="Google Shape;203;p35"/>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4" name="Google Shape;204;p35"/>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5" name="Google Shape;205;p35"/>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8" name="Google Shape;208;p36"/>
          <p:cNvSpPr txBox="1">
            <a:spLocks noGrp="1"/>
          </p:cNvSpPr>
          <p:nvPr>
            <p:ph type="body" idx="1"/>
          </p:nvPr>
        </p:nvSpPr>
        <p:spPr>
          <a:xfrm>
            <a:off x="3600450" y="548640"/>
            <a:ext cx="4869180" cy="394335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09" name="Google Shape;209;p36"/>
          <p:cNvSpPr txBox="1">
            <a:spLocks noGrp="1"/>
          </p:cNvSpPr>
          <p:nvPr>
            <p:ph type="body" idx="2"/>
          </p:nvPr>
        </p:nvSpPr>
        <p:spPr>
          <a:xfrm>
            <a:off x="342900" y="2194560"/>
            <a:ext cx="2400300" cy="2534343"/>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100"/>
              <a:buNone/>
              <a:defRPr sz="1100">
                <a:solidFill>
                  <a:schemeClr val="dk1"/>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210" name="Google Shape;210;p36"/>
          <p:cNvSpPr txBox="1">
            <a:spLocks noGrp="1"/>
          </p:cNvSpPr>
          <p:nvPr>
            <p:ph type="dt" idx="10"/>
          </p:nvPr>
        </p:nvSpPr>
        <p:spPr>
          <a:xfrm>
            <a:off x="349134" y="4844839"/>
            <a:ext cx="1963882"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1" name="Google Shape;211;p36"/>
          <p:cNvSpPr txBox="1">
            <a:spLocks noGrp="1"/>
          </p:cNvSpPr>
          <p:nvPr>
            <p:ph type="ftr" idx="11"/>
          </p:nvPr>
        </p:nvSpPr>
        <p:spPr>
          <a:xfrm>
            <a:off x="3600450" y="4844839"/>
            <a:ext cx="34861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2" name="Google Shape;212;p36"/>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213" name="Google Shape;213;p36"/>
          <p:cNvPicPr preferRelativeResize="0"/>
          <p:nvPr/>
        </p:nvPicPr>
        <p:blipFill rotWithShape="1">
          <a:blip r:embed="rId2">
            <a:alphaModFix/>
          </a:blip>
          <a:srcRect/>
          <a:stretch/>
        </p:blipFill>
        <p:spPr>
          <a:xfrm rot="5400000">
            <a:off x="574871" y="2548106"/>
            <a:ext cx="5143501" cy="4728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Content with Caption">
  <p:cSld name="1_Content with Caption">
    <p:spTree>
      <p:nvGrpSpPr>
        <p:cNvPr id="1" name="Shape 214"/>
        <p:cNvGrpSpPr/>
        <p:nvPr/>
      </p:nvGrpSpPr>
      <p:grpSpPr>
        <a:xfrm>
          <a:off x="0" y="0"/>
          <a:ext cx="0" cy="0"/>
          <a:chOff x="0" y="0"/>
          <a:chExt cx="0" cy="0"/>
        </a:xfrm>
      </p:grpSpPr>
      <p:sp>
        <p:nvSpPr>
          <p:cNvPr id="215" name="Google Shape;215;p37"/>
          <p:cNvSpPr txBox="1">
            <a:spLocks noGrp="1"/>
          </p:cNvSpPr>
          <p:nvPr>
            <p:ph type="title"/>
          </p:nvPr>
        </p:nvSpPr>
        <p:spPr>
          <a:xfrm>
            <a:off x="3601915" y="58907"/>
            <a:ext cx="4885592" cy="1107539"/>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6" name="Google Shape;216;p37"/>
          <p:cNvSpPr txBox="1">
            <a:spLocks noGrp="1"/>
          </p:cNvSpPr>
          <p:nvPr>
            <p:ph type="body" idx="1"/>
          </p:nvPr>
        </p:nvSpPr>
        <p:spPr>
          <a:xfrm>
            <a:off x="3600450" y="1395047"/>
            <a:ext cx="4869180" cy="3096944"/>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17" name="Google Shape;217;p37"/>
          <p:cNvSpPr txBox="1">
            <a:spLocks noGrp="1"/>
          </p:cNvSpPr>
          <p:nvPr>
            <p:ph type="dt" idx="10"/>
          </p:nvPr>
        </p:nvSpPr>
        <p:spPr>
          <a:xfrm>
            <a:off x="349134" y="4844839"/>
            <a:ext cx="1963882"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8" name="Google Shape;218;p37"/>
          <p:cNvSpPr txBox="1">
            <a:spLocks noGrp="1"/>
          </p:cNvSpPr>
          <p:nvPr>
            <p:ph type="ftr" idx="11"/>
          </p:nvPr>
        </p:nvSpPr>
        <p:spPr>
          <a:xfrm>
            <a:off x="3600450" y="4844839"/>
            <a:ext cx="34861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9" name="Google Shape;219;p37"/>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220" name="Google Shape;220;p37"/>
          <p:cNvPicPr preferRelativeResize="0"/>
          <p:nvPr/>
        </p:nvPicPr>
        <p:blipFill rotWithShape="1">
          <a:blip r:embed="rId2">
            <a:alphaModFix/>
          </a:blip>
          <a:srcRect/>
          <a:stretch/>
        </p:blipFill>
        <p:spPr>
          <a:xfrm rot="5400000">
            <a:off x="574871" y="2548106"/>
            <a:ext cx="5143501" cy="47288"/>
          </a:xfrm>
          <a:prstGeom prst="rect">
            <a:avLst/>
          </a:prstGeom>
          <a:noFill/>
          <a:ln>
            <a:noFill/>
          </a:ln>
        </p:spPr>
      </p:pic>
      <p:cxnSp>
        <p:nvCxnSpPr>
          <p:cNvPr id="221" name="Google Shape;221;p37"/>
          <p:cNvCxnSpPr/>
          <p:nvPr/>
        </p:nvCxnSpPr>
        <p:spPr>
          <a:xfrm>
            <a:off x="3581400" y="1254369"/>
            <a:ext cx="4917831" cy="0"/>
          </a:xfrm>
          <a:prstGeom prst="straightConnector1">
            <a:avLst/>
          </a:prstGeom>
          <a:noFill/>
          <a:ln w="12700" cap="flat" cmpd="sng">
            <a:solidFill>
              <a:schemeClr val="dk1"/>
            </a:solidFill>
            <a:prstDash val="solid"/>
            <a:round/>
            <a:headEnd type="none" w="sm" len="sm"/>
            <a:tailEnd type="none" w="sm" len="sm"/>
          </a:ln>
        </p:spPr>
      </p:cxnSp>
      <p:sp>
        <p:nvSpPr>
          <p:cNvPr id="222" name="Google Shape;222;p37"/>
          <p:cNvSpPr>
            <a:spLocks noGrp="1"/>
          </p:cNvSpPr>
          <p:nvPr>
            <p:ph type="pic" idx="2"/>
          </p:nvPr>
        </p:nvSpPr>
        <p:spPr>
          <a:xfrm>
            <a:off x="0" y="0"/>
            <a:ext cx="3106341"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2_Content with Caption">
  <p:cSld name="2_Content with Caption">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3561202" y="156577"/>
            <a:ext cx="5180682" cy="925831"/>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5" name="Google Shape;225;p38"/>
          <p:cNvSpPr txBox="1">
            <a:spLocks noGrp="1"/>
          </p:cNvSpPr>
          <p:nvPr>
            <p:ph type="body" idx="1"/>
          </p:nvPr>
        </p:nvSpPr>
        <p:spPr>
          <a:xfrm>
            <a:off x="3552940" y="1313762"/>
            <a:ext cx="5221994" cy="3178228"/>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26" name="Google Shape;226;p38"/>
          <p:cNvSpPr txBox="1">
            <a:spLocks noGrp="1"/>
          </p:cNvSpPr>
          <p:nvPr>
            <p:ph type="dt" idx="10"/>
          </p:nvPr>
        </p:nvSpPr>
        <p:spPr>
          <a:xfrm>
            <a:off x="349134" y="4844839"/>
            <a:ext cx="1963882"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7" name="Google Shape;227;p38"/>
          <p:cNvSpPr txBox="1">
            <a:spLocks noGrp="1"/>
          </p:cNvSpPr>
          <p:nvPr>
            <p:ph type="ftr" idx="11"/>
          </p:nvPr>
        </p:nvSpPr>
        <p:spPr>
          <a:xfrm>
            <a:off x="3600450" y="4844839"/>
            <a:ext cx="34861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8" name="Google Shape;228;p38"/>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323232"/>
              </a:buClr>
              <a:buSzPts val="800"/>
              <a:buFont typeface="Quattrocento Sans"/>
              <a:buNone/>
              <a:defRPr sz="800" b="0" i="0" u="none" strike="noStrike" cap="none">
                <a:solidFill>
                  <a:srgbClr val="32323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229" name="Google Shape;229;p38"/>
          <p:cNvPicPr preferRelativeResize="0"/>
          <p:nvPr/>
        </p:nvPicPr>
        <p:blipFill rotWithShape="1">
          <a:blip r:embed="rId2">
            <a:alphaModFix/>
          </a:blip>
          <a:srcRect/>
          <a:stretch/>
        </p:blipFill>
        <p:spPr>
          <a:xfrm rot="5400000">
            <a:off x="574871" y="2548106"/>
            <a:ext cx="5143501" cy="47288"/>
          </a:xfrm>
          <a:prstGeom prst="rect">
            <a:avLst/>
          </a:prstGeom>
          <a:noFill/>
          <a:ln>
            <a:noFill/>
          </a:ln>
        </p:spPr>
      </p:pic>
      <p:cxnSp>
        <p:nvCxnSpPr>
          <p:cNvPr id="230" name="Google Shape;230;p38"/>
          <p:cNvCxnSpPr/>
          <p:nvPr/>
        </p:nvCxnSpPr>
        <p:spPr>
          <a:xfrm>
            <a:off x="3561202" y="1206347"/>
            <a:ext cx="5164157" cy="0"/>
          </a:xfrm>
          <a:prstGeom prst="straightConnector1">
            <a:avLst/>
          </a:prstGeom>
          <a:noFill/>
          <a:ln w="12700" cap="flat" cmpd="sng">
            <a:solidFill>
              <a:schemeClr val="dk1"/>
            </a:solidFill>
            <a:prstDash val="solid"/>
            <a:round/>
            <a:headEnd type="none" w="sm" len="sm"/>
            <a:tailEnd type="none" w="sm" len="sm"/>
          </a:ln>
        </p:spPr>
      </p:cxnSp>
      <p:sp>
        <p:nvSpPr>
          <p:cNvPr id="231" name="Google Shape;231;p38"/>
          <p:cNvSpPr>
            <a:spLocks noGrp="1"/>
          </p:cNvSpPr>
          <p:nvPr>
            <p:ph type="pic" idx="2"/>
          </p:nvPr>
        </p:nvSpPr>
        <p:spPr>
          <a:xfrm>
            <a:off x="0" y="0"/>
            <a:ext cx="3106341" cy="51435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2"/>
        <p:cNvGrpSpPr/>
        <p:nvPr/>
      </p:nvGrpSpPr>
      <p:grpSpPr>
        <a:xfrm>
          <a:off x="0" y="0"/>
          <a:ext cx="0" cy="0"/>
          <a:chOff x="0" y="0"/>
          <a:chExt cx="0" cy="0"/>
        </a:xfrm>
      </p:grpSpPr>
      <p:sp>
        <p:nvSpPr>
          <p:cNvPr id="233" name="Google Shape;233;p39"/>
          <p:cNvSpPr txBox="1">
            <a:spLocks noGrp="1"/>
          </p:cNvSpPr>
          <p:nvPr>
            <p:ph type="title"/>
          </p:nvPr>
        </p:nvSpPr>
        <p:spPr>
          <a:xfrm>
            <a:off x="822960" y="3806190"/>
            <a:ext cx="7584948" cy="617220"/>
          </a:xfrm>
          <a:prstGeom prst="rect">
            <a:avLst/>
          </a:prstGeom>
          <a:noFill/>
          <a:ln>
            <a:noFill/>
          </a:ln>
        </p:spPr>
        <p:txBody>
          <a:bodyPr spcFirstLastPara="1" wrap="square" lIns="68575" tIns="0" rIns="68575" bIns="0" anchor="b" anchorCtr="0">
            <a:no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34" name="Google Shape;234;p39"/>
          <p:cNvPicPr preferRelativeResize="0">
            <a:picLocks noGrp="1"/>
          </p:cNvPicPr>
          <p:nvPr>
            <p:ph type="pic" idx="2"/>
          </p:nvPr>
        </p:nvPicPr>
        <p:blipFill/>
        <p:spPr>
          <a:xfrm>
            <a:off x="11" y="0"/>
            <a:ext cx="9143989" cy="3686307"/>
          </a:xfrm>
          <a:prstGeom prst="rect">
            <a:avLst/>
          </a:prstGeom>
          <a:blipFill rotWithShape="1">
            <a:blip r:embed="rId2">
              <a:alphaModFix/>
            </a:blip>
            <a:stretch>
              <a:fillRect/>
            </a:stretch>
          </a:blipFill>
          <a:ln>
            <a:noFill/>
          </a:ln>
        </p:spPr>
      </p:pic>
      <p:sp>
        <p:nvSpPr>
          <p:cNvPr id="235" name="Google Shape;235;p39"/>
          <p:cNvSpPr txBox="1">
            <a:spLocks noGrp="1"/>
          </p:cNvSpPr>
          <p:nvPr>
            <p:ph type="body" idx="1"/>
          </p:nvPr>
        </p:nvSpPr>
        <p:spPr>
          <a:xfrm>
            <a:off x="822960" y="4430267"/>
            <a:ext cx="7584948" cy="445770"/>
          </a:xfrm>
          <a:prstGeom prst="rect">
            <a:avLst/>
          </a:prstGeom>
          <a:noFill/>
          <a:ln>
            <a:noFill/>
          </a:ln>
        </p:spPr>
        <p:txBody>
          <a:bodyPr spcFirstLastPara="1" wrap="square" lIns="68575" tIns="0" rIns="68575" bIns="0" anchor="t" anchorCtr="0">
            <a:normAutofit/>
          </a:bodyPr>
          <a:lstStyle>
            <a:lvl1pPr marL="457200" lvl="0" indent="-228600" algn="l">
              <a:lnSpc>
                <a:spcPct val="90000"/>
              </a:lnSpc>
              <a:spcBef>
                <a:spcPts val="0"/>
              </a:spcBef>
              <a:spcAft>
                <a:spcPts val="0"/>
              </a:spcAft>
              <a:buSzPts val="1100"/>
              <a:buNone/>
              <a:defRPr sz="1100">
                <a:solidFill>
                  <a:schemeClr val="dk1"/>
                </a:solidFill>
              </a:defRPr>
            </a:lvl1pPr>
            <a:lvl2pPr marL="914400" lvl="1" indent="-228600" algn="l">
              <a:lnSpc>
                <a:spcPct val="90000"/>
              </a:lnSpc>
              <a:spcBef>
                <a:spcPts val="5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236" name="Google Shape;236;p39"/>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7" name="Google Shape;237;p39"/>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8" name="Google Shape;238;p39"/>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800"/>
              <a:buFont typeface="Quattrocento Sans"/>
              <a:buNone/>
              <a:defRPr sz="800" b="0" i="0" u="none" strike="noStrike" cap="none">
                <a:solidFill>
                  <a:srgbClr val="00000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239" name="Google Shape;239;p39"/>
          <p:cNvPicPr preferRelativeResize="0"/>
          <p:nvPr/>
        </p:nvPicPr>
        <p:blipFill rotWithShape="1">
          <a:blip r:embed="rId3">
            <a:alphaModFix/>
          </a:blip>
          <a:srcRect/>
          <a:stretch/>
        </p:blipFill>
        <p:spPr>
          <a:xfrm>
            <a:off x="0" y="3682031"/>
            <a:ext cx="9144000" cy="11730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
        <p:cNvGrpSpPr/>
        <p:nvPr/>
      </p:nvGrpSpPr>
      <p:grpSpPr>
        <a:xfrm>
          <a:off x="0" y="0"/>
          <a:ext cx="0" cy="0"/>
          <a:chOff x="0" y="0"/>
          <a:chExt cx="0" cy="0"/>
        </a:xfrm>
      </p:grpSpPr>
      <p:sp>
        <p:nvSpPr>
          <p:cNvPr id="241" name="Google Shape;241;p40"/>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2" name="Google Shape;242;p40"/>
          <p:cNvSpPr txBox="1">
            <a:spLocks noGrp="1"/>
          </p:cNvSpPr>
          <p:nvPr>
            <p:ph type="body" idx="1"/>
          </p:nvPr>
        </p:nvSpPr>
        <p:spPr>
          <a:xfrm rot="5400000">
            <a:off x="3086100" y="-878839"/>
            <a:ext cx="3017520" cy="7543800"/>
          </a:xfrm>
          <a:prstGeom prst="rect">
            <a:avLst/>
          </a:prstGeom>
          <a:noFill/>
          <a:ln>
            <a:noFill/>
          </a:ln>
        </p:spPr>
        <p:txBody>
          <a:bodyPr spcFirstLastPara="1" wrap="square" lIns="34275" tIns="0" rIns="34275" bIns="0"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43" name="Google Shape;243;p40"/>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4" name="Google Shape;244;p40"/>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5" name="Google Shape;245;p40"/>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rot="5400000">
            <a:off x="5370480" y="1484279"/>
            <a:ext cx="4318066" cy="1971675"/>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48" name="Google Shape;248;p41"/>
          <p:cNvPicPr preferRelativeResize="0"/>
          <p:nvPr/>
        </p:nvPicPr>
        <p:blipFill rotWithShape="1">
          <a:blip r:embed="rId2">
            <a:alphaModFix/>
          </a:blip>
          <a:srcRect/>
          <a:stretch/>
        </p:blipFill>
        <p:spPr>
          <a:xfrm>
            <a:off x="0" y="4804358"/>
            <a:ext cx="9144000" cy="339143"/>
          </a:xfrm>
          <a:prstGeom prst="rect">
            <a:avLst/>
          </a:prstGeom>
          <a:noFill/>
          <a:ln>
            <a:noFill/>
          </a:ln>
        </p:spPr>
      </p:pic>
      <p:sp>
        <p:nvSpPr>
          <p:cNvPr id="249" name="Google Shape;249;p41"/>
          <p:cNvSpPr txBox="1">
            <a:spLocks noGrp="1"/>
          </p:cNvSpPr>
          <p:nvPr>
            <p:ph type="body" idx="1"/>
          </p:nvPr>
        </p:nvSpPr>
        <p:spPr>
          <a:xfrm rot="5400000">
            <a:off x="1369979" y="-430246"/>
            <a:ext cx="4318067" cy="5800725"/>
          </a:xfrm>
          <a:prstGeom prst="rect">
            <a:avLst/>
          </a:prstGeom>
          <a:noFill/>
          <a:ln>
            <a:noFill/>
          </a:ln>
        </p:spPr>
        <p:txBody>
          <a:bodyPr spcFirstLastPara="1" wrap="square" lIns="34275" tIns="0" rIns="34275" bIns="0"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50" name="Google Shape;250;p41"/>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1" name="Google Shape;251;p41"/>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2" name="Google Shape;252;p41"/>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sp>
        <p:nvSpPr>
          <p:cNvPr id="254" name="Google Shape;254;p4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4500"/>
              <a:buFont typeface="Quattrocento Sans"/>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5" name="Google Shape;255;p42"/>
          <p:cNvSpPr txBox="1">
            <a:spLocks noGrp="1"/>
          </p:cNvSpPr>
          <p:nvPr>
            <p:ph type="body" idx="1"/>
          </p:nvPr>
        </p:nvSpPr>
        <p:spPr>
          <a:xfrm>
            <a:off x="623888" y="3442097"/>
            <a:ext cx="7886700" cy="1125140"/>
          </a:xfrm>
          <a:prstGeom prst="rect">
            <a:avLst/>
          </a:prstGeom>
          <a:noFill/>
          <a:ln>
            <a:noFill/>
          </a:ln>
        </p:spPr>
        <p:txBody>
          <a:bodyPr spcFirstLastPara="1" wrap="square" lIns="0" tIns="34275" rIns="0" bIns="34275" anchor="t" anchorCtr="0">
            <a:normAutofit/>
          </a:bodyPr>
          <a:lstStyle>
            <a:lvl1pPr marL="457200" lvl="0" indent="-228600" algn="l">
              <a:lnSpc>
                <a:spcPct val="90000"/>
              </a:lnSpc>
              <a:spcBef>
                <a:spcPts val="900"/>
              </a:spcBef>
              <a:spcAft>
                <a:spcPts val="0"/>
              </a:spcAft>
              <a:buSzPts val="1800"/>
              <a:buNone/>
              <a:defRPr sz="1800">
                <a:solidFill>
                  <a:srgbClr val="888888"/>
                </a:solidFill>
              </a:defRPr>
            </a:lvl1pPr>
            <a:lvl2pPr marL="914400" lvl="1" indent="-228600" algn="l">
              <a:lnSpc>
                <a:spcPct val="90000"/>
              </a:lnSpc>
              <a:spcBef>
                <a:spcPts val="200"/>
              </a:spcBef>
              <a:spcAft>
                <a:spcPts val="0"/>
              </a:spcAft>
              <a:buSzPts val="1500"/>
              <a:buNone/>
              <a:defRPr sz="1500">
                <a:solidFill>
                  <a:srgbClr val="888888"/>
                </a:solidFill>
              </a:defRPr>
            </a:lvl2pPr>
            <a:lvl3pPr marL="1371600" lvl="2" indent="-228600" algn="l">
              <a:lnSpc>
                <a:spcPct val="90000"/>
              </a:lnSpc>
              <a:spcBef>
                <a:spcPts val="300"/>
              </a:spcBef>
              <a:spcAft>
                <a:spcPts val="0"/>
              </a:spcAft>
              <a:buSzPts val="1400"/>
              <a:buNone/>
              <a:defRPr sz="1400">
                <a:solidFill>
                  <a:srgbClr val="888888"/>
                </a:solidFill>
              </a:defRPr>
            </a:lvl3pPr>
            <a:lvl4pPr marL="1828800" lvl="3" indent="-228600" algn="l">
              <a:lnSpc>
                <a:spcPct val="90000"/>
              </a:lnSpc>
              <a:spcBef>
                <a:spcPts val="300"/>
              </a:spcBef>
              <a:spcAft>
                <a:spcPts val="0"/>
              </a:spcAft>
              <a:buSzPts val="1200"/>
              <a:buNone/>
              <a:defRPr sz="1200">
                <a:solidFill>
                  <a:srgbClr val="888888"/>
                </a:solidFill>
              </a:defRPr>
            </a:lvl4pPr>
            <a:lvl5pPr marL="2286000" lvl="4" indent="-228600" algn="l">
              <a:lnSpc>
                <a:spcPct val="90000"/>
              </a:lnSpc>
              <a:spcBef>
                <a:spcPts val="300"/>
              </a:spcBef>
              <a:spcAft>
                <a:spcPts val="0"/>
              </a:spcAft>
              <a:buSzPts val="1200"/>
              <a:buNone/>
              <a:defRPr sz="1200">
                <a:solidFill>
                  <a:srgbClr val="888888"/>
                </a:solidFill>
              </a:defRPr>
            </a:lvl5pPr>
            <a:lvl6pPr marL="2743200" lvl="5" indent="-228600" algn="l">
              <a:lnSpc>
                <a:spcPct val="90000"/>
              </a:lnSpc>
              <a:spcBef>
                <a:spcPts val="300"/>
              </a:spcBef>
              <a:spcAft>
                <a:spcPts val="0"/>
              </a:spcAft>
              <a:buSzPts val="1200"/>
              <a:buNone/>
              <a:defRPr sz="1200">
                <a:solidFill>
                  <a:srgbClr val="888888"/>
                </a:solidFill>
              </a:defRPr>
            </a:lvl6pPr>
            <a:lvl7pPr marL="3200400" lvl="6" indent="-228600" algn="l">
              <a:lnSpc>
                <a:spcPct val="90000"/>
              </a:lnSpc>
              <a:spcBef>
                <a:spcPts val="300"/>
              </a:spcBef>
              <a:spcAft>
                <a:spcPts val="0"/>
              </a:spcAft>
              <a:buSzPts val="1200"/>
              <a:buNone/>
              <a:defRPr sz="1200">
                <a:solidFill>
                  <a:srgbClr val="888888"/>
                </a:solidFill>
              </a:defRPr>
            </a:lvl7pPr>
            <a:lvl8pPr marL="3657600" lvl="7" indent="-228600" algn="l">
              <a:lnSpc>
                <a:spcPct val="90000"/>
              </a:lnSpc>
              <a:spcBef>
                <a:spcPts val="300"/>
              </a:spcBef>
              <a:spcAft>
                <a:spcPts val="0"/>
              </a:spcAft>
              <a:buSzPts val="1200"/>
              <a:buNone/>
              <a:defRPr sz="1200">
                <a:solidFill>
                  <a:srgbClr val="888888"/>
                </a:solidFill>
              </a:defRPr>
            </a:lvl8pPr>
            <a:lvl9pPr marL="4114800" lvl="8" indent="-228600" algn="l">
              <a:lnSpc>
                <a:spcPct val="90000"/>
              </a:lnSpc>
              <a:spcBef>
                <a:spcPts val="300"/>
              </a:spcBef>
              <a:spcAft>
                <a:spcPts val="300"/>
              </a:spcAft>
              <a:buSzPts val="1200"/>
              <a:buNone/>
              <a:defRPr sz="1200">
                <a:solidFill>
                  <a:srgbClr val="888888"/>
                </a:solidFill>
              </a:defRPr>
            </a:lvl9pPr>
          </a:lstStyle>
          <a:p>
            <a:endParaRPr/>
          </a:p>
        </p:txBody>
      </p:sp>
      <p:sp>
        <p:nvSpPr>
          <p:cNvPr id="256" name="Google Shape;256;p42"/>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7" name="Google Shape;257;p42"/>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8" name="Google Shape;258;p42"/>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0"/>
        <p:cNvGrpSpPr/>
        <p:nvPr/>
      </p:nvGrpSpPr>
      <p:grpSpPr>
        <a:xfrm>
          <a:off x="0" y="0"/>
          <a:ext cx="0" cy="0"/>
          <a:chOff x="0" y="0"/>
          <a:chExt cx="0" cy="0"/>
        </a:xfrm>
      </p:grpSpPr>
      <p:sp>
        <p:nvSpPr>
          <p:cNvPr id="271" name="Google Shape;271;p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44"/>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p44"/>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4" name="Google Shape;274;p44"/>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5"/>
        <p:cNvGrpSpPr/>
        <p:nvPr/>
      </p:nvGrpSpPr>
      <p:grpSpPr>
        <a:xfrm>
          <a:off x="0" y="0"/>
          <a:ext cx="0" cy="0"/>
          <a:chOff x="0" y="0"/>
          <a:chExt cx="0" cy="0"/>
        </a:xfrm>
      </p:grpSpPr>
      <p:sp>
        <p:nvSpPr>
          <p:cNvPr id="276" name="Google Shape;276;p4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7" name="Google Shape;277;p4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8" name="Google Shape;278;p45"/>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9" name="Google Shape;279;p45"/>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0" name="Google Shape;280;p45"/>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1"/>
        <p:cNvGrpSpPr/>
        <p:nvPr/>
      </p:nvGrpSpPr>
      <p:grpSpPr>
        <a:xfrm>
          <a:off x="0" y="0"/>
          <a:ext cx="0" cy="0"/>
          <a:chOff x="0" y="0"/>
          <a:chExt cx="0" cy="0"/>
        </a:xfrm>
      </p:grpSpPr>
      <p:sp>
        <p:nvSpPr>
          <p:cNvPr id="282" name="Google Shape;282;p46"/>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 name="Google Shape;283;p4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84" name="Google Shape;284;p46"/>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85" name="Google Shape;285;p46"/>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6" name="Google Shape;286;p46"/>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p46"/>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8"/>
        <p:cNvGrpSpPr/>
        <p:nvPr/>
      </p:nvGrpSpPr>
      <p:grpSpPr>
        <a:xfrm>
          <a:off x="0" y="0"/>
          <a:ext cx="0" cy="0"/>
          <a:chOff x="0" y="0"/>
          <a:chExt cx="0" cy="0"/>
        </a:xfrm>
      </p:grpSpPr>
      <p:sp>
        <p:nvSpPr>
          <p:cNvPr id="289" name="Google Shape;289;p47"/>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0" name="Google Shape;290;p47"/>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1" name="Google Shape;291;p47"/>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2"/>
        <p:cNvGrpSpPr/>
        <p:nvPr/>
      </p:nvGrpSpPr>
      <p:grpSpPr>
        <a:xfrm>
          <a:off x="0" y="0"/>
          <a:ext cx="0" cy="0"/>
          <a:chOff x="0" y="0"/>
          <a:chExt cx="0" cy="0"/>
        </a:xfrm>
      </p:grpSpPr>
      <p:sp>
        <p:nvSpPr>
          <p:cNvPr id="293" name="Google Shape;293;p48"/>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4" name="Google Shape;294;p48"/>
          <p:cNvSpPr>
            <a:spLocks noGrp="1"/>
          </p:cNvSpPr>
          <p:nvPr>
            <p:ph type="pic" idx="2"/>
          </p:nvPr>
        </p:nvSpPr>
        <p:spPr>
          <a:xfrm>
            <a:off x="3887391" y="740569"/>
            <a:ext cx="4629300" cy="3655200"/>
          </a:xfrm>
          <a:prstGeom prst="rect">
            <a:avLst/>
          </a:prstGeom>
          <a:noFill/>
          <a:ln>
            <a:noFill/>
          </a:ln>
        </p:spPr>
      </p:sp>
      <p:sp>
        <p:nvSpPr>
          <p:cNvPr id="295" name="Google Shape;295;p48"/>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96" name="Google Shape;296;p48"/>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7" name="Google Shape;297;p48"/>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8" name="Google Shape;298;p48"/>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9"/>
        <p:cNvGrpSpPr/>
        <p:nvPr/>
      </p:nvGrpSpPr>
      <p:grpSpPr>
        <a:xfrm>
          <a:off x="0" y="0"/>
          <a:ext cx="0" cy="0"/>
          <a:chOff x="0" y="0"/>
          <a:chExt cx="0" cy="0"/>
        </a:xfrm>
      </p:grpSpPr>
      <p:sp>
        <p:nvSpPr>
          <p:cNvPr id="300" name="Google Shape;300;p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1" name="Google Shape;301;p4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2" name="Google Shape;302;p4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3" name="Google Shape;303;p49"/>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4" name="Google Shape;304;p49"/>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5" name="Google Shape;305;p49"/>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6"/>
        <p:cNvGrpSpPr/>
        <p:nvPr/>
      </p:nvGrpSpPr>
      <p:grpSpPr>
        <a:xfrm>
          <a:off x="0" y="0"/>
          <a:ext cx="0" cy="0"/>
          <a:chOff x="0" y="0"/>
          <a:chExt cx="0" cy="0"/>
        </a:xfrm>
      </p:grpSpPr>
      <p:sp>
        <p:nvSpPr>
          <p:cNvPr id="307" name="Google Shape;307;p5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8" name="Google Shape;308;p50"/>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09" name="Google Shape;309;p50"/>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0" name="Google Shape;310;p50"/>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1" name="Google Shape;311;p50"/>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2"/>
        <p:cNvGrpSpPr/>
        <p:nvPr/>
      </p:nvGrpSpPr>
      <p:grpSpPr>
        <a:xfrm>
          <a:off x="0" y="0"/>
          <a:ext cx="0" cy="0"/>
          <a:chOff x="0" y="0"/>
          <a:chExt cx="0" cy="0"/>
        </a:xfrm>
      </p:grpSpPr>
      <p:sp>
        <p:nvSpPr>
          <p:cNvPr id="313" name="Google Shape;313;p5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51"/>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15" name="Google Shape;315;p51"/>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6" name="Google Shape;316;p5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17" name="Google Shape;317;p51"/>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8" name="Google Shape;318;p51"/>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9" name="Google Shape;319;p51"/>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0" name="Google Shape;320;p51"/>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1"/>
        <p:cNvGrpSpPr/>
        <p:nvPr/>
      </p:nvGrpSpPr>
      <p:grpSpPr>
        <a:xfrm>
          <a:off x="0" y="0"/>
          <a:ext cx="0" cy="0"/>
          <a:chOff x="0" y="0"/>
          <a:chExt cx="0" cy="0"/>
        </a:xfrm>
      </p:grpSpPr>
      <p:sp>
        <p:nvSpPr>
          <p:cNvPr id="322" name="Google Shape;322;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5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4" name="Google Shape;324;p52"/>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52"/>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6" name="Google Shape;326;p52"/>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7"/>
        <p:cNvGrpSpPr/>
        <p:nvPr/>
      </p:nvGrpSpPr>
      <p:grpSpPr>
        <a:xfrm>
          <a:off x="0" y="0"/>
          <a:ext cx="0" cy="0"/>
          <a:chOff x="0" y="0"/>
          <a:chExt cx="0" cy="0"/>
        </a:xfrm>
      </p:grpSpPr>
      <p:sp>
        <p:nvSpPr>
          <p:cNvPr id="328" name="Google Shape;328;p5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5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0" name="Google Shape;330;p53"/>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1" name="Google Shape;331;p53"/>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2" name="Google Shape;332;p53"/>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
        <p:cNvGrpSpPr/>
        <p:nvPr/>
      </p:nvGrpSpPr>
      <p:grpSpPr>
        <a:xfrm>
          <a:off x="0" y="0"/>
          <a:ext cx="0" cy="0"/>
          <a:chOff x="0" y="0"/>
          <a:chExt cx="0" cy="0"/>
        </a:xfrm>
      </p:grpSpPr>
      <p:sp>
        <p:nvSpPr>
          <p:cNvPr id="334" name="Google Shape;334;p5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Arial"/>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5" name="Google Shape;335;p5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36" name="Google Shape;336;p54"/>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7" name="Google Shape;337;p54"/>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8" name="Google Shape;338;p54"/>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47"/>
        <p:cNvGrpSpPr/>
        <p:nvPr/>
      </p:nvGrpSpPr>
      <p:grpSpPr>
        <a:xfrm>
          <a:off x="0" y="0"/>
          <a:ext cx="0" cy="0"/>
          <a:chOff x="0" y="0"/>
          <a:chExt cx="0" cy="0"/>
        </a:xfrm>
      </p:grpSpPr>
      <p:sp>
        <p:nvSpPr>
          <p:cNvPr id="348" name="Google Shape;348;p56"/>
          <p:cNvSpPr txBox="1">
            <a:spLocks noGrp="1"/>
          </p:cNvSpPr>
          <p:nvPr>
            <p:ph type="ctrTitle"/>
          </p:nvPr>
        </p:nvSpPr>
        <p:spPr>
          <a:xfrm>
            <a:off x="822960" y="569214"/>
            <a:ext cx="7543800" cy="267462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262626"/>
              </a:buClr>
              <a:buSzPts val="6000"/>
              <a:buFont typeface="Quattrocento Sans"/>
              <a:buNone/>
              <a:defRPr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9" name="Google Shape;349;p56"/>
          <p:cNvSpPr txBox="1">
            <a:spLocks noGrp="1"/>
          </p:cNvSpPr>
          <p:nvPr>
            <p:ph type="subTitle" idx="1"/>
          </p:nvPr>
        </p:nvSpPr>
        <p:spPr>
          <a:xfrm>
            <a:off x="825038" y="3341715"/>
            <a:ext cx="7543800" cy="857250"/>
          </a:xfrm>
          <a:prstGeom prst="rect">
            <a:avLst/>
          </a:prstGeom>
          <a:noFill/>
          <a:ln>
            <a:noFill/>
          </a:ln>
        </p:spPr>
        <p:txBody>
          <a:bodyPr spcFirstLastPara="1" wrap="square" lIns="68575" tIns="34275" rIns="68575" bIns="34275" anchor="t" anchorCtr="0">
            <a:normAutofit/>
          </a:bodyPr>
          <a:lstStyle>
            <a:lvl1pPr lvl="0" algn="l">
              <a:lnSpc>
                <a:spcPct val="90000"/>
              </a:lnSpc>
              <a:spcBef>
                <a:spcPts val="900"/>
              </a:spcBef>
              <a:spcAft>
                <a:spcPts val="0"/>
              </a:spcAft>
              <a:buSzPts val="1800"/>
              <a:buNone/>
              <a:defRPr sz="1800" cap="none">
                <a:solidFill>
                  <a:schemeClr val="dk2"/>
                </a:solidFill>
                <a:latin typeface="Quattrocento Sans"/>
                <a:ea typeface="Quattrocento Sans"/>
                <a:cs typeface="Quattrocento Sans"/>
                <a:sym typeface="Quattrocento Sans"/>
              </a:defRPr>
            </a:lvl1pPr>
            <a:lvl2pPr lvl="1" algn="ctr">
              <a:lnSpc>
                <a:spcPct val="90000"/>
              </a:lnSpc>
              <a:spcBef>
                <a:spcPts val="20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pic>
        <p:nvPicPr>
          <p:cNvPr id="350" name="Google Shape;350;p56"/>
          <p:cNvPicPr preferRelativeResize="0"/>
          <p:nvPr/>
        </p:nvPicPr>
        <p:blipFill rotWithShape="1">
          <a:blip r:embed="rId2">
            <a:alphaModFix/>
          </a:blip>
          <a:srcRect/>
          <a:stretch/>
        </p:blipFill>
        <p:spPr>
          <a:xfrm>
            <a:off x="0" y="4844839"/>
            <a:ext cx="9144000" cy="298661"/>
          </a:xfrm>
          <a:prstGeom prst="rect">
            <a:avLst/>
          </a:prstGeom>
          <a:noFill/>
          <a:ln>
            <a:noFill/>
          </a:ln>
        </p:spPr>
      </p:pic>
      <p:sp>
        <p:nvSpPr>
          <p:cNvPr id="351" name="Google Shape;351;p56"/>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2" name="Google Shape;352;p56"/>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3" name="Google Shape;353;p56"/>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354" name="Google Shape;354;p56"/>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57"/>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7" name="Google Shape;357;p57"/>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8" name="Google Shape;358;p57"/>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9" name="Google Shape;359;p57"/>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0"/>
        <p:cNvGrpSpPr/>
        <p:nvPr/>
      </p:nvGrpSpPr>
      <p:grpSpPr>
        <a:xfrm>
          <a:off x="0" y="0"/>
          <a:ext cx="0" cy="0"/>
          <a:chOff x="0" y="0"/>
          <a:chExt cx="0" cy="0"/>
        </a:xfrm>
      </p:grpSpPr>
      <p:sp>
        <p:nvSpPr>
          <p:cNvPr id="361" name="Google Shape;361;p58"/>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3600"/>
              <a:buFont typeface="Quattrocento Sans"/>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2" name="Google Shape;362;p58"/>
          <p:cNvSpPr txBox="1">
            <a:spLocks noGrp="1"/>
          </p:cNvSpPr>
          <p:nvPr>
            <p:ph type="body" idx="1"/>
          </p:nvPr>
        </p:nvSpPr>
        <p:spPr>
          <a:xfrm>
            <a:off x="822960" y="1384301"/>
            <a:ext cx="7543800" cy="3017520"/>
          </a:xfrm>
          <a:prstGeom prst="rect">
            <a:avLst/>
          </a:prstGeom>
          <a:noFill/>
          <a:ln>
            <a:noFill/>
          </a:ln>
        </p:spPr>
        <p:txBody>
          <a:bodyPr spcFirstLastPara="1" wrap="square" lIns="0" tIns="34275" rIns="0" bIns="34275" anchor="t" anchorCtr="0">
            <a:normAutofit/>
          </a:bodyPr>
          <a:lstStyle>
            <a:lvl1pPr marL="457200" lvl="0" indent="-323850" algn="l">
              <a:lnSpc>
                <a:spcPct val="90000"/>
              </a:lnSpc>
              <a:spcBef>
                <a:spcPts val="900"/>
              </a:spcBef>
              <a:spcAft>
                <a:spcPts val="0"/>
              </a:spcAft>
              <a:buSzPts val="1500"/>
              <a:buChar char=" "/>
              <a:defRPr>
                <a:solidFill>
                  <a:schemeClr val="dk1"/>
                </a:solidFill>
              </a:defRPr>
            </a:lvl1pPr>
            <a:lvl2pPr marL="914400" lvl="1" indent="-317500" algn="l">
              <a:lnSpc>
                <a:spcPct val="90000"/>
              </a:lnSpc>
              <a:spcBef>
                <a:spcPts val="200"/>
              </a:spcBef>
              <a:spcAft>
                <a:spcPts val="0"/>
              </a:spcAft>
              <a:buSzPts val="1400"/>
              <a:buChar char="◦"/>
              <a:defRPr>
                <a:solidFill>
                  <a:schemeClr val="dk1"/>
                </a:solidFill>
              </a:defRPr>
            </a:lvl2pPr>
            <a:lvl3pPr marL="1371600" lvl="2" indent="-298450" algn="l">
              <a:lnSpc>
                <a:spcPct val="90000"/>
              </a:lnSpc>
              <a:spcBef>
                <a:spcPts val="300"/>
              </a:spcBef>
              <a:spcAft>
                <a:spcPts val="0"/>
              </a:spcAft>
              <a:buSzPts val="1100"/>
              <a:buChar char="◦"/>
              <a:defRPr>
                <a:solidFill>
                  <a:schemeClr val="dk1"/>
                </a:solidFill>
              </a:defRPr>
            </a:lvl3pPr>
            <a:lvl4pPr marL="1828800" lvl="3" indent="-298450" algn="l">
              <a:lnSpc>
                <a:spcPct val="90000"/>
              </a:lnSpc>
              <a:spcBef>
                <a:spcPts val="300"/>
              </a:spcBef>
              <a:spcAft>
                <a:spcPts val="0"/>
              </a:spcAft>
              <a:buSzPts val="1100"/>
              <a:buChar char="◦"/>
              <a:defRPr>
                <a:solidFill>
                  <a:schemeClr val="dk1"/>
                </a:solidFill>
              </a:defRPr>
            </a:lvl4pPr>
            <a:lvl5pPr marL="2286000" lvl="4" indent="-298450" algn="l">
              <a:lnSpc>
                <a:spcPct val="90000"/>
              </a:lnSpc>
              <a:spcBef>
                <a:spcPts val="300"/>
              </a:spcBef>
              <a:spcAft>
                <a:spcPts val="0"/>
              </a:spcAft>
              <a:buSzPts val="1100"/>
              <a:buChar char="◦"/>
              <a:defRPr>
                <a:solidFill>
                  <a:schemeClr val="dk1"/>
                </a:solidFill>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63" name="Google Shape;363;p58"/>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4" name="Google Shape;364;p58"/>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5" name="Google Shape;365;p58"/>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66"/>
        <p:cNvGrpSpPr/>
        <p:nvPr/>
      </p:nvGrpSpPr>
      <p:grpSpPr>
        <a:xfrm>
          <a:off x="0" y="0"/>
          <a:ext cx="0" cy="0"/>
          <a:chOff x="0" y="0"/>
          <a:chExt cx="0" cy="0"/>
        </a:xfrm>
      </p:grpSpPr>
      <p:sp>
        <p:nvSpPr>
          <p:cNvPr id="367" name="Google Shape;367;p59"/>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8" name="Google Shape;368;p59"/>
          <p:cNvSpPr txBox="1">
            <a:spLocks noGrp="1"/>
          </p:cNvSpPr>
          <p:nvPr>
            <p:ph type="body" idx="1"/>
          </p:nvPr>
        </p:nvSpPr>
        <p:spPr>
          <a:xfrm>
            <a:off x="3600450" y="548640"/>
            <a:ext cx="4869180" cy="394335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69" name="Google Shape;369;p59"/>
          <p:cNvSpPr txBox="1">
            <a:spLocks noGrp="1"/>
          </p:cNvSpPr>
          <p:nvPr>
            <p:ph type="body" idx="2"/>
          </p:nvPr>
        </p:nvSpPr>
        <p:spPr>
          <a:xfrm>
            <a:off x="342900" y="2194560"/>
            <a:ext cx="2400300" cy="2534343"/>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100"/>
              <a:buNone/>
              <a:defRPr sz="1100">
                <a:solidFill>
                  <a:schemeClr val="dk1"/>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370" name="Google Shape;370;p59"/>
          <p:cNvSpPr txBox="1">
            <a:spLocks noGrp="1"/>
          </p:cNvSpPr>
          <p:nvPr>
            <p:ph type="dt" idx="10"/>
          </p:nvPr>
        </p:nvSpPr>
        <p:spPr>
          <a:xfrm>
            <a:off x="349134" y="4844839"/>
            <a:ext cx="1963882"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1" name="Google Shape;371;p59"/>
          <p:cNvSpPr txBox="1">
            <a:spLocks noGrp="1"/>
          </p:cNvSpPr>
          <p:nvPr>
            <p:ph type="ftr" idx="11"/>
          </p:nvPr>
        </p:nvSpPr>
        <p:spPr>
          <a:xfrm>
            <a:off x="3600450" y="4844839"/>
            <a:ext cx="34861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2" name="Google Shape;372;p59"/>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dk2"/>
                </a:solidFill>
                <a:latin typeface="Quattrocento Sans"/>
                <a:ea typeface="Quattrocento Sans"/>
                <a:cs typeface="Quattrocento Sans"/>
                <a:sym typeface="Quattrocento Sans"/>
              </a:defRPr>
            </a:lvl1pPr>
            <a:lvl2pPr marL="0" lvl="1" indent="0" algn="r">
              <a:spcBef>
                <a:spcPts val="0"/>
              </a:spcBef>
              <a:buNone/>
              <a:defRPr sz="800">
                <a:solidFill>
                  <a:schemeClr val="dk2"/>
                </a:solidFill>
                <a:latin typeface="Quattrocento Sans"/>
                <a:ea typeface="Quattrocento Sans"/>
                <a:cs typeface="Quattrocento Sans"/>
                <a:sym typeface="Quattrocento Sans"/>
              </a:defRPr>
            </a:lvl2pPr>
            <a:lvl3pPr marL="0" lvl="2" indent="0" algn="r">
              <a:spcBef>
                <a:spcPts val="0"/>
              </a:spcBef>
              <a:buNone/>
              <a:defRPr sz="800">
                <a:solidFill>
                  <a:schemeClr val="dk2"/>
                </a:solidFill>
                <a:latin typeface="Quattrocento Sans"/>
                <a:ea typeface="Quattrocento Sans"/>
                <a:cs typeface="Quattrocento Sans"/>
                <a:sym typeface="Quattrocento Sans"/>
              </a:defRPr>
            </a:lvl3pPr>
            <a:lvl4pPr marL="0" lvl="3" indent="0" algn="r">
              <a:spcBef>
                <a:spcPts val="0"/>
              </a:spcBef>
              <a:buNone/>
              <a:defRPr sz="800">
                <a:solidFill>
                  <a:schemeClr val="dk2"/>
                </a:solidFill>
                <a:latin typeface="Quattrocento Sans"/>
                <a:ea typeface="Quattrocento Sans"/>
                <a:cs typeface="Quattrocento Sans"/>
                <a:sym typeface="Quattrocento Sans"/>
              </a:defRPr>
            </a:lvl4pPr>
            <a:lvl5pPr marL="0" lvl="4" indent="0" algn="r">
              <a:spcBef>
                <a:spcPts val="0"/>
              </a:spcBef>
              <a:buNone/>
              <a:defRPr sz="800">
                <a:solidFill>
                  <a:schemeClr val="dk2"/>
                </a:solidFill>
                <a:latin typeface="Quattrocento Sans"/>
                <a:ea typeface="Quattrocento Sans"/>
                <a:cs typeface="Quattrocento Sans"/>
                <a:sym typeface="Quattrocento Sans"/>
              </a:defRPr>
            </a:lvl5pPr>
            <a:lvl6pPr marL="0" lvl="5" indent="0" algn="r">
              <a:spcBef>
                <a:spcPts val="0"/>
              </a:spcBef>
              <a:buNone/>
              <a:defRPr sz="800">
                <a:solidFill>
                  <a:schemeClr val="dk2"/>
                </a:solidFill>
                <a:latin typeface="Quattrocento Sans"/>
                <a:ea typeface="Quattrocento Sans"/>
                <a:cs typeface="Quattrocento Sans"/>
                <a:sym typeface="Quattrocento Sans"/>
              </a:defRPr>
            </a:lvl6pPr>
            <a:lvl7pPr marL="0" lvl="6" indent="0" algn="r">
              <a:spcBef>
                <a:spcPts val="0"/>
              </a:spcBef>
              <a:buNone/>
              <a:defRPr sz="800">
                <a:solidFill>
                  <a:schemeClr val="dk2"/>
                </a:solidFill>
                <a:latin typeface="Quattrocento Sans"/>
                <a:ea typeface="Quattrocento Sans"/>
                <a:cs typeface="Quattrocento Sans"/>
                <a:sym typeface="Quattrocento Sans"/>
              </a:defRPr>
            </a:lvl7pPr>
            <a:lvl8pPr marL="0" lvl="7" indent="0" algn="r">
              <a:spcBef>
                <a:spcPts val="0"/>
              </a:spcBef>
              <a:buNone/>
              <a:defRPr sz="800">
                <a:solidFill>
                  <a:schemeClr val="dk2"/>
                </a:solidFill>
                <a:latin typeface="Quattrocento Sans"/>
                <a:ea typeface="Quattrocento Sans"/>
                <a:cs typeface="Quattrocento Sans"/>
                <a:sym typeface="Quattrocento Sans"/>
              </a:defRPr>
            </a:lvl8pPr>
            <a:lvl9pPr marL="0" lvl="8" indent="0" algn="r">
              <a:spcBef>
                <a:spcPts val="0"/>
              </a:spcBef>
              <a:buNone/>
              <a:defRPr sz="800">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373" name="Google Shape;373;p59"/>
          <p:cNvPicPr preferRelativeResize="0"/>
          <p:nvPr/>
        </p:nvPicPr>
        <p:blipFill rotWithShape="1">
          <a:blip r:embed="rId2">
            <a:alphaModFix/>
          </a:blip>
          <a:srcRect/>
          <a:stretch/>
        </p:blipFill>
        <p:spPr>
          <a:xfrm rot="5400000">
            <a:off x="574871" y="2548106"/>
            <a:ext cx="5143501" cy="4728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74"/>
        <p:cNvGrpSpPr/>
        <p:nvPr/>
      </p:nvGrpSpPr>
      <p:grpSpPr>
        <a:xfrm>
          <a:off x="0" y="0"/>
          <a:ext cx="0" cy="0"/>
          <a:chOff x="0" y="0"/>
          <a:chExt cx="0" cy="0"/>
        </a:xfrm>
      </p:grpSpPr>
      <p:sp>
        <p:nvSpPr>
          <p:cNvPr id="375" name="Google Shape;375;p60"/>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3600"/>
              <a:buFont typeface="Quattrocento San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6" name="Google Shape;376;p60"/>
          <p:cNvSpPr txBox="1">
            <a:spLocks noGrp="1"/>
          </p:cNvSpPr>
          <p:nvPr>
            <p:ph type="body" idx="1"/>
          </p:nvPr>
        </p:nvSpPr>
        <p:spPr>
          <a:xfrm>
            <a:off x="822960" y="1384301"/>
            <a:ext cx="7543800" cy="301752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77" name="Google Shape;377;p60"/>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8" name="Google Shape;378;p60"/>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9" name="Google Shape;379;p60"/>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80"/>
        <p:cNvGrpSpPr/>
        <p:nvPr/>
      </p:nvGrpSpPr>
      <p:grpSpPr>
        <a:xfrm>
          <a:off x="0" y="0"/>
          <a:ext cx="0" cy="0"/>
          <a:chOff x="0" y="0"/>
          <a:chExt cx="0" cy="0"/>
        </a:xfrm>
      </p:grpSpPr>
      <p:pic>
        <p:nvPicPr>
          <p:cNvPr id="381" name="Google Shape;381;p61"/>
          <p:cNvPicPr preferRelativeResize="0"/>
          <p:nvPr/>
        </p:nvPicPr>
        <p:blipFill rotWithShape="1">
          <a:blip r:embed="rId2">
            <a:alphaModFix/>
          </a:blip>
          <a:srcRect/>
          <a:stretch/>
        </p:blipFill>
        <p:spPr>
          <a:xfrm>
            <a:off x="0" y="4851518"/>
            <a:ext cx="9144000" cy="291982"/>
          </a:xfrm>
          <a:prstGeom prst="rect">
            <a:avLst/>
          </a:prstGeom>
          <a:noFill/>
          <a:ln>
            <a:noFill/>
          </a:ln>
        </p:spPr>
      </p:pic>
      <p:sp>
        <p:nvSpPr>
          <p:cNvPr id="382" name="Google Shape;382;p61"/>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3" name="Google Shape;383;p61"/>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4" name="Google Shape;384;p61"/>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Presentation Title Slide">
  <p:cSld name="Presentation Title Slide">
    <p:bg>
      <p:bgPr>
        <a:solidFill>
          <a:schemeClr val="lt1"/>
        </a:solidFill>
        <a:effectLst/>
      </p:bgPr>
    </p:bg>
    <p:spTree>
      <p:nvGrpSpPr>
        <p:cNvPr id="1" name="Shape 385"/>
        <p:cNvGrpSpPr/>
        <p:nvPr/>
      </p:nvGrpSpPr>
      <p:grpSpPr>
        <a:xfrm>
          <a:off x="0" y="0"/>
          <a:ext cx="0" cy="0"/>
          <a:chOff x="0" y="0"/>
          <a:chExt cx="0" cy="0"/>
        </a:xfrm>
      </p:grpSpPr>
      <p:sp>
        <p:nvSpPr>
          <p:cNvPr id="386" name="Google Shape;386;p62"/>
          <p:cNvSpPr txBox="1">
            <a:spLocks noGrp="1"/>
          </p:cNvSpPr>
          <p:nvPr>
            <p:ph type="title"/>
          </p:nvPr>
        </p:nvSpPr>
        <p:spPr>
          <a:xfrm>
            <a:off x="822960" y="569214"/>
            <a:ext cx="7543800" cy="267462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262626"/>
              </a:buClr>
              <a:buSzPts val="6000"/>
              <a:buFont typeface="Quattrocento Sans"/>
              <a:buNone/>
              <a:defRPr sz="6000" b="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7" name="Google Shape;387;p62"/>
          <p:cNvSpPr txBox="1">
            <a:spLocks noGrp="1"/>
          </p:cNvSpPr>
          <p:nvPr>
            <p:ph type="body" idx="1"/>
          </p:nvPr>
        </p:nvSpPr>
        <p:spPr>
          <a:xfrm>
            <a:off x="822960" y="3339846"/>
            <a:ext cx="7543800" cy="33914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Quattrocento Sans"/>
                <a:ea typeface="Quattrocento Sans"/>
                <a:cs typeface="Quattrocento Sans"/>
                <a:sym typeface="Quattrocento Sans"/>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100"/>
              <a:buNone/>
              <a:defRPr sz="1100">
                <a:solidFill>
                  <a:srgbClr val="888888"/>
                </a:solidFill>
              </a:defRPr>
            </a:lvl4pPr>
            <a:lvl5pPr marL="2286000" lvl="4" indent="-228600" algn="l">
              <a:lnSpc>
                <a:spcPct val="90000"/>
              </a:lnSpc>
              <a:spcBef>
                <a:spcPts val="300"/>
              </a:spcBef>
              <a:spcAft>
                <a:spcPts val="0"/>
              </a:spcAft>
              <a:buSzPts val="1100"/>
              <a:buNone/>
              <a:defRPr sz="1100">
                <a:solidFill>
                  <a:srgbClr val="888888"/>
                </a:solidFill>
              </a:defRPr>
            </a:lvl5pPr>
            <a:lvl6pPr marL="2743200" lvl="5" indent="-228600" algn="l">
              <a:lnSpc>
                <a:spcPct val="90000"/>
              </a:lnSpc>
              <a:spcBef>
                <a:spcPts val="300"/>
              </a:spcBef>
              <a:spcAft>
                <a:spcPts val="0"/>
              </a:spcAft>
              <a:buSzPts val="1100"/>
              <a:buNone/>
              <a:defRPr sz="1100">
                <a:solidFill>
                  <a:srgbClr val="888888"/>
                </a:solidFill>
              </a:defRPr>
            </a:lvl6pPr>
            <a:lvl7pPr marL="3200400" lvl="6" indent="-228600" algn="l">
              <a:lnSpc>
                <a:spcPct val="90000"/>
              </a:lnSpc>
              <a:spcBef>
                <a:spcPts val="300"/>
              </a:spcBef>
              <a:spcAft>
                <a:spcPts val="0"/>
              </a:spcAft>
              <a:buSzPts val="1100"/>
              <a:buNone/>
              <a:defRPr sz="1100">
                <a:solidFill>
                  <a:srgbClr val="888888"/>
                </a:solidFill>
              </a:defRPr>
            </a:lvl7pPr>
            <a:lvl8pPr marL="3657600" lvl="7" indent="-228600" algn="l">
              <a:lnSpc>
                <a:spcPct val="90000"/>
              </a:lnSpc>
              <a:spcBef>
                <a:spcPts val="300"/>
              </a:spcBef>
              <a:spcAft>
                <a:spcPts val="0"/>
              </a:spcAft>
              <a:buSzPts val="1100"/>
              <a:buNone/>
              <a:defRPr sz="1100">
                <a:solidFill>
                  <a:srgbClr val="888888"/>
                </a:solidFill>
              </a:defRPr>
            </a:lvl8pPr>
            <a:lvl9pPr marL="4114800" lvl="8" indent="-228600" algn="l">
              <a:lnSpc>
                <a:spcPct val="90000"/>
              </a:lnSpc>
              <a:spcBef>
                <a:spcPts val="300"/>
              </a:spcBef>
              <a:spcAft>
                <a:spcPts val="300"/>
              </a:spcAft>
              <a:buSzPts val="1100"/>
              <a:buNone/>
              <a:defRPr sz="1100">
                <a:solidFill>
                  <a:srgbClr val="888888"/>
                </a:solidFill>
              </a:defRPr>
            </a:lvl9pPr>
          </a:lstStyle>
          <a:p>
            <a:endParaRPr/>
          </a:p>
        </p:txBody>
      </p:sp>
      <p:pic>
        <p:nvPicPr>
          <p:cNvPr id="388" name="Google Shape;388;p62"/>
          <p:cNvPicPr preferRelativeResize="0"/>
          <p:nvPr/>
        </p:nvPicPr>
        <p:blipFill rotWithShape="1">
          <a:blip r:embed="rId2">
            <a:alphaModFix/>
          </a:blip>
          <a:srcRect/>
          <a:stretch/>
        </p:blipFill>
        <p:spPr>
          <a:xfrm>
            <a:off x="0" y="4804358"/>
            <a:ext cx="9144000" cy="339143"/>
          </a:xfrm>
          <a:prstGeom prst="rect">
            <a:avLst/>
          </a:prstGeom>
          <a:noFill/>
          <a:ln>
            <a:noFill/>
          </a:ln>
        </p:spPr>
      </p:pic>
      <p:sp>
        <p:nvSpPr>
          <p:cNvPr id="389" name="Google Shape;389;p62"/>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0" name="Google Shape;390;p62"/>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1" name="Google Shape;391;p62"/>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392" name="Google Shape;392;p62"/>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393" name="Google Shape;393;p62"/>
          <p:cNvSpPr txBox="1">
            <a:spLocks noGrp="1"/>
          </p:cNvSpPr>
          <p:nvPr>
            <p:ph type="body" idx="2"/>
          </p:nvPr>
        </p:nvSpPr>
        <p:spPr>
          <a:xfrm>
            <a:off x="837164" y="3774999"/>
            <a:ext cx="7543800" cy="33914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400"/>
              <a:buNone/>
              <a:defRPr sz="1400" cap="none">
                <a:solidFill>
                  <a:schemeClr val="dk2"/>
                </a:solidFill>
                <a:latin typeface="Quattrocento Sans"/>
                <a:ea typeface="Quattrocento Sans"/>
                <a:cs typeface="Quattrocento Sans"/>
                <a:sym typeface="Quattrocento Sans"/>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100"/>
              <a:buNone/>
              <a:defRPr sz="1100">
                <a:solidFill>
                  <a:srgbClr val="888888"/>
                </a:solidFill>
              </a:defRPr>
            </a:lvl4pPr>
            <a:lvl5pPr marL="2286000" lvl="4" indent="-228600" algn="l">
              <a:lnSpc>
                <a:spcPct val="90000"/>
              </a:lnSpc>
              <a:spcBef>
                <a:spcPts val="300"/>
              </a:spcBef>
              <a:spcAft>
                <a:spcPts val="0"/>
              </a:spcAft>
              <a:buSzPts val="1100"/>
              <a:buNone/>
              <a:defRPr sz="1100">
                <a:solidFill>
                  <a:srgbClr val="888888"/>
                </a:solidFill>
              </a:defRPr>
            </a:lvl5pPr>
            <a:lvl6pPr marL="2743200" lvl="5" indent="-228600" algn="l">
              <a:lnSpc>
                <a:spcPct val="90000"/>
              </a:lnSpc>
              <a:spcBef>
                <a:spcPts val="300"/>
              </a:spcBef>
              <a:spcAft>
                <a:spcPts val="0"/>
              </a:spcAft>
              <a:buSzPts val="1100"/>
              <a:buNone/>
              <a:defRPr sz="1100">
                <a:solidFill>
                  <a:srgbClr val="888888"/>
                </a:solidFill>
              </a:defRPr>
            </a:lvl6pPr>
            <a:lvl7pPr marL="3200400" lvl="6" indent="-228600" algn="l">
              <a:lnSpc>
                <a:spcPct val="90000"/>
              </a:lnSpc>
              <a:spcBef>
                <a:spcPts val="300"/>
              </a:spcBef>
              <a:spcAft>
                <a:spcPts val="0"/>
              </a:spcAft>
              <a:buSzPts val="1100"/>
              <a:buNone/>
              <a:defRPr sz="1100">
                <a:solidFill>
                  <a:srgbClr val="888888"/>
                </a:solidFill>
              </a:defRPr>
            </a:lvl7pPr>
            <a:lvl8pPr marL="3657600" lvl="7" indent="-228600" algn="l">
              <a:lnSpc>
                <a:spcPct val="90000"/>
              </a:lnSpc>
              <a:spcBef>
                <a:spcPts val="300"/>
              </a:spcBef>
              <a:spcAft>
                <a:spcPts val="0"/>
              </a:spcAft>
              <a:buSzPts val="1100"/>
              <a:buNone/>
              <a:defRPr sz="1100">
                <a:solidFill>
                  <a:srgbClr val="888888"/>
                </a:solidFill>
              </a:defRPr>
            </a:lvl8pPr>
            <a:lvl9pPr marL="4114800" lvl="8" indent="-228600" algn="l">
              <a:lnSpc>
                <a:spcPct val="90000"/>
              </a:lnSpc>
              <a:spcBef>
                <a:spcPts val="300"/>
              </a:spcBef>
              <a:spcAft>
                <a:spcPts val="300"/>
              </a:spcAft>
              <a:buSzPts val="1100"/>
              <a:buNone/>
              <a:defRPr sz="1100">
                <a:solidFill>
                  <a:srgbClr val="888888"/>
                </a:solidFill>
              </a:defRPr>
            </a:lvl9pPr>
          </a:lstStyle>
          <a:p>
            <a:endParaRPr/>
          </a:p>
        </p:txBody>
      </p:sp>
      <p:pic>
        <p:nvPicPr>
          <p:cNvPr id="394" name="Google Shape;394;p62"/>
          <p:cNvPicPr preferRelativeResize="0"/>
          <p:nvPr/>
        </p:nvPicPr>
        <p:blipFill rotWithShape="1">
          <a:blip r:embed="rId3">
            <a:alphaModFix/>
          </a:blip>
          <a:srcRect/>
          <a:stretch/>
        </p:blipFill>
        <p:spPr>
          <a:xfrm>
            <a:off x="7896187" y="1053083"/>
            <a:ext cx="727463" cy="727462"/>
          </a:xfrm>
          <a:prstGeom prst="rect">
            <a:avLst/>
          </a:prstGeom>
          <a:noFill/>
          <a:ln>
            <a:noFill/>
          </a:ln>
        </p:spPr>
      </p:pic>
      <p:pic>
        <p:nvPicPr>
          <p:cNvPr id="395" name="Google Shape;395;p62"/>
          <p:cNvPicPr preferRelativeResize="0"/>
          <p:nvPr/>
        </p:nvPicPr>
        <p:blipFill rotWithShape="1">
          <a:blip r:embed="rId4">
            <a:alphaModFix/>
          </a:blip>
          <a:srcRect/>
          <a:stretch/>
        </p:blipFill>
        <p:spPr>
          <a:xfrm>
            <a:off x="7478909" y="278123"/>
            <a:ext cx="1401629" cy="69266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98" name="Google Shape;398;p63"/>
          <p:cNvSpPr txBox="1">
            <a:spLocks noGrp="1"/>
          </p:cNvSpPr>
          <p:nvPr>
            <p:ph type="body" idx="1"/>
          </p:nvPr>
        </p:nvSpPr>
        <p:spPr>
          <a:xfrm>
            <a:off x="822959" y="1384301"/>
            <a:ext cx="3703320" cy="301752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99" name="Google Shape;399;p63"/>
          <p:cNvSpPr txBox="1">
            <a:spLocks noGrp="1"/>
          </p:cNvSpPr>
          <p:nvPr>
            <p:ph type="body" idx="2"/>
          </p:nvPr>
        </p:nvSpPr>
        <p:spPr>
          <a:xfrm>
            <a:off x="4663440" y="1384301"/>
            <a:ext cx="3703320" cy="301752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00" name="Google Shape;400;p63"/>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1" name="Google Shape;401;p63"/>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2" name="Google Shape;402;p63"/>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3"/>
        <p:cNvGrpSpPr/>
        <p:nvPr/>
      </p:nvGrpSpPr>
      <p:grpSpPr>
        <a:xfrm>
          <a:off x="0" y="0"/>
          <a:ext cx="0" cy="0"/>
          <a:chOff x="0" y="0"/>
          <a:chExt cx="0" cy="0"/>
        </a:xfrm>
      </p:grpSpPr>
      <p:sp>
        <p:nvSpPr>
          <p:cNvPr id="404" name="Google Shape;404;p64"/>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5" name="Google Shape;405;p64"/>
          <p:cNvSpPr txBox="1">
            <a:spLocks noGrp="1"/>
          </p:cNvSpPr>
          <p:nvPr>
            <p:ph type="body" idx="1"/>
          </p:nvPr>
        </p:nvSpPr>
        <p:spPr>
          <a:xfrm>
            <a:off x="822960" y="1384539"/>
            <a:ext cx="3703320" cy="552211"/>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406" name="Google Shape;406;p64"/>
          <p:cNvSpPr txBox="1">
            <a:spLocks noGrp="1"/>
          </p:cNvSpPr>
          <p:nvPr>
            <p:ph type="body" idx="2"/>
          </p:nvPr>
        </p:nvSpPr>
        <p:spPr>
          <a:xfrm>
            <a:off x="822960" y="1936751"/>
            <a:ext cx="3703320" cy="253365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07" name="Google Shape;407;p64"/>
          <p:cNvSpPr txBox="1">
            <a:spLocks noGrp="1"/>
          </p:cNvSpPr>
          <p:nvPr>
            <p:ph type="body" idx="3"/>
          </p:nvPr>
        </p:nvSpPr>
        <p:spPr>
          <a:xfrm>
            <a:off x="4663440" y="1384539"/>
            <a:ext cx="3703320" cy="552211"/>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408" name="Google Shape;408;p64"/>
          <p:cNvSpPr txBox="1">
            <a:spLocks noGrp="1"/>
          </p:cNvSpPr>
          <p:nvPr>
            <p:ph type="body" idx="4"/>
          </p:nvPr>
        </p:nvSpPr>
        <p:spPr>
          <a:xfrm>
            <a:off x="4663440" y="1936751"/>
            <a:ext cx="3703320" cy="253365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09" name="Google Shape;409;p64"/>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0" name="Google Shape;410;p64"/>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1" name="Google Shape;411;p64"/>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1_Content with Caption">
  <p:cSld name="1_Content with Caption">
    <p:spTree>
      <p:nvGrpSpPr>
        <p:cNvPr id="1" name="Shape 412"/>
        <p:cNvGrpSpPr/>
        <p:nvPr/>
      </p:nvGrpSpPr>
      <p:grpSpPr>
        <a:xfrm>
          <a:off x="0" y="0"/>
          <a:ext cx="0" cy="0"/>
          <a:chOff x="0" y="0"/>
          <a:chExt cx="0" cy="0"/>
        </a:xfrm>
      </p:grpSpPr>
      <p:sp>
        <p:nvSpPr>
          <p:cNvPr id="413" name="Google Shape;413;p65"/>
          <p:cNvSpPr txBox="1">
            <a:spLocks noGrp="1"/>
          </p:cNvSpPr>
          <p:nvPr>
            <p:ph type="title"/>
          </p:nvPr>
        </p:nvSpPr>
        <p:spPr>
          <a:xfrm>
            <a:off x="3601915" y="58907"/>
            <a:ext cx="4885592" cy="1107539"/>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14" name="Google Shape;414;p65"/>
          <p:cNvSpPr txBox="1">
            <a:spLocks noGrp="1"/>
          </p:cNvSpPr>
          <p:nvPr>
            <p:ph type="body" idx="1"/>
          </p:nvPr>
        </p:nvSpPr>
        <p:spPr>
          <a:xfrm>
            <a:off x="3600450" y="1395047"/>
            <a:ext cx="4869180" cy="3096944"/>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15" name="Google Shape;415;p65"/>
          <p:cNvSpPr txBox="1">
            <a:spLocks noGrp="1"/>
          </p:cNvSpPr>
          <p:nvPr>
            <p:ph type="dt" idx="10"/>
          </p:nvPr>
        </p:nvSpPr>
        <p:spPr>
          <a:xfrm>
            <a:off x="349134" y="4844839"/>
            <a:ext cx="1963882"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6" name="Google Shape;416;p65"/>
          <p:cNvSpPr txBox="1">
            <a:spLocks noGrp="1"/>
          </p:cNvSpPr>
          <p:nvPr>
            <p:ph type="ftr" idx="11"/>
          </p:nvPr>
        </p:nvSpPr>
        <p:spPr>
          <a:xfrm>
            <a:off x="3600450" y="4844839"/>
            <a:ext cx="34861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7" name="Google Shape;417;p65"/>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dk2"/>
                </a:solidFill>
                <a:latin typeface="Quattrocento Sans"/>
                <a:ea typeface="Quattrocento Sans"/>
                <a:cs typeface="Quattrocento Sans"/>
                <a:sym typeface="Quattrocento Sans"/>
              </a:defRPr>
            </a:lvl1pPr>
            <a:lvl2pPr marL="0" lvl="1" indent="0" algn="r">
              <a:spcBef>
                <a:spcPts val="0"/>
              </a:spcBef>
              <a:buNone/>
              <a:defRPr sz="800">
                <a:solidFill>
                  <a:schemeClr val="dk2"/>
                </a:solidFill>
                <a:latin typeface="Quattrocento Sans"/>
                <a:ea typeface="Quattrocento Sans"/>
                <a:cs typeface="Quattrocento Sans"/>
                <a:sym typeface="Quattrocento Sans"/>
              </a:defRPr>
            </a:lvl2pPr>
            <a:lvl3pPr marL="0" lvl="2" indent="0" algn="r">
              <a:spcBef>
                <a:spcPts val="0"/>
              </a:spcBef>
              <a:buNone/>
              <a:defRPr sz="800">
                <a:solidFill>
                  <a:schemeClr val="dk2"/>
                </a:solidFill>
                <a:latin typeface="Quattrocento Sans"/>
                <a:ea typeface="Quattrocento Sans"/>
                <a:cs typeface="Quattrocento Sans"/>
                <a:sym typeface="Quattrocento Sans"/>
              </a:defRPr>
            </a:lvl3pPr>
            <a:lvl4pPr marL="0" lvl="3" indent="0" algn="r">
              <a:spcBef>
                <a:spcPts val="0"/>
              </a:spcBef>
              <a:buNone/>
              <a:defRPr sz="800">
                <a:solidFill>
                  <a:schemeClr val="dk2"/>
                </a:solidFill>
                <a:latin typeface="Quattrocento Sans"/>
                <a:ea typeface="Quattrocento Sans"/>
                <a:cs typeface="Quattrocento Sans"/>
                <a:sym typeface="Quattrocento Sans"/>
              </a:defRPr>
            </a:lvl4pPr>
            <a:lvl5pPr marL="0" lvl="4" indent="0" algn="r">
              <a:spcBef>
                <a:spcPts val="0"/>
              </a:spcBef>
              <a:buNone/>
              <a:defRPr sz="800">
                <a:solidFill>
                  <a:schemeClr val="dk2"/>
                </a:solidFill>
                <a:latin typeface="Quattrocento Sans"/>
                <a:ea typeface="Quattrocento Sans"/>
                <a:cs typeface="Quattrocento Sans"/>
                <a:sym typeface="Quattrocento Sans"/>
              </a:defRPr>
            </a:lvl5pPr>
            <a:lvl6pPr marL="0" lvl="5" indent="0" algn="r">
              <a:spcBef>
                <a:spcPts val="0"/>
              </a:spcBef>
              <a:buNone/>
              <a:defRPr sz="800">
                <a:solidFill>
                  <a:schemeClr val="dk2"/>
                </a:solidFill>
                <a:latin typeface="Quattrocento Sans"/>
                <a:ea typeface="Quattrocento Sans"/>
                <a:cs typeface="Quattrocento Sans"/>
                <a:sym typeface="Quattrocento Sans"/>
              </a:defRPr>
            </a:lvl6pPr>
            <a:lvl7pPr marL="0" lvl="6" indent="0" algn="r">
              <a:spcBef>
                <a:spcPts val="0"/>
              </a:spcBef>
              <a:buNone/>
              <a:defRPr sz="800">
                <a:solidFill>
                  <a:schemeClr val="dk2"/>
                </a:solidFill>
                <a:latin typeface="Quattrocento Sans"/>
                <a:ea typeface="Quattrocento Sans"/>
                <a:cs typeface="Quattrocento Sans"/>
                <a:sym typeface="Quattrocento Sans"/>
              </a:defRPr>
            </a:lvl7pPr>
            <a:lvl8pPr marL="0" lvl="7" indent="0" algn="r">
              <a:spcBef>
                <a:spcPts val="0"/>
              </a:spcBef>
              <a:buNone/>
              <a:defRPr sz="800">
                <a:solidFill>
                  <a:schemeClr val="dk2"/>
                </a:solidFill>
                <a:latin typeface="Quattrocento Sans"/>
                <a:ea typeface="Quattrocento Sans"/>
                <a:cs typeface="Quattrocento Sans"/>
                <a:sym typeface="Quattrocento Sans"/>
              </a:defRPr>
            </a:lvl8pPr>
            <a:lvl9pPr marL="0" lvl="8" indent="0" algn="r">
              <a:spcBef>
                <a:spcPts val="0"/>
              </a:spcBef>
              <a:buNone/>
              <a:defRPr sz="800">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418" name="Google Shape;418;p65"/>
          <p:cNvPicPr preferRelativeResize="0"/>
          <p:nvPr/>
        </p:nvPicPr>
        <p:blipFill rotWithShape="1">
          <a:blip r:embed="rId2">
            <a:alphaModFix/>
          </a:blip>
          <a:srcRect/>
          <a:stretch/>
        </p:blipFill>
        <p:spPr>
          <a:xfrm rot="5400000">
            <a:off x="574871" y="2548106"/>
            <a:ext cx="5143501" cy="47288"/>
          </a:xfrm>
          <a:prstGeom prst="rect">
            <a:avLst/>
          </a:prstGeom>
          <a:noFill/>
          <a:ln>
            <a:noFill/>
          </a:ln>
        </p:spPr>
      </p:pic>
      <p:cxnSp>
        <p:nvCxnSpPr>
          <p:cNvPr id="419" name="Google Shape;419;p65"/>
          <p:cNvCxnSpPr/>
          <p:nvPr/>
        </p:nvCxnSpPr>
        <p:spPr>
          <a:xfrm>
            <a:off x="3581400" y="1254369"/>
            <a:ext cx="4917831" cy="0"/>
          </a:xfrm>
          <a:prstGeom prst="straightConnector1">
            <a:avLst/>
          </a:prstGeom>
          <a:noFill/>
          <a:ln w="12700" cap="flat" cmpd="sng">
            <a:solidFill>
              <a:schemeClr val="dk1"/>
            </a:solidFill>
            <a:prstDash val="solid"/>
            <a:round/>
            <a:headEnd type="none" w="sm" len="sm"/>
            <a:tailEnd type="none" w="sm" len="sm"/>
          </a:ln>
        </p:spPr>
      </p:cxnSp>
      <p:sp>
        <p:nvSpPr>
          <p:cNvPr id="420" name="Google Shape;420;p65"/>
          <p:cNvSpPr>
            <a:spLocks noGrp="1"/>
          </p:cNvSpPr>
          <p:nvPr>
            <p:ph type="pic" idx="2"/>
          </p:nvPr>
        </p:nvSpPr>
        <p:spPr>
          <a:xfrm>
            <a:off x="0" y="0"/>
            <a:ext cx="3106341"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2_Content with Caption">
  <p:cSld name="2_Content with Caption">
    <p:spTree>
      <p:nvGrpSpPr>
        <p:cNvPr id="1" name="Shape 421"/>
        <p:cNvGrpSpPr/>
        <p:nvPr/>
      </p:nvGrpSpPr>
      <p:grpSpPr>
        <a:xfrm>
          <a:off x="0" y="0"/>
          <a:ext cx="0" cy="0"/>
          <a:chOff x="0" y="0"/>
          <a:chExt cx="0" cy="0"/>
        </a:xfrm>
      </p:grpSpPr>
      <p:sp>
        <p:nvSpPr>
          <p:cNvPr id="422" name="Google Shape;422;p66"/>
          <p:cNvSpPr txBox="1">
            <a:spLocks noGrp="1"/>
          </p:cNvSpPr>
          <p:nvPr>
            <p:ph type="title"/>
          </p:nvPr>
        </p:nvSpPr>
        <p:spPr>
          <a:xfrm>
            <a:off x="3561202" y="156577"/>
            <a:ext cx="5180682" cy="925831"/>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23" name="Google Shape;423;p66"/>
          <p:cNvSpPr txBox="1">
            <a:spLocks noGrp="1"/>
          </p:cNvSpPr>
          <p:nvPr>
            <p:ph type="body" idx="1"/>
          </p:nvPr>
        </p:nvSpPr>
        <p:spPr>
          <a:xfrm>
            <a:off x="3552940" y="1313762"/>
            <a:ext cx="5221994" cy="3178228"/>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24" name="Google Shape;424;p66"/>
          <p:cNvSpPr txBox="1">
            <a:spLocks noGrp="1"/>
          </p:cNvSpPr>
          <p:nvPr>
            <p:ph type="dt" idx="10"/>
          </p:nvPr>
        </p:nvSpPr>
        <p:spPr>
          <a:xfrm>
            <a:off x="349134" y="4844839"/>
            <a:ext cx="1963882"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25" name="Google Shape;425;p66"/>
          <p:cNvSpPr txBox="1">
            <a:spLocks noGrp="1"/>
          </p:cNvSpPr>
          <p:nvPr>
            <p:ph type="ftr" idx="11"/>
          </p:nvPr>
        </p:nvSpPr>
        <p:spPr>
          <a:xfrm>
            <a:off x="3600450" y="4844839"/>
            <a:ext cx="34861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26" name="Google Shape;426;p66"/>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dk2"/>
                </a:solidFill>
                <a:latin typeface="Quattrocento Sans"/>
                <a:ea typeface="Quattrocento Sans"/>
                <a:cs typeface="Quattrocento Sans"/>
                <a:sym typeface="Quattrocento Sans"/>
              </a:defRPr>
            </a:lvl1pPr>
            <a:lvl2pPr marL="0" lvl="1" indent="0" algn="r">
              <a:spcBef>
                <a:spcPts val="0"/>
              </a:spcBef>
              <a:buNone/>
              <a:defRPr sz="800">
                <a:solidFill>
                  <a:schemeClr val="dk2"/>
                </a:solidFill>
                <a:latin typeface="Quattrocento Sans"/>
                <a:ea typeface="Quattrocento Sans"/>
                <a:cs typeface="Quattrocento Sans"/>
                <a:sym typeface="Quattrocento Sans"/>
              </a:defRPr>
            </a:lvl2pPr>
            <a:lvl3pPr marL="0" lvl="2" indent="0" algn="r">
              <a:spcBef>
                <a:spcPts val="0"/>
              </a:spcBef>
              <a:buNone/>
              <a:defRPr sz="800">
                <a:solidFill>
                  <a:schemeClr val="dk2"/>
                </a:solidFill>
                <a:latin typeface="Quattrocento Sans"/>
                <a:ea typeface="Quattrocento Sans"/>
                <a:cs typeface="Quattrocento Sans"/>
                <a:sym typeface="Quattrocento Sans"/>
              </a:defRPr>
            </a:lvl3pPr>
            <a:lvl4pPr marL="0" lvl="3" indent="0" algn="r">
              <a:spcBef>
                <a:spcPts val="0"/>
              </a:spcBef>
              <a:buNone/>
              <a:defRPr sz="800">
                <a:solidFill>
                  <a:schemeClr val="dk2"/>
                </a:solidFill>
                <a:latin typeface="Quattrocento Sans"/>
                <a:ea typeface="Quattrocento Sans"/>
                <a:cs typeface="Quattrocento Sans"/>
                <a:sym typeface="Quattrocento Sans"/>
              </a:defRPr>
            </a:lvl4pPr>
            <a:lvl5pPr marL="0" lvl="4" indent="0" algn="r">
              <a:spcBef>
                <a:spcPts val="0"/>
              </a:spcBef>
              <a:buNone/>
              <a:defRPr sz="800">
                <a:solidFill>
                  <a:schemeClr val="dk2"/>
                </a:solidFill>
                <a:latin typeface="Quattrocento Sans"/>
                <a:ea typeface="Quattrocento Sans"/>
                <a:cs typeface="Quattrocento Sans"/>
                <a:sym typeface="Quattrocento Sans"/>
              </a:defRPr>
            </a:lvl5pPr>
            <a:lvl6pPr marL="0" lvl="5" indent="0" algn="r">
              <a:spcBef>
                <a:spcPts val="0"/>
              </a:spcBef>
              <a:buNone/>
              <a:defRPr sz="800">
                <a:solidFill>
                  <a:schemeClr val="dk2"/>
                </a:solidFill>
                <a:latin typeface="Quattrocento Sans"/>
                <a:ea typeface="Quattrocento Sans"/>
                <a:cs typeface="Quattrocento Sans"/>
                <a:sym typeface="Quattrocento Sans"/>
              </a:defRPr>
            </a:lvl6pPr>
            <a:lvl7pPr marL="0" lvl="6" indent="0" algn="r">
              <a:spcBef>
                <a:spcPts val="0"/>
              </a:spcBef>
              <a:buNone/>
              <a:defRPr sz="800">
                <a:solidFill>
                  <a:schemeClr val="dk2"/>
                </a:solidFill>
                <a:latin typeface="Quattrocento Sans"/>
                <a:ea typeface="Quattrocento Sans"/>
                <a:cs typeface="Quattrocento Sans"/>
                <a:sym typeface="Quattrocento Sans"/>
              </a:defRPr>
            </a:lvl7pPr>
            <a:lvl8pPr marL="0" lvl="7" indent="0" algn="r">
              <a:spcBef>
                <a:spcPts val="0"/>
              </a:spcBef>
              <a:buNone/>
              <a:defRPr sz="800">
                <a:solidFill>
                  <a:schemeClr val="dk2"/>
                </a:solidFill>
                <a:latin typeface="Quattrocento Sans"/>
                <a:ea typeface="Quattrocento Sans"/>
                <a:cs typeface="Quattrocento Sans"/>
                <a:sym typeface="Quattrocento Sans"/>
              </a:defRPr>
            </a:lvl8pPr>
            <a:lvl9pPr marL="0" lvl="8" indent="0" algn="r">
              <a:spcBef>
                <a:spcPts val="0"/>
              </a:spcBef>
              <a:buNone/>
              <a:defRPr sz="800">
                <a:solidFill>
                  <a:schemeClr val="dk2"/>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427" name="Google Shape;427;p66"/>
          <p:cNvPicPr preferRelativeResize="0"/>
          <p:nvPr/>
        </p:nvPicPr>
        <p:blipFill rotWithShape="1">
          <a:blip r:embed="rId2">
            <a:alphaModFix/>
          </a:blip>
          <a:srcRect/>
          <a:stretch/>
        </p:blipFill>
        <p:spPr>
          <a:xfrm rot="5400000">
            <a:off x="574871" y="2548106"/>
            <a:ext cx="5143501" cy="47288"/>
          </a:xfrm>
          <a:prstGeom prst="rect">
            <a:avLst/>
          </a:prstGeom>
          <a:noFill/>
          <a:ln>
            <a:noFill/>
          </a:ln>
        </p:spPr>
      </p:pic>
      <p:cxnSp>
        <p:nvCxnSpPr>
          <p:cNvPr id="428" name="Google Shape;428;p66"/>
          <p:cNvCxnSpPr/>
          <p:nvPr/>
        </p:nvCxnSpPr>
        <p:spPr>
          <a:xfrm>
            <a:off x="3561202" y="1206347"/>
            <a:ext cx="5164157" cy="0"/>
          </a:xfrm>
          <a:prstGeom prst="straightConnector1">
            <a:avLst/>
          </a:prstGeom>
          <a:noFill/>
          <a:ln w="12700" cap="flat" cmpd="sng">
            <a:solidFill>
              <a:schemeClr val="dk1"/>
            </a:solidFill>
            <a:prstDash val="solid"/>
            <a:round/>
            <a:headEnd type="none" w="sm" len="sm"/>
            <a:tailEnd type="none" w="sm" len="sm"/>
          </a:ln>
        </p:spPr>
      </p:cxnSp>
      <p:sp>
        <p:nvSpPr>
          <p:cNvPr id="429" name="Google Shape;429;p66"/>
          <p:cNvSpPr>
            <a:spLocks noGrp="1"/>
          </p:cNvSpPr>
          <p:nvPr>
            <p:ph type="pic" idx="2"/>
          </p:nvPr>
        </p:nvSpPr>
        <p:spPr>
          <a:xfrm>
            <a:off x="0" y="0"/>
            <a:ext cx="3106341" cy="51435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30"/>
        <p:cNvGrpSpPr/>
        <p:nvPr/>
      </p:nvGrpSpPr>
      <p:grpSpPr>
        <a:xfrm>
          <a:off x="0" y="0"/>
          <a:ext cx="0" cy="0"/>
          <a:chOff x="0" y="0"/>
          <a:chExt cx="0" cy="0"/>
        </a:xfrm>
      </p:grpSpPr>
      <p:sp>
        <p:nvSpPr>
          <p:cNvPr id="431" name="Google Shape;431;p67"/>
          <p:cNvSpPr txBox="1">
            <a:spLocks noGrp="1"/>
          </p:cNvSpPr>
          <p:nvPr>
            <p:ph type="title"/>
          </p:nvPr>
        </p:nvSpPr>
        <p:spPr>
          <a:xfrm>
            <a:off x="822960" y="3806190"/>
            <a:ext cx="7584948" cy="617220"/>
          </a:xfrm>
          <a:prstGeom prst="rect">
            <a:avLst/>
          </a:prstGeom>
          <a:noFill/>
          <a:ln>
            <a:noFill/>
          </a:ln>
        </p:spPr>
        <p:txBody>
          <a:bodyPr spcFirstLastPara="1" wrap="square" lIns="68575" tIns="0" rIns="68575" bIns="0" anchor="b" anchorCtr="0">
            <a:noAutofit/>
          </a:bodyPr>
          <a:lstStyle>
            <a:lvl1pPr lvl="0" algn="l">
              <a:lnSpc>
                <a:spcPct val="85000"/>
              </a:lnSpc>
              <a:spcBef>
                <a:spcPts val="0"/>
              </a:spcBef>
              <a:spcAft>
                <a:spcPts val="0"/>
              </a:spcAft>
              <a:buClr>
                <a:schemeClr val="dk1"/>
              </a:buClr>
              <a:buSzPts val="2700"/>
              <a:buFont typeface="Quattrocento Sans"/>
              <a:buNone/>
              <a:defRPr sz="2700" b="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432" name="Google Shape;432;p67"/>
          <p:cNvPicPr preferRelativeResize="0">
            <a:picLocks noGrp="1"/>
          </p:cNvPicPr>
          <p:nvPr>
            <p:ph type="pic" idx="2"/>
          </p:nvPr>
        </p:nvPicPr>
        <p:blipFill/>
        <p:spPr>
          <a:xfrm>
            <a:off x="11" y="0"/>
            <a:ext cx="9143989" cy="3686307"/>
          </a:xfrm>
          <a:prstGeom prst="rect">
            <a:avLst/>
          </a:prstGeom>
          <a:blipFill rotWithShape="1">
            <a:blip r:embed="rId2">
              <a:alphaModFix/>
            </a:blip>
            <a:stretch>
              <a:fillRect/>
            </a:stretch>
          </a:blipFill>
          <a:ln>
            <a:noFill/>
          </a:ln>
        </p:spPr>
      </p:pic>
      <p:sp>
        <p:nvSpPr>
          <p:cNvPr id="433" name="Google Shape;433;p67"/>
          <p:cNvSpPr txBox="1">
            <a:spLocks noGrp="1"/>
          </p:cNvSpPr>
          <p:nvPr>
            <p:ph type="body" idx="1"/>
          </p:nvPr>
        </p:nvSpPr>
        <p:spPr>
          <a:xfrm>
            <a:off x="822960" y="4430267"/>
            <a:ext cx="7584948" cy="445770"/>
          </a:xfrm>
          <a:prstGeom prst="rect">
            <a:avLst/>
          </a:prstGeom>
          <a:noFill/>
          <a:ln>
            <a:noFill/>
          </a:ln>
        </p:spPr>
        <p:txBody>
          <a:bodyPr spcFirstLastPara="1" wrap="square" lIns="68575" tIns="0" rIns="68575" bIns="0" anchor="t" anchorCtr="0">
            <a:normAutofit/>
          </a:bodyPr>
          <a:lstStyle>
            <a:lvl1pPr marL="457200" lvl="0" indent="-228600" algn="l">
              <a:lnSpc>
                <a:spcPct val="90000"/>
              </a:lnSpc>
              <a:spcBef>
                <a:spcPts val="0"/>
              </a:spcBef>
              <a:spcAft>
                <a:spcPts val="0"/>
              </a:spcAft>
              <a:buSzPts val="1100"/>
              <a:buNone/>
              <a:defRPr sz="1100">
                <a:solidFill>
                  <a:schemeClr val="dk1"/>
                </a:solidFill>
              </a:defRPr>
            </a:lvl1pPr>
            <a:lvl2pPr marL="914400" lvl="1" indent="-228600" algn="l">
              <a:lnSpc>
                <a:spcPct val="90000"/>
              </a:lnSpc>
              <a:spcBef>
                <a:spcPts val="5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434" name="Google Shape;434;p67"/>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5" name="Google Shape;435;p67"/>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6" name="Google Shape;436;p67"/>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dk1"/>
                </a:solidFill>
                <a:latin typeface="Quattrocento Sans"/>
                <a:ea typeface="Quattrocento Sans"/>
                <a:cs typeface="Quattrocento Sans"/>
                <a:sym typeface="Quattrocento Sans"/>
              </a:defRPr>
            </a:lvl1pPr>
            <a:lvl2pPr marL="0" lvl="1" indent="0" algn="r">
              <a:spcBef>
                <a:spcPts val="0"/>
              </a:spcBef>
              <a:buNone/>
              <a:defRPr sz="800">
                <a:solidFill>
                  <a:schemeClr val="dk1"/>
                </a:solidFill>
                <a:latin typeface="Quattrocento Sans"/>
                <a:ea typeface="Quattrocento Sans"/>
                <a:cs typeface="Quattrocento Sans"/>
                <a:sym typeface="Quattrocento Sans"/>
              </a:defRPr>
            </a:lvl2pPr>
            <a:lvl3pPr marL="0" lvl="2" indent="0" algn="r">
              <a:spcBef>
                <a:spcPts val="0"/>
              </a:spcBef>
              <a:buNone/>
              <a:defRPr sz="800">
                <a:solidFill>
                  <a:schemeClr val="dk1"/>
                </a:solidFill>
                <a:latin typeface="Quattrocento Sans"/>
                <a:ea typeface="Quattrocento Sans"/>
                <a:cs typeface="Quattrocento Sans"/>
                <a:sym typeface="Quattrocento Sans"/>
              </a:defRPr>
            </a:lvl3pPr>
            <a:lvl4pPr marL="0" lvl="3" indent="0" algn="r">
              <a:spcBef>
                <a:spcPts val="0"/>
              </a:spcBef>
              <a:buNone/>
              <a:defRPr sz="800">
                <a:solidFill>
                  <a:schemeClr val="dk1"/>
                </a:solidFill>
                <a:latin typeface="Quattrocento Sans"/>
                <a:ea typeface="Quattrocento Sans"/>
                <a:cs typeface="Quattrocento Sans"/>
                <a:sym typeface="Quattrocento Sans"/>
              </a:defRPr>
            </a:lvl4pPr>
            <a:lvl5pPr marL="0" lvl="4" indent="0" algn="r">
              <a:spcBef>
                <a:spcPts val="0"/>
              </a:spcBef>
              <a:buNone/>
              <a:defRPr sz="800">
                <a:solidFill>
                  <a:schemeClr val="dk1"/>
                </a:solidFill>
                <a:latin typeface="Quattrocento Sans"/>
                <a:ea typeface="Quattrocento Sans"/>
                <a:cs typeface="Quattrocento Sans"/>
                <a:sym typeface="Quattrocento Sans"/>
              </a:defRPr>
            </a:lvl5pPr>
            <a:lvl6pPr marL="0" lvl="5" indent="0" algn="r">
              <a:spcBef>
                <a:spcPts val="0"/>
              </a:spcBef>
              <a:buNone/>
              <a:defRPr sz="800">
                <a:solidFill>
                  <a:schemeClr val="dk1"/>
                </a:solidFill>
                <a:latin typeface="Quattrocento Sans"/>
                <a:ea typeface="Quattrocento Sans"/>
                <a:cs typeface="Quattrocento Sans"/>
                <a:sym typeface="Quattrocento Sans"/>
              </a:defRPr>
            </a:lvl6pPr>
            <a:lvl7pPr marL="0" lvl="6" indent="0" algn="r">
              <a:spcBef>
                <a:spcPts val="0"/>
              </a:spcBef>
              <a:buNone/>
              <a:defRPr sz="800">
                <a:solidFill>
                  <a:schemeClr val="dk1"/>
                </a:solidFill>
                <a:latin typeface="Quattrocento Sans"/>
                <a:ea typeface="Quattrocento Sans"/>
                <a:cs typeface="Quattrocento Sans"/>
                <a:sym typeface="Quattrocento Sans"/>
              </a:defRPr>
            </a:lvl7pPr>
            <a:lvl8pPr marL="0" lvl="7" indent="0" algn="r">
              <a:spcBef>
                <a:spcPts val="0"/>
              </a:spcBef>
              <a:buNone/>
              <a:defRPr sz="800">
                <a:solidFill>
                  <a:schemeClr val="dk1"/>
                </a:solidFill>
                <a:latin typeface="Quattrocento Sans"/>
                <a:ea typeface="Quattrocento Sans"/>
                <a:cs typeface="Quattrocento Sans"/>
                <a:sym typeface="Quattrocento Sans"/>
              </a:defRPr>
            </a:lvl8pPr>
            <a:lvl9pPr marL="0" lvl="8" indent="0" algn="r">
              <a:spcBef>
                <a:spcPts val="0"/>
              </a:spcBef>
              <a:buNone/>
              <a:defRPr sz="800">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pic>
        <p:nvPicPr>
          <p:cNvPr id="437" name="Google Shape;437;p67"/>
          <p:cNvPicPr preferRelativeResize="0"/>
          <p:nvPr/>
        </p:nvPicPr>
        <p:blipFill rotWithShape="1">
          <a:blip r:embed="rId3">
            <a:alphaModFix/>
          </a:blip>
          <a:srcRect/>
          <a:stretch/>
        </p:blipFill>
        <p:spPr>
          <a:xfrm>
            <a:off x="0" y="3682031"/>
            <a:ext cx="9144000" cy="11730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8"/>
        <p:cNvGrpSpPr/>
        <p:nvPr/>
      </p:nvGrpSpPr>
      <p:grpSpPr>
        <a:xfrm>
          <a:off x="0" y="0"/>
          <a:ext cx="0" cy="0"/>
          <a:chOff x="0" y="0"/>
          <a:chExt cx="0" cy="0"/>
        </a:xfrm>
      </p:grpSpPr>
      <p:sp>
        <p:nvSpPr>
          <p:cNvPr id="439" name="Google Shape;439;p68"/>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0" name="Google Shape;440;p68"/>
          <p:cNvSpPr txBox="1">
            <a:spLocks noGrp="1"/>
          </p:cNvSpPr>
          <p:nvPr>
            <p:ph type="body" idx="1"/>
          </p:nvPr>
        </p:nvSpPr>
        <p:spPr>
          <a:xfrm rot="5400000">
            <a:off x="3086100" y="-878839"/>
            <a:ext cx="3017520" cy="7543800"/>
          </a:xfrm>
          <a:prstGeom prst="rect">
            <a:avLst/>
          </a:prstGeom>
          <a:noFill/>
          <a:ln>
            <a:noFill/>
          </a:ln>
        </p:spPr>
        <p:txBody>
          <a:bodyPr spcFirstLastPara="1" wrap="square" lIns="34275" tIns="0" rIns="34275" bIns="0"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41" name="Google Shape;441;p68"/>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2" name="Google Shape;442;p68"/>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3" name="Google Shape;443;p68"/>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44"/>
        <p:cNvGrpSpPr/>
        <p:nvPr/>
      </p:nvGrpSpPr>
      <p:grpSpPr>
        <a:xfrm>
          <a:off x="0" y="0"/>
          <a:ext cx="0" cy="0"/>
          <a:chOff x="0" y="0"/>
          <a:chExt cx="0" cy="0"/>
        </a:xfrm>
      </p:grpSpPr>
      <p:sp>
        <p:nvSpPr>
          <p:cNvPr id="445" name="Google Shape;445;p69"/>
          <p:cNvSpPr txBox="1">
            <a:spLocks noGrp="1"/>
          </p:cNvSpPr>
          <p:nvPr>
            <p:ph type="title"/>
          </p:nvPr>
        </p:nvSpPr>
        <p:spPr>
          <a:xfrm rot="5400000">
            <a:off x="5370480" y="1484279"/>
            <a:ext cx="4318066" cy="1971675"/>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446" name="Google Shape;446;p69"/>
          <p:cNvPicPr preferRelativeResize="0"/>
          <p:nvPr/>
        </p:nvPicPr>
        <p:blipFill rotWithShape="1">
          <a:blip r:embed="rId2">
            <a:alphaModFix/>
          </a:blip>
          <a:srcRect/>
          <a:stretch/>
        </p:blipFill>
        <p:spPr>
          <a:xfrm>
            <a:off x="0" y="4804358"/>
            <a:ext cx="9144000" cy="339143"/>
          </a:xfrm>
          <a:prstGeom prst="rect">
            <a:avLst/>
          </a:prstGeom>
          <a:noFill/>
          <a:ln>
            <a:noFill/>
          </a:ln>
        </p:spPr>
      </p:pic>
      <p:sp>
        <p:nvSpPr>
          <p:cNvPr id="447" name="Google Shape;447;p69"/>
          <p:cNvSpPr txBox="1">
            <a:spLocks noGrp="1"/>
          </p:cNvSpPr>
          <p:nvPr>
            <p:ph type="body" idx="1"/>
          </p:nvPr>
        </p:nvSpPr>
        <p:spPr>
          <a:xfrm rot="5400000">
            <a:off x="1369979" y="-430246"/>
            <a:ext cx="4318067" cy="5800725"/>
          </a:xfrm>
          <a:prstGeom prst="rect">
            <a:avLst/>
          </a:prstGeom>
          <a:noFill/>
          <a:ln>
            <a:noFill/>
          </a:ln>
        </p:spPr>
        <p:txBody>
          <a:bodyPr spcFirstLastPara="1" wrap="square" lIns="34275" tIns="0" rIns="34275" bIns="0"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48" name="Google Shape;448;p69"/>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9" name="Google Shape;449;p69"/>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0" name="Google Shape;450;p69"/>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3.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6.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p:nvPr/>
        </p:nvSpPr>
        <p:spPr>
          <a:xfrm>
            <a:off x="0" y="0"/>
            <a:ext cx="9144000" cy="5143500"/>
          </a:xfrm>
          <a:prstGeom prst="rect">
            <a:avLst/>
          </a:prstGeom>
          <a:gradFill>
            <a:gsLst>
              <a:gs pos="0">
                <a:srgbClr val="BFD9E9"/>
              </a:gs>
              <a:gs pos="20000">
                <a:schemeClr val="lt1"/>
              </a:gs>
              <a:gs pos="50000">
                <a:schemeClr val="lt1"/>
              </a:gs>
              <a:gs pos="80000">
                <a:schemeClr val="lt1"/>
              </a:gs>
              <a:gs pos="100000">
                <a:srgbClr val="BFD9E9"/>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 name="Google Shape;58;p14"/>
          <p:cNvSpPr/>
          <p:nvPr/>
        </p:nvSpPr>
        <p:spPr>
          <a:xfrm>
            <a:off x="-1" y="0"/>
            <a:ext cx="9144000" cy="1058400"/>
          </a:xfrm>
          <a:prstGeom prst="rect">
            <a:avLst/>
          </a:prstGeom>
          <a:gradFill>
            <a:gsLst>
              <a:gs pos="0">
                <a:srgbClr val="004F7D"/>
              </a:gs>
              <a:gs pos="20000">
                <a:srgbClr val="0069A7"/>
              </a:gs>
              <a:gs pos="50000">
                <a:srgbClr val="0069A7"/>
              </a:gs>
              <a:gs pos="80000">
                <a:srgbClr val="0069A7"/>
              </a:gs>
              <a:gs pos="100000">
                <a:srgbClr val="004F7D"/>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9" name="Google Shape;59;p14" descr="A picture containing logo&#10;&#10;Description automatically generated"/>
          <p:cNvPicPr preferRelativeResize="0"/>
          <p:nvPr/>
        </p:nvPicPr>
        <p:blipFill rotWithShape="1">
          <a:blip r:embed="rId3">
            <a:alphaModFix/>
          </a:blip>
          <a:srcRect/>
          <a:stretch/>
        </p:blipFill>
        <p:spPr>
          <a:xfrm>
            <a:off x="2822137" y="278026"/>
            <a:ext cx="3499724" cy="695067"/>
          </a:xfrm>
          <a:prstGeom prst="rect">
            <a:avLst/>
          </a:prstGeom>
          <a:noFill/>
          <a:ln>
            <a:noFill/>
          </a:ln>
        </p:spPr>
      </p:pic>
      <p:sp>
        <p:nvSpPr>
          <p:cNvPr id="60" name="Google Shape;60;p14"/>
          <p:cNvSpPr/>
          <p:nvPr/>
        </p:nvSpPr>
        <p:spPr>
          <a:xfrm>
            <a:off x="0" y="-1"/>
            <a:ext cx="9144000" cy="5143500"/>
          </a:xfrm>
          <a:prstGeom prst="frame">
            <a:avLst>
              <a:gd name="adj1" fmla="val 2230"/>
            </a:avLst>
          </a:prstGeom>
          <a:solidFill>
            <a:srgbClr val="66A5CA">
              <a:alpha val="4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1" name="Google Shape;61;p14"/>
          <p:cNvSpPr/>
          <p:nvPr/>
        </p:nvSpPr>
        <p:spPr>
          <a:xfrm>
            <a:off x="183056" y="183056"/>
            <a:ext cx="8778000" cy="4777500"/>
          </a:xfrm>
          <a:prstGeom prst="rect">
            <a:avLst/>
          </a:prstGeom>
          <a:noFill/>
          <a:ln w="38100" cap="flat" cmpd="sng">
            <a:solidFill>
              <a:schemeClr val="lt1">
                <a:alpha val="40000"/>
              </a:scheme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 name="Google Shape;62;p14"/>
          <p:cNvSpPr/>
          <p:nvPr/>
        </p:nvSpPr>
        <p:spPr>
          <a:xfrm>
            <a:off x="2536221" y="4735727"/>
            <a:ext cx="4071600" cy="407700"/>
          </a:xfrm>
          <a:prstGeom prst="trapezoid">
            <a:avLst>
              <a:gd name="adj" fmla="val 46978"/>
            </a:avLst>
          </a:prstGeom>
          <a:solidFill>
            <a:srgbClr val="0069A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 name="Google Shape;63;p14"/>
          <p:cNvSpPr txBox="1"/>
          <p:nvPr/>
        </p:nvSpPr>
        <p:spPr>
          <a:xfrm>
            <a:off x="2643825" y="4797250"/>
            <a:ext cx="38799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chemeClr val="lt1"/>
                </a:solidFill>
                <a:latin typeface="Arial"/>
                <a:ea typeface="Arial"/>
                <a:cs typeface="Arial"/>
                <a:sym typeface="Arial"/>
              </a:rPr>
              <a:t>Equity • Diversity • Inclusion • Partnership</a:t>
            </a:r>
            <a:endParaRPr sz="1100"/>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9" name="Google Shape;69;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0" name="Google Shape;70;p16"/>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1" name="Google Shape;71;p16"/>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2" name="Google Shape;72;p16"/>
          <p:cNvSpPr/>
          <p:nvPr/>
        </p:nvSpPr>
        <p:spPr>
          <a:xfrm>
            <a:off x="-1" y="0"/>
            <a:ext cx="9144000" cy="247200"/>
          </a:xfrm>
          <a:prstGeom prst="rect">
            <a:avLst/>
          </a:prstGeom>
          <a:gradFill>
            <a:gsLst>
              <a:gs pos="0">
                <a:srgbClr val="004F7D"/>
              </a:gs>
              <a:gs pos="20000">
                <a:srgbClr val="0069A7"/>
              </a:gs>
              <a:gs pos="50000">
                <a:srgbClr val="0069A7"/>
              </a:gs>
              <a:gs pos="80000">
                <a:srgbClr val="0069A7"/>
              </a:gs>
              <a:gs pos="100000">
                <a:srgbClr val="004F7D"/>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 name="Google Shape;73;p16"/>
          <p:cNvSpPr/>
          <p:nvPr/>
        </p:nvSpPr>
        <p:spPr>
          <a:xfrm>
            <a:off x="0" y="-1"/>
            <a:ext cx="9144000" cy="5143500"/>
          </a:xfrm>
          <a:prstGeom prst="frame">
            <a:avLst>
              <a:gd name="adj1" fmla="val 2230"/>
            </a:avLst>
          </a:prstGeom>
          <a:solidFill>
            <a:srgbClr val="66A5CA">
              <a:alpha val="549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74" name="Google Shape;74;p16" descr="SCCOE Logo"/>
          <p:cNvPicPr preferRelativeResize="0"/>
          <p:nvPr/>
        </p:nvPicPr>
        <p:blipFill rotWithShape="1">
          <a:blip r:embed="rId13">
            <a:alphaModFix/>
          </a:blip>
          <a:srcRect/>
          <a:stretch/>
        </p:blipFill>
        <p:spPr>
          <a:xfrm>
            <a:off x="185185" y="4577873"/>
            <a:ext cx="1002333" cy="372124"/>
          </a:xfrm>
          <a:prstGeom prst="rect">
            <a:avLst/>
          </a:prstGeom>
          <a:noFill/>
          <a:ln>
            <a:noFill/>
          </a:ln>
        </p:spPr>
      </p:pic>
      <p:sp>
        <p:nvSpPr>
          <p:cNvPr id="75" name="Google Shape;75;p16"/>
          <p:cNvSpPr/>
          <p:nvPr/>
        </p:nvSpPr>
        <p:spPr>
          <a:xfrm>
            <a:off x="6381750" y="4751189"/>
            <a:ext cx="2761718" cy="392509"/>
          </a:xfrm>
          <a:custGeom>
            <a:avLst/>
            <a:gdLst/>
            <a:ahLst/>
            <a:cxnLst/>
            <a:rect l="l" t="t" r="r" b="b"/>
            <a:pathLst>
              <a:path w="3462969" h="365125" extrusionOk="0">
                <a:moveTo>
                  <a:pt x="176269" y="7344"/>
                </a:moveTo>
                <a:lnTo>
                  <a:pt x="3462969" y="0"/>
                </a:lnTo>
                <a:lnTo>
                  <a:pt x="3462969" y="365125"/>
                </a:lnTo>
                <a:lnTo>
                  <a:pt x="0" y="365125"/>
                </a:lnTo>
                <a:lnTo>
                  <a:pt x="176269" y="7344"/>
                </a:lnTo>
                <a:close/>
              </a:path>
            </a:pathLst>
          </a:custGeom>
          <a:solidFill>
            <a:srgbClr val="66A5CA">
              <a:alpha val="2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6" name="Google Shape;76;p16"/>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1" i="0" u="none" strike="noStrike" cap="none">
                <a:solidFill>
                  <a:srgbClr val="0069A7"/>
                </a:solidFill>
                <a:latin typeface="Arial"/>
                <a:ea typeface="Arial"/>
                <a:cs typeface="Arial"/>
                <a:sym typeface="Arial"/>
              </a:defRPr>
            </a:lvl1pPr>
            <a:lvl2pPr marL="0" marR="0" lvl="1" indent="0" algn="r" rtl="0">
              <a:spcBef>
                <a:spcPts val="0"/>
              </a:spcBef>
              <a:buNone/>
              <a:defRPr sz="800" b="1" i="0" u="none" strike="noStrike" cap="none">
                <a:solidFill>
                  <a:srgbClr val="0069A7"/>
                </a:solidFill>
                <a:latin typeface="Arial"/>
                <a:ea typeface="Arial"/>
                <a:cs typeface="Arial"/>
                <a:sym typeface="Arial"/>
              </a:defRPr>
            </a:lvl2pPr>
            <a:lvl3pPr marL="0" marR="0" lvl="2" indent="0" algn="r" rtl="0">
              <a:spcBef>
                <a:spcPts val="0"/>
              </a:spcBef>
              <a:buNone/>
              <a:defRPr sz="800" b="1" i="0" u="none" strike="noStrike" cap="none">
                <a:solidFill>
                  <a:srgbClr val="0069A7"/>
                </a:solidFill>
                <a:latin typeface="Arial"/>
                <a:ea typeface="Arial"/>
                <a:cs typeface="Arial"/>
                <a:sym typeface="Arial"/>
              </a:defRPr>
            </a:lvl3pPr>
            <a:lvl4pPr marL="0" marR="0" lvl="3" indent="0" algn="r" rtl="0">
              <a:spcBef>
                <a:spcPts val="0"/>
              </a:spcBef>
              <a:buNone/>
              <a:defRPr sz="800" b="1" i="0" u="none" strike="noStrike" cap="none">
                <a:solidFill>
                  <a:srgbClr val="0069A7"/>
                </a:solidFill>
                <a:latin typeface="Arial"/>
                <a:ea typeface="Arial"/>
                <a:cs typeface="Arial"/>
                <a:sym typeface="Arial"/>
              </a:defRPr>
            </a:lvl4pPr>
            <a:lvl5pPr marL="0" marR="0" lvl="4" indent="0" algn="r" rtl="0">
              <a:spcBef>
                <a:spcPts val="0"/>
              </a:spcBef>
              <a:buNone/>
              <a:defRPr sz="800" b="1" i="0" u="none" strike="noStrike" cap="none">
                <a:solidFill>
                  <a:srgbClr val="0069A7"/>
                </a:solidFill>
                <a:latin typeface="Arial"/>
                <a:ea typeface="Arial"/>
                <a:cs typeface="Arial"/>
                <a:sym typeface="Arial"/>
              </a:defRPr>
            </a:lvl5pPr>
            <a:lvl6pPr marL="0" marR="0" lvl="5" indent="0" algn="r" rtl="0">
              <a:spcBef>
                <a:spcPts val="0"/>
              </a:spcBef>
              <a:buNone/>
              <a:defRPr sz="800" b="1" i="0" u="none" strike="noStrike" cap="none">
                <a:solidFill>
                  <a:srgbClr val="0069A7"/>
                </a:solidFill>
                <a:latin typeface="Arial"/>
                <a:ea typeface="Arial"/>
                <a:cs typeface="Arial"/>
                <a:sym typeface="Arial"/>
              </a:defRPr>
            </a:lvl6pPr>
            <a:lvl7pPr marL="0" marR="0" lvl="6" indent="0" algn="r" rtl="0">
              <a:spcBef>
                <a:spcPts val="0"/>
              </a:spcBef>
              <a:buNone/>
              <a:defRPr sz="800" b="1" i="0" u="none" strike="noStrike" cap="none">
                <a:solidFill>
                  <a:srgbClr val="0069A7"/>
                </a:solidFill>
                <a:latin typeface="Arial"/>
                <a:ea typeface="Arial"/>
                <a:cs typeface="Arial"/>
                <a:sym typeface="Arial"/>
              </a:defRPr>
            </a:lvl7pPr>
            <a:lvl8pPr marL="0" marR="0" lvl="7" indent="0" algn="r" rtl="0">
              <a:spcBef>
                <a:spcPts val="0"/>
              </a:spcBef>
              <a:buNone/>
              <a:defRPr sz="800" b="1" i="0" u="none" strike="noStrike" cap="none">
                <a:solidFill>
                  <a:srgbClr val="0069A7"/>
                </a:solidFill>
                <a:latin typeface="Arial"/>
                <a:ea typeface="Arial"/>
                <a:cs typeface="Arial"/>
                <a:sym typeface="Arial"/>
              </a:defRPr>
            </a:lvl8pPr>
            <a:lvl9pPr marL="0" marR="0" lvl="8" indent="0" algn="r" rtl="0">
              <a:spcBef>
                <a:spcPts val="0"/>
              </a:spcBef>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6"/>
          <p:cNvSpPr txBox="1"/>
          <p:nvPr/>
        </p:nvSpPr>
        <p:spPr>
          <a:xfrm>
            <a:off x="6531971" y="4790266"/>
            <a:ext cx="2244900" cy="19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i="0" u="none" strike="noStrike" cap="none">
                <a:solidFill>
                  <a:srgbClr val="0069A7"/>
                </a:solidFill>
                <a:latin typeface="Arial"/>
                <a:ea typeface="Arial"/>
                <a:cs typeface="Arial"/>
                <a:sym typeface="Arial"/>
              </a:rPr>
              <a:t>Equity • Diversity • Inclusion • Partnership</a:t>
            </a:r>
            <a:endParaRPr sz="110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marR="0" lvl="0" algn="l" rtl="0">
              <a:lnSpc>
                <a:spcPct val="85000"/>
              </a:lnSpc>
              <a:spcBef>
                <a:spcPts val="0"/>
              </a:spcBef>
              <a:spcAft>
                <a:spcPts val="0"/>
              </a:spcAft>
              <a:buClr>
                <a:srgbClr val="3F3F3F"/>
              </a:buClr>
              <a:buSzPts val="3600"/>
              <a:buFont typeface="Quattrocento Sans"/>
              <a:buNone/>
              <a:defRPr sz="36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9" name="Google Shape;149;p28"/>
          <p:cNvSpPr txBox="1">
            <a:spLocks noGrp="1"/>
          </p:cNvSpPr>
          <p:nvPr>
            <p:ph type="body" idx="1"/>
          </p:nvPr>
        </p:nvSpPr>
        <p:spPr>
          <a:xfrm>
            <a:off x="822960" y="1384301"/>
            <a:ext cx="7543800" cy="3017520"/>
          </a:xfrm>
          <a:prstGeom prst="rect">
            <a:avLst/>
          </a:prstGeom>
          <a:noFill/>
          <a:ln>
            <a:noFill/>
          </a:ln>
        </p:spPr>
        <p:txBody>
          <a:bodyPr spcFirstLastPara="1" wrap="square" lIns="0" tIns="34275" rIns="0" bIns="34275" anchor="t" anchorCtr="0">
            <a:norm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Quattrocento Sans"/>
                <a:ea typeface="Quattrocento Sans"/>
                <a:cs typeface="Quattrocento Sans"/>
                <a:sym typeface="Quattrocento Sans"/>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Quattrocento Sans"/>
                <a:ea typeface="Quattrocento Sans"/>
                <a:cs typeface="Quattrocento Sans"/>
                <a:sym typeface="Quattrocento Sans"/>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9pPr>
          </a:lstStyle>
          <a:p>
            <a:endParaRPr/>
          </a:p>
        </p:txBody>
      </p:sp>
      <p:pic>
        <p:nvPicPr>
          <p:cNvPr id="150" name="Google Shape;150;p28"/>
          <p:cNvPicPr preferRelativeResize="0"/>
          <p:nvPr/>
        </p:nvPicPr>
        <p:blipFill rotWithShape="1">
          <a:blip r:embed="rId16">
            <a:alphaModFix/>
          </a:blip>
          <a:srcRect/>
          <a:stretch/>
        </p:blipFill>
        <p:spPr>
          <a:xfrm>
            <a:off x="0" y="4804358"/>
            <a:ext cx="9144000" cy="339143"/>
          </a:xfrm>
          <a:prstGeom prst="rect">
            <a:avLst/>
          </a:prstGeom>
          <a:noFill/>
          <a:ln>
            <a:noFill/>
          </a:ln>
        </p:spPr>
      </p:pic>
      <p:sp>
        <p:nvSpPr>
          <p:cNvPr id="151" name="Google Shape;151;p28"/>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FFFFFF"/>
                </a:solidFill>
                <a:latin typeface="Quattrocento Sans"/>
                <a:ea typeface="Quattrocento Sans"/>
                <a:cs typeface="Quattrocento Sans"/>
                <a:sym typeface="Quattrocento Sans"/>
              </a:defRPr>
            </a:lvl1pPr>
            <a:lvl2pPr marR="0" lvl="1"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2" name="Google Shape;152;p28"/>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700" cap="none">
                <a:solidFill>
                  <a:srgbClr val="FFFFFF"/>
                </a:solidFill>
                <a:latin typeface="Quattrocento Sans"/>
                <a:ea typeface="Quattrocento Sans"/>
                <a:cs typeface="Quattrocento Sans"/>
                <a:sym typeface="Quattrocento Sans"/>
              </a:defRPr>
            </a:lvl1pPr>
            <a:lvl2pPr marR="0" lvl="1"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3" name="Google Shape;153;p28"/>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FFFFFF"/>
              </a:buClr>
              <a:buSzPts val="800"/>
              <a:buFont typeface="Quattrocento Sans"/>
              <a:buNone/>
              <a:defRPr sz="800" b="0" i="0" u="none" strike="noStrike" cap="none">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cxnSp>
        <p:nvCxnSpPr>
          <p:cNvPr id="154" name="Google Shape;154;p28"/>
          <p:cNvCxnSpPr/>
          <p:nvPr/>
        </p:nvCxnSpPr>
        <p:spPr>
          <a:xfrm>
            <a:off x="895149" y="1303384"/>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1" name="Google Shape;261;p4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2" name="Google Shape;262;p43"/>
          <p:cNvSpPr txBox="1">
            <a:spLocks noGrp="1"/>
          </p:cNvSpPr>
          <p:nvPr>
            <p:ph type="dt" idx="10"/>
          </p:nvPr>
        </p:nvSpPr>
        <p:spPr>
          <a:xfrm>
            <a:off x="1666653" y="4790266"/>
            <a:ext cx="1228800" cy="196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63" name="Google Shape;263;p43"/>
          <p:cNvSpPr txBox="1">
            <a:spLocks noGrp="1"/>
          </p:cNvSpPr>
          <p:nvPr>
            <p:ph type="ftr" idx="11"/>
          </p:nvPr>
        </p:nvSpPr>
        <p:spPr>
          <a:xfrm>
            <a:off x="3028950" y="4790266"/>
            <a:ext cx="3086100" cy="196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64" name="Google Shape;264;p43"/>
          <p:cNvSpPr/>
          <p:nvPr/>
        </p:nvSpPr>
        <p:spPr>
          <a:xfrm>
            <a:off x="-1" y="0"/>
            <a:ext cx="9144000" cy="247200"/>
          </a:xfrm>
          <a:prstGeom prst="rect">
            <a:avLst/>
          </a:prstGeom>
          <a:gradFill>
            <a:gsLst>
              <a:gs pos="0">
                <a:srgbClr val="004F7D"/>
              </a:gs>
              <a:gs pos="20000">
                <a:srgbClr val="0069A7"/>
              </a:gs>
              <a:gs pos="50000">
                <a:srgbClr val="0069A7"/>
              </a:gs>
              <a:gs pos="80000">
                <a:srgbClr val="0069A7"/>
              </a:gs>
              <a:gs pos="100000">
                <a:srgbClr val="004F7D"/>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5" name="Google Shape;265;p43"/>
          <p:cNvSpPr/>
          <p:nvPr/>
        </p:nvSpPr>
        <p:spPr>
          <a:xfrm>
            <a:off x="0" y="-1"/>
            <a:ext cx="9144000" cy="5143500"/>
          </a:xfrm>
          <a:prstGeom prst="frame">
            <a:avLst>
              <a:gd name="adj1" fmla="val 2230"/>
            </a:avLst>
          </a:prstGeom>
          <a:solidFill>
            <a:srgbClr val="66A5CA">
              <a:alpha val="54509"/>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66" name="Google Shape;266;p43" descr="SCCOE Logo"/>
          <p:cNvPicPr preferRelativeResize="0"/>
          <p:nvPr/>
        </p:nvPicPr>
        <p:blipFill rotWithShape="1">
          <a:blip r:embed="rId13">
            <a:alphaModFix/>
          </a:blip>
          <a:srcRect/>
          <a:stretch/>
        </p:blipFill>
        <p:spPr>
          <a:xfrm>
            <a:off x="185185" y="4577873"/>
            <a:ext cx="1002333" cy="372124"/>
          </a:xfrm>
          <a:prstGeom prst="rect">
            <a:avLst/>
          </a:prstGeom>
          <a:noFill/>
          <a:ln>
            <a:noFill/>
          </a:ln>
        </p:spPr>
      </p:pic>
      <p:sp>
        <p:nvSpPr>
          <p:cNvPr id="267" name="Google Shape;267;p43"/>
          <p:cNvSpPr/>
          <p:nvPr/>
        </p:nvSpPr>
        <p:spPr>
          <a:xfrm>
            <a:off x="6381750" y="4751189"/>
            <a:ext cx="2761718" cy="392509"/>
          </a:xfrm>
          <a:custGeom>
            <a:avLst/>
            <a:gdLst/>
            <a:ahLst/>
            <a:cxnLst/>
            <a:rect l="l" t="t" r="r" b="b"/>
            <a:pathLst>
              <a:path w="3462969" h="365125" extrusionOk="0">
                <a:moveTo>
                  <a:pt x="176269" y="7344"/>
                </a:moveTo>
                <a:lnTo>
                  <a:pt x="3462969" y="0"/>
                </a:lnTo>
                <a:lnTo>
                  <a:pt x="3462969" y="365125"/>
                </a:lnTo>
                <a:lnTo>
                  <a:pt x="0" y="365125"/>
                </a:lnTo>
                <a:lnTo>
                  <a:pt x="176269" y="7344"/>
                </a:lnTo>
                <a:close/>
              </a:path>
            </a:pathLst>
          </a:custGeom>
          <a:solidFill>
            <a:srgbClr val="66A5CA">
              <a:alpha val="2941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8" name="Google Shape;268;p43"/>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0069A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9" name="Google Shape;269;p43"/>
          <p:cNvSpPr txBox="1"/>
          <p:nvPr/>
        </p:nvSpPr>
        <p:spPr>
          <a:xfrm>
            <a:off x="6531971" y="4790266"/>
            <a:ext cx="2244900" cy="19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69A7"/>
                </a:solidFill>
                <a:latin typeface="Arial"/>
                <a:ea typeface="Arial"/>
                <a:cs typeface="Arial"/>
                <a:sym typeface="Arial"/>
              </a:rPr>
              <a:t>Equity • Diversity • Inclusion • Partnership</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55"/>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lvl1pPr marR="0" lvl="0" algn="l" rtl="0">
              <a:lnSpc>
                <a:spcPct val="85000"/>
              </a:lnSpc>
              <a:spcBef>
                <a:spcPts val="0"/>
              </a:spcBef>
              <a:spcAft>
                <a:spcPts val="0"/>
              </a:spcAft>
              <a:buClr>
                <a:schemeClr val="dk1"/>
              </a:buClr>
              <a:buSzPts val="3600"/>
              <a:buFont typeface="Quattrocento Sans"/>
              <a:buNone/>
              <a:defRPr sz="36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41" name="Google Shape;341;p55"/>
          <p:cNvSpPr txBox="1">
            <a:spLocks noGrp="1"/>
          </p:cNvSpPr>
          <p:nvPr>
            <p:ph type="body" idx="1"/>
          </p:nvPr>
        </p:nvSpPr>
        <p:spPr>
          <a:xfrm>
            <a:off x="822960" y="1384301"/>
            <a:ext cx="7543800" cy="3017520"/>
          </a:xfrm>
          <a:prstGeom prst="rect">
            <a:avLst/>
          </a:prstGeom>
          <a:noFill/>
          <a:ln>
            <a:noFill/>
          </a:ln>
        </p:spPr>
        <p:txBody>
          <a:bodyPr spcFirstLastPara="1" wrap="square" lIns="0" tIns="34275" rIns="0" bIns="34275" anchor="t" anchorCtr="0">
            <a:norm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chemeClr val="dk1"/>
                </a:solidFill>
                <a:latin typeface="Quattrocento Sans"/>
                <a:ea typeface="Quattrocento Sans"/>
                <a:cs typeface="Quattrocento Sans"/>
                <a:sym typeface="Quattrocento Sans"/>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chemeClr val="dk1"/>
                </a:solidFill>
                <a:latin typeface="Quattrocento Sans"/>
                <a:ea typeface="Quattrocento Sans"/>
                <a:cs typeface="Quattrocento Sans"/>
                <a:sym typeface="Quattrocento Sans"/>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chemeClr val="dk1"/>
                </a:solidFill>
                <a:latin typeface="Quattrocento Sans"/>
                <a:ea typeface="Quattrocento Sans"/>
                <a:cs typeface="Quattrocento Sans"/>
                <a:sym typeface="Quattrocento Sans"/>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chemeClr val="dk1"/>
                </a:solidFill>
                <a:latin typeface="Quattrocento Sans"/>
                <a:ea typeface="Quattrocento Sans"/>
                <a:cs typeface="Quattrocento Sans"/>
                <a:sym typeface="Quattrocento Sans"/>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chemeClr val="dk1"/>
                </a:solidFill>
                <a:latin typeface="Quattrocento Sans"/>
                <a:ea typeface="Quattrocento Sans"/>
                <a:cs typeface="Quattrocento Sans"/>
                <a:sym typeface="Quattrocento Sans"/>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Quattrocento Sans"/>
                <a:ea typeface="Quattrocento Sans"/>
                <a:cs typeface="Quattrocento Sans"/>
                <a:sym typeface="Quattrocento Sans"/>
              </a:defRPr>
            </a:lvl9pPr>
          </a:lstStyle>
          <a:p>
            <a:endParaRPr/>
          </a:p>
        </p:txBody>
      </p:sp>
      <p:pic>
        <p:nvPicPr>
          <p:cNvPr id="342" name="Google Shape;342;p55"/>
          <p:cNvPicPr preferRelativeResize="0"/>
          <p:nvPr/>
        </p:nvPicPr>
        <p:blipFill rotWithShape="1">
          <a:blip r:embed="rId16">
            <a:alphaModFix/>
          </a:blip>
          <a:srcRect/>
          <a:stretch/>
        </p:blipFill>
        <p:spPr>
          <a:xfrm>
            <a:off x="0" y="4804358"/>
            <a:ext cx="9144000" cy="339143"/>
          </a:xfrm>
          <a:prstGeom prst="rect">
            <a:avLst/>
          </a:prstGeom>
          <a:noFill/>
          <a:ln>
            <a:noFill/>
          </a:ln>
        </p:spPr>
      </p:pic>
      <p:sp>
        <p:nvSpPr>
          <p:cNvPr id="343" name="Google Shape;343;p55"/>
          <p:cNvSpPr txBox="1">
            <a:spLocks noGrp="1"/>
          </p:cNvSpPr>
          <p:nvPr>
            <p:ph type="dt" idx="10"/>
          </p:nvPr>
        </p:nvSpPr>
        <p:spPr>
          <a:xfrm>
            <a:off x="822960" y="4844839"/>
            <a:ext cx="1854203"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a:solidFill>
                  <a:srgbClr val="FFFFFF"/>
                </a:solidFill>
                <a:latin typeface="Quattrocento Sans"/>
                <a:ea typeface="Quattrocento Sans"/>
                <a:cs typeface="Quattrocento Sans"/>
                <a:sym typeface="Quattrocento Sans"/>
              </a:defRPr>
            </a:lvl1pPr>
            <a:lvl2pPr marR="0" lvl="1"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344" name="Google Shape;344;p55"/>
          <p:cNvSpPr txBox="1">
            <a:spLocks noGrp="1"/>
          </p:cNvSpPr>
          <p:nvPr>
            <p:ph type="ftr" idx="11"/>
          </p:nvPr>
        </p:nvSpPr>
        <p:spPr>
          <a:xfrm>
            <a:off x="2764639" y="4844839"/>
            <a:ext cx="3617103"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700" cap="none">
                <a:solidFill>
                  <a:srgbClr val="FFFFFF"/>
                </a:solidFill>
                <a:latin typeface="Quattrocento Sans"/>
                <a:ea typeface="Quattrocento Sans"/>
                <a:cs typeface="Quattrocento Sans"/>
                <a:sym typeface="Quattrocento Sans"/>
              </a:defRPr>
            </a:lvl1pPr>
            <a:lvl2pPr marR="0" lvl="1"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345" name="Google Shape;345;p55"/>
          <p:cNvSpPr txBox="1">
            <a:spLocks noGrp="1"/>
          </p:cNvSpPr>
          <p:nvPr>
            <p:ph type="sldNum" idx="12"/>
          </p:nvPr>
        </p:nvSpPr>
        <p:spPr>
          <a:xfrm>
            <a:off x="7425344" y="4844839"/>
            <a:ext cx="984019"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rgbClr val="FFFFFF"/>
                </a:solidFill>
                <a:latin typeface="Quattrocento Sans"/>
                <a:ea typeface="Quattrocento Sans"/>
                <a:cs typeface="Quattrocento Sans"/>
                <a:sym typeface="Quattrocento Sans"/>
              </a:defRPr>
            </a:lvl1pPr>
            <a:lvl2pPr marL="0" marR="0" lvl="1" indent="0" algn="r" rtl="0">
              <a:spcBef>
                <a:spcPts val="0"/>
              </a:spcBef>
              <a:buNone/>
              <a:defRPr sz="800">
                <a:solidFill>
                  <a:srgbClr val="FFFFFF"/>
                </a:solidFill>
                <a:latin typeface="Quattrocento Sans"/>
                <a:ea typeface="Quattrocento Sans"/>
                <a:cs typeface="Quattrocento Sans"/>
                <a:sym typeface="Quattrocento Sans"/>
              </a:defRPr>
            </a:lvl2pPr>
            <a:lvl3pPr marL="0" marR="0" lvl="2" indent="0" algn="r" rtl="0">
              <a:spcBef>
                <a:spcPts val="0"/>
              </a:spcBef>
              <a:buNone/>
              <a:defRPr sz="800">
                <a:solidFill>
                  <a:srgbClr val="FFFFFF"/>
                </a:solidFill>
                <a:latin typeface="Quattrocento Sans"/>
                <a:ea typeface="Quattrocento Sans"/>
                <a:cs typeface="Quattrocento Sans"/>
                <a:sym typeface="Quattrocento Sans"/>
              </a:defRPr>
            </a:lvl3pPr>
            <a:lvl4pPr marL="0" marR="0" lvl="3" indent="0" algn="r" rtl="0">
              <a:spcBef>
                <a:spcPts val="0"/>
              </a:spcBef>
              <a:buNone/>
              <a:defRPr sz="800">
                <a:solidFill>
                  <a:srgbClr val="FFFFFF"/>
                </a:solidFill>
                <a:latin typeface="Quattrocento Sans"/>
                <a:ea typeface="Quattrocento Sans"/>
                <a:cs typeface="Quattrocento Sans"/>
                <a:sym typeface="Quattrocento Sans"/>
              </a:defRPr>
            </a:lvl4pPr>
            <a:lvl5pPr marL="0" marR="0" lvl="4" indent="0" algn="r" rtl="0">
              <a:spcBef>
                <a:spcPts val="0"/>
              </a:spcBef>
              <a:buNone/>
              <a:defRPr sz="800">
                <a:solidFill>
                  <a:srgbClr val="FFFFFF"/>
                </a:solidFill>
                <a:latin typeface="Quattrocento Sans"/>
                <a:ea typeface="Quattrocento Sans"/>
                <a:cs typeface="Quattrocento Sans"/>
                <a:sym typeface="Quattrocento Sans"/>
              </a:defRPr>
            </a:lvl5pPr>
            <a:lvl6pPr marL="0" marR="0" lvl="5" indent="0" algn="r" rtl="0">
              <a:spcBef>
                <a:spcPts val="0"/>
              </a:spcBef>
              <a:buNone/>
              <a:defRPr sz="800">
                <a:solidFill>
                  <a:srgbClr val="FFFFFF"/>
                </a:solidFill>
                <a:latin typeface="Quattrocento Sans"/>
                <a:ea typeface="Quattrocento Sans"/>
                <a:cs typeface="Quattrocento Sans"/>
                <a:sym typeface="Quattrocento Sans"/>
              </a:defRPr>
            </a:lvl6pPr>
            <a:lvl7pPr marL="0" marR="0" lvl="6" indent="0" algn="r" rtl="0">
              <a:spcBef>
                <a:spcPts val="0"/>
              </a:spcBef>
              <a:buNone/>
              <a:defRPr sz="800">
                <a:solidFill>
                  <a:srgbClr val="FFFFFF"/>
                </a:solidFill>
                <a:latin typeface="Quattrocento Sans"/>
                <a:ea typeface="Quattrocento Sans"/>
                <a:cs typeface="Quattrocento Sans"/>
                <a:sym typeface="Quattrocento Sans"/>
              </a:defRPr>
            </a:lvl7pPr>
            <a:lvl8pPr marL="0" marR="0" lvl="7" indent="0" algn="r" rtl="0">
              <a:spcBef>
                <a:spcPts val="0"/>
              </a:spcBef>
              <a:buNone/>
              <a:defRPr sz="800">
                <a:solidFill>
                  <a:srgbClr val="FFFFFF"/>
                </a:solidFill>
                <a:latin typeface="Quattrocento Sans"/>
                <a:ea typeface="Quattrocento Sans"/>
                <a:cs typeface="Quattrocento Sans"/>
                <a:sym typeface="Quattrocento Sans"/>
              </a:defRPr>
            </a:lvl8pPr>
            <a:lvl9pPr marL="0" marR="0" lvl="8" indent="0" algn="r" rtl="0">
              <a:spcBef>
                <a:spcPts val="0"/>
              </a:spcBef>
              <a:buNone/>
              <a:defRPr sz="800">
                <a:solidFill>
                  <a:srgbClr val="FFFFFF"/>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cxnSp>
        <p:nvCxnSpPr>
          <p:cNvPr id="346" name="Google Shape;346;p55"/>
          <p:cNvCxnSpPr/>
          <p:nvPr/>
        </p:nvCxnSpPr>
        <p:spPr>
          <a:xfrm>
            <a:off x="895149" y="1303384"/>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rive.google.com/drive/folders/1Zl3Oy1ygT343Sv18WIPV6eeJ_3Cs_pS8?usp=sharin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gov.us/view?r=eyJrIjoiNWJiMTVhOWMtYzM4MC00YzhlLThjMGEtMzM3YjliMmM5YTEwIiwidCI6IjBhYzMyMDJmLWMzZTktNGY1Ni04MzBkLTAxN2QwOWQxNmIzZiJ9" TargetMode="External"/><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ph.ca.gov/Programs/CID/DCDC/CDPH%20Document%20Library/Immunization/Week2022-2347_FINALReport.pdf" TargetMode="External"/><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www.cdph.ca.gov/Programs/CID/DCDC/CDPH%20Document%20Library/Immunization/Week2022-2347_FINALReport.pdf" TargetMode="External"/><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ph.ca.gov/Programs/CID/DCDC/Pages/Immunization/RSV.aspx#msdynttrid=sgVP9GIpUnOQ1P80gkTj24k1ijuCDQ5m69AZDZb_oCw" TargetMode="External"/><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covid19.ca.gov/treatment/"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ph.ca.gov/Programs/CID/DCDC/Pages/COVID-19/School-Testing.aspx" TargetMode="External"/><Relationship Id="rId7" Type="http://schemas.openxmlformats.org/officeDocument/2006/relationships/hyperlink" Target="https://www.cdph.ca.gov/Programs/CID/DCDC/Pages/COVID-19/Senate-Bill-1479-Implementation-Questions-and-Answers.aspx"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hyperlink" Target="https://www.cdph.ca.gov/Programs/CID/DCDC/Pages/COVID-19/K-12-Guidance-2022-23-School-Year.aspx" TargetMode="External"/><Relationship Id="rId5" Type="http://schemas.openxmlformats.org/officeDocument/2006/relationships/hyperlink" Target="https://www.cdph.ca.gov/Programs/CID/DCDC/Pages/COVID-19/Frequently-Asked-Questions-Preliminary-K-12-Testing-Framework--2022--23-School-Year.aspx" TargetMode="External"/><Relationship Id="rId4" Type="http://schemas.openxmlformats.org/officeDocument/2006/relationships/hyperlink" Target="https://www.cdph.ca.gov/Programs/CID/DCDC/Pages/COVID-19/Testing-Framework-for-K-12-Schools-for-the-2022-2023-School-Year.aspx"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ucla.zoom.us/meeting/register/tJIrd-qgqT0uHdCIpAv_r-2U0wJqcUN_Nq5Y" TargetMode="External"/><Relationship Id="rId3" Type="http://schemas.openxmlformats.org/officeDocument/2006/relationships/hyperlink" Target="https://www.cdph.ca.gov/Programs/CID/DCDC/Pages/COVID-19/Testing-Framework-for-K-12-Schools-for-the-2022-2023-School-Year.aspx" TargetMode="External"/><Relationship Id="rId7" Type="http://schemas.openxmlformats.org/officeDocument/2006/relationships/hyperlink" Target="https://www.cdph.ca.gov/Programs/OPA/Pages/NR22-164.aspx"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cdph.ca.gov/Programs/OPA/Pages/NR22-160.aspx" TargetMode="External"/><Relationship Id="rId5" Type="http://schemas.openxmlformats.org/officeDocument/2006/relationships/hyperlink" Target="https://www.cdph.ca.gov/Programs/CID/DCDC/Pages/COVID-19/Guidance-on-Isolation-and-Quarantine-for-COVID-19-Contact-Tracing.aspx" TargetMode="External"/><Relationship Id="rId4" Type="http://schemas.openxmlformats.org/officeDocument/2006/relationships/hyperlink" Target="https://www.cdph.ca.gov/Programs/CID/DCDC/Pages/COVID-19/Senate-Bill-1479-Implementation-Questions-and-Answers.aspx"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cdph.ca.gov/Programs/CID/DCDC/Pages/COVID-19/Testing-Framework-for-K-12-Schools-for-the-2022-2023-School-Year.aspx" TargetMode="External"/><Relationship Id="rId7" Type="http://schemas.openxmlformats.org/officeDocument/2006/relationships/hyperlink" Target="https://www.cdc.gov/coronavirus/2019-ncov/your-health/covid-by-county.html"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https://www.cdph.ca.gov/Programs/CID/DCDC/Pages/COVID-19/School-Testing.aspx" TargetMode="External"/><Relationship Id="rId5" Type="http://schemas.openxmlformats.org/officeDocument/2006/relationships/hyperlink" Target="https://www.cdph.ca.gov/Programs/CID/DCDC/Pages/COVID-19/K-12-Guidance-2022-23-School-Year.aspx"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www.cdph.ca.gov/Programs/CID/DCDC/Pages/COVID-19/Testing-Framework-for-K-12-Schools-for-the-2022-2023-School-Year.aspx" TargetMode="External"/><Relationship Id="rId7" Type="http://schemas.openxmlformats.org/officeDocument/2006/relationships/hyperlink" Target="https://www.cde.ca.gov/schooldirectory/county-offices-of-education"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hyperlink" Target="https://www.cdph.ca.gov/Programs/OPA/Pages/Communications-Toolkits/Tested_CA.aspx" TargetMode="External"/><Relationship Id="rId5" Type="http://schemas.openxmlformats.org/officeDocument/2006/relationships/hyperlink" Target="https://labsupport.powerappsportals.us/orderotc/"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www.cdph.ca.gov/Programs/CID/DCDC/Pages/COVID-19/Testing-Framework-for-K-12-Schools-for-the-2022-2023-School-Year.aspx"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www.cdph.ca.gov/Programs/CID/DCDC/Pages/COVID-19/Testing-Framework-for-K-12-Schools-for-the-2022-2023-School-Year.aspx"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hyperlink" Target="https://www.cdph.ca.gov/Programs/CID/DCDC/Pages/COVID-19/Updated-COVID-19-Testing-Guidance.aspx" TargetMode="External"/><Relationship Id="rId5" Type="http://schemas.openxmlformats.org/officeDocument/2006/relationships/hyperlink" Target="https://www.cdph.ca.gov/Programs/CID/DCDC/Pages/COVID-19/Treatments.aspx"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https://www.cdph.ca.gov/Programs/CID/DCDC/Pages/COVID-19/Senate-Bill-1479-Implementation-Questions-and-Answers.aspx"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hyperlink" Target="https://www.cdph.ca.gov/Programs/CID/DCDC/Pages/COVID-19/Testing-Framework-for-K-12-Schools-for-the-2022-2023-School-Year.asp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dph.ca.gov/Programs/CID/DCDC/Pages/COVID-19/Senate-Bill-1479-Implementation-Questions-and-Answers.aspx"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ph.ca.gov/Programs/CID/DCDC/Pages/COVID-19/Senate-Bill-1479-Implementation-Questions-and-Answers.aspx" TargetMode="External"/><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ph.ca.gov/Programs/CID/DCDC/Pages/COVID-19/Guidance-on-Isolation-and-Quarantine-for-COVID-19-Contact-Tracing.aspx"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hyperlink" Target="https://www.cdph.ca.gov/Programs/CHCQ/LCP/Pages/AFL-22-13.asp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dph.ca.gov/Programs/OPA/Pages/NR22-160.aspx"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hyperlink" Target="https://covid19.ca.gov/treatment/" TargetMode="External"/><Relationship Id="rId4" Type="http://schemas.openxmlformats.org/officeDocument/2006/relationships/hyperlink" Target="https://covid19.ca.gov/treatment/#how-to-find-treatme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hyperlink" Target="https://www.youtube.com/watch?v=GH_Z3pLSy-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vid19.sccgov.org/dashboard-cases-and-deaths"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ucla.zoom.us/meeting/register/tJIrd-qgqT0uHdCIpAv_r-2U0wJqcUN_Nq5Y"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hyperlink" Target="https://www.surveymonkey.com/r/mobilevaccinatio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ziz.org/assets/docs/COVID19/IMM-1396.pdf" TargetMode="External"/><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s://eziz.org/assets/docs/COVID19/IMM-1396.pdf"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s://www.cdph.ca.gov/Programs/CID/DCDC/Pages/COVID-19/Order-of-the-State-Public-Health-Officer-Beyond-Blueprint.aspx#:~:text=In%20indoor%20spaces%20400%2C000%20or,total%20of%2015%20minutes)%20during"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ph.ca.gov/Programs/CID/DCDC/Pages/COVID-19/Post-COVID.aspx"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hyperlink" Target="https://www.cdph.ca.gov/Programs/CID/DCDC/Pages/COVID-19/Post-COVID-QA.aspx" TargetMode="External"/><Relationship Id="rId4" Type="http://schemas.openxmlformats.org/officeDocument/2006/relationships/hyperlink" Target="https://www.hhs.gov/civil-rights/for-providers/civil-rights-covid19/guidance-long-covid-disability/index.html#footnote10_0ac8md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https://pubmed.ncbi.nlm.nih.gov/35215212/" TargetMode="External"/><Relationship Id="rId5" Type="http://schemas.openxmlformats.org/officeDocument/2006/relationships/hyperlink" Target="https://www.nature.com/articles/s41598-021-95565-8" TargetMode="Externa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hyperlink" Target="https://www.nature.com/articles/s41598-022-13495-5"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hyperlink" Target="https://covid19.sccgov.org/dashboard-wastewater" TargetMode="External"/><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www.cdph.ca.gov/Programs/CID/DCDC/Pages/MPX/MPX-Consideration-for-Childcare-and-School-Settings.aspx" TargetMode="External"/><Relationship Id="rId2" Type="http://schemas.openxmlformats.org/officeDocument/2006/relationships/notesSlide" Target="../notesSlides/notesSlide40.xml"/><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hyperlink" Target="https://www.cdph.ca.gov/Programs/CID/DCDC/Pages/monkeypox.aspx" TargetMode="External"/><Relationship Id="rId4" Type="http://schemas.openxmlformats.org/officeDocument/2006/relationships/hyperlink" Target="mailto:MPXcase@PHD.sccgov.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mpxcase@phd.sccgov.org"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hyperlink" Target="https://urldefense.com/v3/__https:/www.cdph.ca.gov/Programs/CCDPHP/sapb/Pages/Naloxone.aspx__;!!LqsEMg!Qw-ZkCrmQ-wkwvjc08Hx1ubIc2XeOSnFCRVBuq4Uw4_k1E8sqXsOAVC3Mibf8-4npnm3ZbEwzJyGu3WcEEWG8cqA$" TargetMode="External"/><Relationship Id="rId3" Type="http://schemas.openxmlformats.org/officeDocument/2006/relationships/hyperlink" Target="https://urldefense.com/v3/__http:/www.cdph.ca.gov/StopOverdose__;!!LqsEMg!Qw-ZkCrmQ-wkwvjc08Hx1ubIc2XeOSnFCRVBuq4Uw4_k1E8sqXsOAVC3Mibf8-4npnm3ZbEwzJyGu3WcEAn557gK$" TargetMode="External"/><Relationship Id="rId7" Type="http://schemas.openxmlformats.org/officeDocument/2006/relationships/hyperlink" Target="https://urldefense.com/v3/__https:/www.cdph.ca.gov/Programs/CCDPHP/sapb/Pages/Rainbow-Fentanyl-Alert.aspx__;!!LqsEMg!Qw-ZkCrmQ-wkwvjc08Hx1ubIc2XeOSnFCRVBuq4Uw4_k1E8sqXsOAVC3Mibf8-4npnm3ZbEwzJyGu3WcEP8lIgYk$" TargetMode="External"/><Relationship Id="rId12"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hyperlink" Target="https://urldefense.com/v3/__https:/www.cdph.ca.gov/Programs/CCDPHP/sapb/Pages/Fentanyl.aspx__;!!LqsEMg!Qw-ZkCrmQ-wkwvjc08Hx1ubIc2XeOSnFCRVBuq4Uw4_k1E8sqXsOAVC3Mibf8-4npnm3ZbEwzJyGu3WcEOftRuNY$" TargetMode="External"/><Relationship Id="rId11" Type="http://schemas.openxmlformats.org/officeDocument/2006/relationships/hyperlink" Target="https://urldefense.com/v3/__https:/schools.covid19.ca.gov/__;!!LqsEMg!Qw-ZkCrmQ-wkwvjc08Hx1ubIc2XeOSnFCRVBuq4Uw4_k1E8sqXsOAVC3Mibf8-4npnm3ZbEwzJyGu3WcEHGgGqEt$" TargetMode="External"/><Relationship Id="rId5" Type="http://schemas.openxmlformats.org/officeDocument/2006/relationships/hyperlink" Target="https://urldefense.com/v3/__https:/www.dhcs.ca.gov/individuals/Pages/Naloxone_Distribution_Project.aspx__;!!LqsEMg!Qw-ZkCrmQ-wkwvjc08Hx1ubIc2XeOSnFCRVBuq4Uw4_k1E8sqXsOAVC3Mibf8-4npnm3ZbEwzJyGu3WcEI1_NqF0$" TargetMode="External"/><Relationship Id="rId10" Type="http://schemas.openxmlformats.org/officeDocument/2006/relationships/hyperlink" Target="https://urldefense.com/v3/__https:/schools.covid19.ca.gov/pages/share__;!!LqsEMg!Qw-ZkCrmQ-wkwvjc08Hx1ubIc2XeOSnFCRVBuq4Uw4_k1E8sqXsOAVC3Mibf8-4npnm3ZbEwzJyGu3WcEDlw5gLj$" TargetMode="External"/><Relationship Id="rId4" Type="http://schemas.openxmlformats.org/officeDocument/2006/relationships/hyperlink" Target="https://urldefense.com/v3/__https:/www.cdph.ca.gov/Programs/CCDPHP/sapb/Pages/Naloxone-Standing-Order.aspx__;!!LqsEMg!Qw-ZkCrmQ-wkwvjc08Hx1ubIc2XeOSnFCRVBuq4Uw4_k1E8sqXsOAVC3Mibf8-4npnm3ZbEwzJyGu3WcEBPYiHH7$" TargetMode="External"/><Relationship Id="rId9" Type="http://schemas.openxmlformats.org/officeDocument/2006/relationships/hyperlink" Target="https://urldefense.com/v3/__https:/www.co.fresno.ca.us/resources/fentanyl-danger-in-fresno-county__;!!LqsEMg!Qw-ZkCrmQ-wkwvjc08Hx1ubIc2XeOSnFCRVBuq4Uw4_k1E8sqXsOAVC3Mibf8-4npnm3ZbEwzJyGu3WcELMi8jh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sccoe.org/pls/yhw/Documents/YHW_Naloxone_Training_Guide_SEPT2022.pdf" TargetMode="External"/><Relationship Id="rId2" Type="http://schemas.openxmlformats.org/officeDocument/2006/relationships/notesSlide" Target="../notesSlides/notesSlide43.xml"/><Relationship Id="rId1" Type="http://schemas.openxmlformats.org/officeDocument/2006/relationships/slideLayout" Target="../slideLayouts/slideLayout40.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hyperlink" Target="https://www.cdph.ca.gov/Programs/CID/DCDC/Pages/Immunization/School/resources-trainingTK-12.aspx" TargetMode="External"/><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hyperlink" Target="https://forms.gle/Gq6fj9KHkobQTSSC9" TargetMode="External"/><Relationship Id="rId2" Type="http://schemas.openxmlformats.org/officeDocument/2006/relationships/notesSlide" Target="../notesSlides/notesSlide45.xml"/><Relationship Id="rId1" Type="http://schemas.openxmlformats.org/officeDocument/2006/relationships/slideLayout" Target="../slideLayouts/slideLayout40.xml"/><Relationship Id="rId5" Type="http://schemas.openxmlformats.org/officeDocument/2006/relationships/image" Target="../media/image45.png"/><Relationship Id="rId4" Type="http://schemas.openxmlformats.org/officeDocument/2006/relationships/hyperlink" Target="mailto:kpaulino@sccoe.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dph.ca.gov/Programs/CID/DCDC/Pages/monkeypox.aspx" TargetMode="External"/><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hyperlink" Target="https://testing.covid19.ca.gov/wp-content/uploads/sites/332/2022/03/Temporary-Extension-At-Home-Test-Expirations.pdf"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hyperlink" Target="https://www.sccoe.org/educational-progress/assessment/Assessment%20Doc%20Library/Appointment-Based-COVID-19-Testing-What-to-Know-Before-You-Go%202021.03.03.pdf"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hyperlink" Target="https://lhi.care/covidtesting" TargetMode="Externa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hyperlink" Target="https://covid19.sccgov.org/dashboard-wastewater" TargetMode="External"/><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hyperlink" Target="https://www.facebook.com/SCCOE/?ref=bookmarks" TargetMode="External"/><Relationship Id="rId3" Type="http://schemas.openxmlformats.org/officeDocument/2006/relationships/hyperlink" Target="https://www.linkedin.com/in/mary-ann-dewan-ph-d-325329111" TargetMode="External"/><Relationship Id="rId7" Type="http://schemas.openxmlformats.org/officeDocument/2006/relationships/hyperlink" Target="http://www.sccoe.org/" TargetMode="External"/><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hyperlink" Target="http://custapp.marketvolt.com/Form/GRAxkSKbXs/Signup/" TargetMode="External"/><Relationship Id="rId5" Type="http://schemas.openxmlformats.org/officeDocument/2006/relationships/image" Target="../media/image50.png"/><Relationship Id="rId10" Type="http://schemas.openxmlformats.org/officeDocument/2006/relationships/hyperlink" Target="https://www.linkedin.com/company/santa-clara-county-office-of-education/" TargetMode="External"/><Relationship Id="rId4" Type="http://schemas.openxmlformats.org/officeDocument/2006/relationships/image" Target="../media/image49.pn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hyperlink" Target="https://covid.cdc.gov/covid-data-tracker/#rates-by-vaccine-status" TargetMode="External"/><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hyperlink" Target="https://covid.cdc.gov/covid-data-tracker/*rates-by-vaccine-status__;Iw!!LqsEMg!X4xTQBBntAdxog_rlKdCPhp7TI_Y99eUmMRIWfdtG-jXH_dUn1ZDZcaN3v8m-bhlOPLNN0mLCgOev5i5PGPRA_L6sv4wox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hyperlink" Target="https://publichealthproviders.sccgov.org/diseases/influenza/influenza-repor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ublichealthproviders.sccgov.org/diseases/influenza/influenza-report" TargetMode="External"/><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0"/>
          <p:cNvSpPr txBox="1">
            <a:spLocks noGrp="1"/>
          </p:cNvSpPr>
          <p:nvPr>
            <p:ph type="subTitle" idx="1"/>
          </p:nvPr>
        </p:nvSpPr>
        <p:spPr>
          <a:xfrm>
            <a:off x="1143000" y="3140122"/>
            <a:ext cx="6858000" cy="1241700"/>
          </a:xfrm>
          <a:prstGeom prst="rect">
            <a:avLst/>
          </a:prstGeom>
          <a:noFill/>
          <a:ln>
            <a:noFill/>
          </a:ln>
        </p:spPr>
        <p:txBody>
          <a:bodyPr spcFirstLastPara="1" wrap="square" lIns="68575" tIns="34275" rIns="68575" bIns="34275" anchor="t" anchorCtr="0">
            <a:noAutofit/>
          </a:bodyPr>
          <a:lstStyle/>
          <a:p>
            <a:pPr marL="109854" lvl="0" indent="0" algn="ctr" rtl="0">
              <a:lnSpc>
                <a:spcPct val="115000"/>
              </a:lnSpc>
              <a:spcBef>
                <a:spcPts val="0"/>
              </a:spcBef>
              <a:spcAft>
                <a:spcPts val="0"/>
              </a:spcAft>
              <a:buNone/>
            </a:pPr>
            <a:r>
              <a:rPr lang="en" sz="1500">
                <a:solidFill>
                  <a:srgbClr val="000000"/>
                </a:solidFill>
                <a:latin typeface="Calibri"/>
                <a:ea typeface="Calibri"/>
                <a:cs typeface="Calibri"/>
                <a:sym typeface="Calibri"/>
              </a:rPr>
              <a:t>Google Drive linked </a:t>
            </a:r>
            <a:r>
              <a:rPr lang="en" sz="15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r>
              <a:rPr lang="en" sz="1500">
                <a:solidFill>
                  <a:srgbClr val="000000"/>
                </a:solidFill>
                <a:latin typeface="Calibri"/>
                <a:ea typeface="Calibri"/>
                <a:cs typeface="Calibri"/>
                <a:sym typeface="Calibri"/>
              </a:rPr>
              <a:t>.</a:t>
            </a:r>
            <a:endParaRPr sz="1700">
              <a:solidFill>
                <a:srgbClr val="000000"/>
              </a:solidFill>
              <a:latin typeface="Calibri"/>
              <a:ea typeface="Calibri"/>
              <a:cs typeface="Calibri"/>
              <a:sym typeface="Calibri"/>
            </a:endParaRPr>
          </a:p>
          <a:p>
            <a:pPr marL="0" lvl="0" indent="0" algn="ctr" rtl="0">
              <a:lnSpc>
                <a:spcPct val="100000"/>
              </a:lnSpc>
              <a:spcBef>
                <a:spcPts val="1000"/>
              </a:spcBef>
              <a:spcAft>
                <a:spcPts val="0"/>
              </a:spcAft>
              <a:buNone/>
            </a:pPr>
            <a:endParaRPr sz="1600">
              <a:solidFill>
                <a:srgbClr val="888888"/>
              </a:solidFill>
              <a:latin typeface="Calibri"/>
              <a:ea typeface="Calibri"/>
              <a:cs typeface="Calibri"/>
              <a:sym typeface="Calibri"/>
            </a:endParaRPr>
          </a:p>
          <a:p>
            <a:pPr marL="0" lvl="0" indent="0" algn="ctr" rtl="0">
              <a:lnSpc>
                <a:spcPct val="100000"/>
              </a:lnSpc>
              <a:spcBef>
                <a:spcPts val="0"/>
              </a:spcBef>
              <a:spcAft>
                <a:spcPts val="0"/>
              </a:spcAft>
              <a:buNone/>
            </a:pPr>
            <a:r>
              <a:rPr lang="en" sz="2400">
                <a:solidFill>
                  <a:srgbClr val="888888"/>
                </a:solidFill>
                <a:latin typeface="Calibri"/>
                <a:ea typeface="Calibri"/>
                <a:cs typeface="Calibri"/>
                <a:sym typeface="Calibri"/>
              </a:rPr>
              <a:t>December 6, 2022</a:t>
            </a:r>
            <a:endParaRPr sz="3200">
              <a:solidFill>
                <a:srgbClr val="888888"/>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1800"/>
              <a:buNone/>
            </a:pPr>
            <a:endParaRPr/>
          </a:p>
        </p:txBody>
      </p:sp>
      <p:sp>
        <p:nvSpPr>
          <p:cNvPr id="456" name="Google Shape;456;p70"/>
          <p:cNvSpPr txBox="1"/>
          <p:nvPr/>
        </p:nvSpPr>
        <p:spPr>
          <a:xfrm>
            <a:off x="452525" y="1243438"/>
            <a:ext cx="8426400" cy="1225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4400" b="1">
              <a:latin typeface="Calibri"/>
              <a:ea typeface="Calibri"/>
              <a:cs typeface="Calibri"/>
              <a:sym typeface="Calibri"/>
            </a:endParaRPr>
          </a:p>
          <a:p>
            <a:pPr marL="0" lvl="0" indent="0" algn="ctr" rtl="0">
              <a:spcBef>
                <a:spcPts val="0"/>
              </a:spcBef>
              <a:spcAft>
                <a:spcPts val="0"/>
              </a:spcAft>
              <a:buNone/>
            </a:pPr>
            <a:r>
              <a:rPr lang="en" sz="4400" b="1">
                <a:solidFill>
                  <a:srgbClr val="000000"/>
                </a:solidFill>
                <a:latin typeface="Calibri"/>
                <a:ea typeface="Calibri"/>
                <a:cs typeface="Calibri"/>
                <a:sym typeface="Calibri"/>
              </a:rPr>
              <a:t>Superintendent </a:t>
            </a:r>
            <a:br>
              <a:rPr lang="en" sz="4400" b="1">
                <a:solidFill>
                  <a:srgbClr val="000000"/>
                </a:solidFill>
                <a:latin typeface="Calibri"/>
                <a:ea typeface="Calibri"/>
                <a:cs typeface="Calibri"/>
                <a:sym typeface="Calibri"/>
              </a:rPr>
            </a:br>
            <a:r>
              <a:rPr lang="en" sz="4400" b="1">
                <a:solidFill>
                  <a:srgbClr val="000000"/>
                </a:solidFill>
                <a:latin typeface="Calibri"/>
                <a:ea typeface="Calibri"/>
                <a:cs typeface="Calibri"/>
                <a:sym typeface="Calibri"/>
              </a:rPr>
              <a:t>COVID-19/Youth </a:t>
            </a:r>
            <a:r>
              <a:rPr lang="en" sz="4400" b="1">
                <a:latin typeface="Calibri"/>
                <a:ea typeface="Calibri"/>
                <a:cs typeface="Calibri"/>
                <a:sym typeface="Calibri"/>
              </a:rPr>
              <a:t>Health and Wellness</a:t>
            </a:r>
            <a:r>
              <a:rPr lang="en" sz="4400" b="1">
                <a:solidFill>
                  <a:srgbClr val="000000"/>
                </a:solidFill>
                <a:latin typeface="Calibri"/>
                <a:ea typeface="Calibri"/>
                <a:cs typeface="Calibri"/>
                <a:sym typeface="Calibri"/>
              </a:rPr>
              <a:t> Coordination</a:t>
            </a:r>
            <a:endParaRPr sz="400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9"/>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600"/>
              <a:buFont typeface="Quattrocento Sans"/>
              <a:buNone/>
            </a:pPr>
            <a:r>
              <a:rPr lang="en">
                <a:solidFill>
                  <a:schemeClr val="dk1"/>
                </a:solidFill>
              </a:rPr>
              <a:t>New flu wastewater dashboard</a:t>
            </a:r>
            <a:endParaRPr/>
          </a:p>
        </p:txBody>
      </p:sp>
      <p:pic>
        <p:nvPicPr>
          <p:cNvPr id="535" name="Google Shape;535;p79">
            <a:hlinkClick r:id="rId3"/>
          </p:cNvPr>
          <p:cNvPicPr preferRelativeResize="0"/>
          <p:nvPr/>
        </p:nvPicPr>
        <p:blipFill rotWithShape="1">
          <a:blip r:embed="rId4">
            <a:alphaModFix/>
          </a:blip>
          <a:srcRect/>
          <a:stretch/>
        </p:blipFill>
        <p:spPr>
          <a:xfrm>
            <a:off x="822960" y="1490730"/>
            <a:ext cx="7460579" cy="2792666"/>
          </a:xfrm>
          <a:prstGeom prst="rect">
            <a:avLst/>
          </a:prstGeom>
          <a:noFill/>
          <a:ln>
            <a:noFill/>
          </a:ln>
          <a:effectLst>
            <a:outerShdw blurRad="292100" dist="139700" dir="2700000" algn="tl" rotWithShape="0">
              <a:srgbClr val="333333">
                <a:alpha val="64705"/>
              </a:srgbClr>
            </a:outerShdw>
          </a:effectLst>
        </p:spPr>
      </p:pic>
      <p:sp>
        <p:nvSpPr>
          <p:cNvPr id="536" name="Google Shape;536;p79"/>
          <p:cNvSpPr txBox="1"/>
          <p:nvPr/>
        </p:nvSpPr>
        <p:spPr>
          <a:xfrm>
            <a:off x="6640316" y="4467926"/>
            <a:ext cx="1843569"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3"/>
              </a:rPr>
              <a:t>Influenza Wastewater Dashboard</a:t>
            </a:r>
            <a:endParaRPr sz="800">
              <a:solidFill>
                <a:schemeClr val="dk1"/>
              </a:solidFill>
              <a:latin typeface="Quattrocento Sans"/>
              <a:ea typeface="Quattrocento Sans"/>
              <a:cs typeface="Quattrocento Sans"/>
              <a:sym typeface="Quattrocento Sans"/>
            </a:endParaRPr>
          </a:p>
        </p:txBody>
      </p:sp>
      <p:sp>
        <p:nvSpPr>
          <p:cNvPr id="537" name="Google Shape;537;p79"/>
          <p:cNvSpPr txBox="1"/>
          <p:nvPr/>
        </p:nvSpPr>
        <p:spPr>
          <a:xfrm>
            <a:off x="822960" y="4391051"/>
            <a:ext cx="329128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Quattrocento Sans"/>
                <a:ea typeface="Quattrocento Sans"/>
                <a:cs typeface="Quattrocento Sans"/>
                <a:sym typeface="Quattrocento Sans"/>
              </a:rPr>
              <a:t>Last updated: 12/05/22</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0"/>
          <p:cNvSpPr txBox="1">
            <a:spLocks noGrp="1"/>
          </p:cNvSpPr>
          <p:nvPr>
            <p:ph type="ctrTitle"/>
          </p:nvPr>
        </p:nvSpPr>
        <p:spPr>
          <a:xfrm>
            <a:off x="822960" y="569214"/>
            <a:ext cx="7543800" cy="267462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262626"/>
              </a:buClr>
              <a:buSzPts val="6000"/>
              <a:buFont typeface="Quattrocento Sans"/>
              <a:buNone/>
            </a:pPr>
            <a:r>
              <a:rPr lang="en"/>
              <a:t>RSV</a:t>
            </a:r>
            <a:endParaRPr>
              <a:solidFill>
                <a:schemeClr val="dk1"/>
              </a:solidFill>
            </a:endParaRPr>
          </a:p>
        </p:txBody>
      </p:sp>
      <p:sp>
        <p:nvSpPr>
          <p:cNvPr id="543" name="Google Shape;543;p80"/>
          <p:cNvSpPr txBox="1">
            <a:spLocks noGrp="1"/>
          </p:cNvSpPr>
          <p:nvPr>
            <p:ph type="subTitle" idx="1"/>
          </p:nvPr>
        </p:nvSpPr>
        <p:spPr>
          <a:xfrm>
            <a:off x="825038" y="3341715"/>
            <a:ext cx="7543800" cy="85725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800"/>
              <a:buNone/>
            </a:pPr>
            <a:r>
              <a:rPr lang="en"/>
              <a:t>RESPIRATORY SYNCYTIAL VIRUS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81">
            <a:hlinkClick r:id="rId3"/>
          </p:cNvPr>
          <p:cNvPicPr preferRelativeResize="0"/>
          <p:nvPr/>
        </p:nvPicPr>
        <p:blipFill rotWithShape="1">
          <a:blip r:embed="rId4">
            <a:alphaModFix/>
          </a:blip>
          <a:srcRect/>
          <a:stretch/>
        </p:blipFill>
        <p:spPr>
          <a:xfrm>
            <a:off x="3483917" y="826598"/>
            <a:ext cx="5529231" cy="3635240"/>
          </a:xfrm>
          <a:prstGeom prst="rect">
            <a:avLst/>
          </a:prstGeom>
          <a:noFill/>
          <a:ln>
            <a:noFill/>
          </a:ln>
        </p:spPr>
      </p:pic>
      <p:sp>
        <p:nvSpPr>
          <p:cNvPr id="550" name="Google Shape;550;p81"/>
          <p:cNvSpPr txBox="1">
            <a:spLocks noGrp="1"/>
          </p:cNvSpPr>
          <p:nvPr>
            <p:ph type="title"/>
          </p:nvPr>
        </p:nvSpPr>
        <p:spPr>
          <a:xfrm>
            <a:off x="342900" y="445769"/>
            <a:ext cx="2300426" cy="17145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2700"/>
              <a:buFont typeface="Quattrocento Sans"/>
              <a:buNone/>
            </a:pPr>
            <a:r>
              <a:rPr lang="en"/>
              <a:t>RSV detections</a:t>
            </a:r>
            <a:endParaRPr/>
          </a:p>
        </p:txBody>
      </p:sp>
      <p:sp>
        <p:nvSpPr>
          <p:cNvPr id="551" name="Google Shape;551;p81"/>
          <p:cNvSpPr txBox="1">
            <a:spLocks noGrp="1"/>
          </p:cNvSpPr>
          <p:nvPr>
            <p:ph type="body" idx="2"/>
          </p:nvPr>
        </p:nvSpPr>
        <p:spPr>
          <a:xfrm>
            <a:off x="342900" y="2194560"/>
            <a:ext cx="2675721" cy="2534343"/>
          </a:xfrm>
          <a:prstGeom prst="rect">
            <a:avLst/>
          </a:prstGeom>
          <a:noFill/>
          <a:ln>
            <a:noFill/>
          </a:ln>
        </p:spPr>
        <p:txBody>
          <a:bodyPr spcFirstLastPara="1" wrap="square" lIns="68575" tIns="34275" rIns="68575" bIns="34275" anchor="t" anchorCtr="0">
            <a:normAutofit/>
          </a:bodyPr>
          <a:lstStyle/>
          <a:p>
            <a:pPr marL="215900" lvl="0" indent="-209550" algn="l" rtl="0">
              <a:lnSpc>
                <a:spcPct val="90000"/>
              </a:lnSpc>
              <a:spcBef>
                <a:spcPts val="0"/>
              </a:spcBef>
              <a:spcAft>
                <a:spcPts val="0"/>
              </a:spcAft>
              <a:buSzPts val="1100"/>
              <a:buFont typeface="Arial"/>
              <a:buChar char="•"/>
            </a:pPr>
            <a:r>
              <a:rPr lang="en"/>
              <a:t>RSV remains higher than in the previous 5 seasons.</a:t>
            </a:r>
            <a:endParaRPr/>
          </a:p>
          <a:p>
            <a:pPr marL="215900" lvl="0" indent="-209550" algn="l" rtl="0">
              <a:lnSpc>
                <a:spcPct val="90000"/>
              </a:lnSpc>
              <a:spcBef>
                <a:spcPts val="1100"/>
              </a:spcBef>
              <a:spcAft>
                <a:spcPts val="0"/>
              </a:spcAft>
              <a:buSzPts val="1100"/>
              <a:buFont typeface="Arial"/>
              <a:buChar char="•"/>
            </a:pPr>
            <a:r>
              <a:rPr lang="en"/>
              <a:t>RSV detections between Nov. 20-26 have decreased.</a:t>
            </a:r>
            <a:endParaRPr/>
          </a:p>
        </p:txBody>
      </p:sp>
      <p:sp>
        <p:nvSpPr>
          <p:cNvPr id="552" name="Google Shape;552;p81"/>
          <p:cNvSpPr txBox="1"/>
          <p:nvPr/>
        </p:nvSpPr>
        <p:spPr>
          <a:xfrm>
            <a:off x="7918516" y="4452247"/>
            <a:ext cx="1094632" cy="20375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3"/>
              </a:rPr>
              <a:t>Influenza (ca.gov)</a:t>
            </a:r>
            <a:endParaRPr sz="800">
              <a:solidFill>
                <a:schemeClr val="dk1"/>
              </a:solidFill>
              <a:latin typeface="Quattrocento Sans"/>
              <a:ea typeface="Quattrocento Sans"/>
              <a:cs typeface="Quattrocento Sans"/>
              <a:sym typeface="Quattrocento Sans"/>
            </a:endParaRPr>
          </a:p>
        </p:txBody>
      </p:sp>
      <p:grpSp>
        <p:nvGrpSpPr>
          <p:cNvPr id="553" name="Google Shape;553;p81"/>
          <p:cNvGrpSpPr/>
          <p:nvPr/>
        </p:nvGrpSpPr>
        <p:grpSpPr>
          <a:xfrm>
            <a:off x="4793514" y="2006941"/>
            <a:ext cx="1350109" cy="799096"/>
            <a:chOff x="5599327" y="1818073"/>
            <a:chExt cx="1800145" cy="1065461"/>
          </a:xfrm>
        </p:grpSpPr>
        <p:sp>
          <p:nvSpPr>
            <p:cNvPr id="554" name="Google Shape;554;p81"/>
            <p:cNvSpPr txBox="1"/>
            <p:nvPr/>
          </p:nvSpPr>
          <p:spPr>
            <a:xfrm>
              <a:off x="5741182" y="1818073"/>
              <a:ext cx="1658290" cy="30777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rgbClr val="0070C0"/>
                  </a:solidFill>
                  <a:latin typeface="Quattrocento Sans"/>
                  <a:ea typeface="Quattrocento Sans"/>
                  <a:cs typeface="Quattrocento Sans"/>
                  <a:sym typeface="Quattrocento Sans"/>
                </a:rPr>
                <a:t>22-23 season</a:t>
              </a:r>
              <a:endParaRPr sz="1100"/>
            </a:p>
          </p:txBody>
        </p:sp>
        <p:cxnSp>
          <p:nvCxnSpPr>
            <p:cNvPr id="555" name="Google Shape;555;p81"/>
            <p:cNvCxnSpPr/>
            <p:nvPr/>
          </p:nvCxnSpPr>
          <p:spPr>
            <a:xfrm flipH="1">
              <a:off x="5599327" y="2103226"/>
              <a:ext cx="314227" cy="780308"/>
            </a:xfrm>
            <a:prstGeom prst="straightConnector1">
              <a:avLst/>
            </a:prstGeom>
            <a:noFill/>
            <a:ln w="57150" cap="flat" cmpd="sng">
              <a:solidFill>
                <a:srgbClr val="0070C0"/>
              </a:solidFill>
              <a:prstDash val="solid"/>
              <a:round/>
              <a:headEnd type="none" w="sm" len="sm"/>
              <a:tailEnd type="triangle" w="med" len="med"/>
            </a:ln>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82">
            <a:hlinkClick r:id="rId3"/>
          </p:cNvPr>
          <p:cNvPicPr preferRelativeResize="0"/>
          <p:nvPr/>
        </p:nvPicPr>
        <p:blipFill rotWithShape="1">
          <a:blip r:embed="rId4">
            <a:alphaModFix/>
          </a:blip>
          <a:srcRect/>
          <a:stretch/>
        </p:blipFill>
        <p:spPr>
          <a:xfrm>
            <a:off x="3260754" y="1303019"/>
            <a:ext cx="5415073" cy="2749495"/>
          </a:xfrm>
          <a:prstGeom prst="rect">
            <a:avLst/>
          </a:prstGeom>
          <a:noFill/>
          <a:ln>
            <a:noFill/>
          </a:ln>
        </p:spPr>
      </p:pic>
      <p:sp>
        <p:nvSpPr>
          <p:cNvPr id="562" name="Google Shape;562;p82"/>
          <p:cNvSpPr txBox="1">
            <a:spLocks noGrp="1"/>
          </p:cNvSpPr>
          <p:nvPr>
            <p:ph type="title"/>
          </p:nvPr>
        </p:nvSpPr>
        <p:spPr>
          <a:xfrm>
            <a:off x="342900" y="445769"/>
            <a:ext cx="2300426" cy="17145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2700"/>
              <a:buFont typeface="Quattrocento Sans"/>
              <a:buNone/>
            </a:pPr>
            <a:r>
              <a:rPr lang="en"/>
              <a:t>RSV hospital admissions</a:t>
            </a:r>
            <a:endParaRPr/>
          </a:p>
        </p:txBody>
      </p:sp>
      <p:sp>
        <p:nvSpPr>
          <p:cNvPr id="563" name="Google Shape;563;p82"/>
          <p:cNvSpPr txBox="1"/>
          <p:nvPr/>
        </p:nvSpPr>
        <p:spPr>
          <a:xfrm>
            <a:off x="7939726" y="4204793"/>
            <a:ext cx="1094632" cy="20375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3"/>
              </a:rPr>
              <a:t>Influenza (ca.gov)</a:t>
            </a:r>
            <a:endParaRPr sz="800">
              <a:solidFill>
                <a:schemeClr val="dk1"/>
              </a:solidFill>
              <a:latin typeface="Quattrocento Sans"/>
              <a:ea typeface="Quattrocento Sans"/>
              <a:cs typeface="Quattrocento Sans"/>
              <a:sym typeface="Quattrocento Sans"/>
            </a:endParaRPr>
          </a:p>
        </p:txBody>
      </p:sp>
      <p:grpSp>
        <p:nvGrpSpPr>
          <p:cNvPr id="564" name="Google Shape;564;p82"/>
          <p:cNvGrpSpPr/>
          <p:nvPr/>
        </p:nvGrpSpPr>
        <p:grpSpPr>
          <a:xfrm>
            <a:off x="4665608" y="1758128"/>
            <a:ext cx="1651900" cy="461272"/>
            <a:chOff x="5481799" y="1773998"/>
            <a:chExt cx="2202533" cy="615030"/>
          </a:xfrm>
        </p:grpSpPr>
        <p:sp>
          <p:nvSpPr>
            <p:cNvPr id="565" name="Google Shape;565;p82"/>
            <p:cNvSpPr txBox="1"/>
            <p:nvPr/>
          </p:nvSpPr>
          <p:spPr>
            <a:xfrm>
              <a:off x="6026042" y="1773998"/>
              <a:ext cx="1658290" cy="30777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rgbClr val="0070C0"/>
                  </a:solidFill>
                  <a:latin typeface="Quattrocento Sans"/>
                  <a:ea typeface="Quattrocento Sans"/>
                  <a:cs typeface="Quattrocento Sans"/>
                  <a:sym typeface="Quattrocento Sans"/>
                </a:rPr>
                <a:t>22-23 season</a:t>
              </a:r>
              <a:endParaRPr sz="1100"/>
            </a:p>
          </p:txBody>
        </p:sp>
        <p:cxnSp>
          <p:nvCxnSpPr>
            <p:cNvPr id="566" name="Google Shape;566;p82"/>
            <p:cNvCxnSpPr/>
            <p:nvPr/>
          </p:nvCxnSpPr>
          <p:spPr>
            <a:xfrm flipH="1">
              <a:off x="5481799" y="1927887"/>
              <a:ext cx="584914" cy="461141"/>
            </a:xfrm>
            <a:prstGeom prst="straightConnector1">
              <a:avLst/>
            </a:prstGeom>
            <a:noFill/>
            <a:ln w="57150" cap="flat" cmpd="sng">
              <a:solidFill>
                <a:srgbClr val="0070C0"/>
              </a:solidFill>
              <a:prstDash val="solid"/>
              <a:round/>
              <a:headEnd type="none" w="sm" len="sm"/>
              <a:tailEnd type="triangle" w="med" len="med"/>
            </a:ln>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3"/>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600"/>
              <a:buFont typeface="Quattrocento Sans"/>
              <a:buNone/>
            </a:pPr>
            <a:r>
              <a:rPr lang="en"/>
              <a:t>Exclude students with symptoms</a:t>
            </a:r>
            <a:endParaRPr/>
          </a:p>
        </p:txBody>
      </p:sp>
      <p:sp>
        <p:nvSpPr>
          <p:cNvPr id="573" name="Google Shape;573;p83"/>
          <p:cNvSpPr txBox="1">
            <a:spLocks noGrp="1"/>
          </p:cNvSpPr>
          <p:nvPr>
            <p:ph type="body" idx="1"/>
          </p:nvPr>
        </p:nvSpPr>
        <p:spPr>
          <a:xfrm>
            <a:off x="822959" y="1432499"/>
            <a:ext cx="7622816" cy="3137016"/>
          </a:xfrm>
          <a:prstGeom prst="rect">
            <a:avLst/>
          </a:prstGeom>
          <a:noFill/>
          <a:ln>
            <a:noFill/>
          </a:ln>
        </p:spPr>
        <p:txBody>
          <a:bodyPr spcFirstLastPara="1" wrap="square" lIns="0" tIns="34275" rIns="0" bIns="34275" anchor="t" anchorCtr="0">
            <a:normAutofit/>
          </a:bodyPr>
          <a:lstStyle/>
          <a:p>
            <a:pPr marL="0" lvl="0" indent="0" algn="l" rtl="0">
              <a:lnSpc>
                <a:spcPct val="100000"/>
              </a:lnSpc>
              <a:spcBef>
                <a:spcPts val="0"/>
              </a:spcBef>
              <a:spcAft>
                <a:spcPts val="0"/>
              </a:spcAft>
              <a:buSzPts val="1400"/>
              <a:buNone/>
            </a:pPr>
            <a:r>
              <a:rPr lang="en" sz="1400"/>
              <a:t>Schools should be looking for cold-like symptoms and exclude, per normal sick protocols. </a:t>
            </a:r>
            <a:endParaRPr/>
          </a:p>
          <a:p>
            <a:pPr marL="0" lvl="0" indent="0" algn="l" rtl="0">
              <a:lnSpc>
                <a:spcPct val="100000"/>
              </a:lnSpc>
              <a:spcBef>
                <a:spcPts val="1100"/>
              </a:spcBef>
              <a:spcAft>
                <a:spcPts val="0"/>
              </a:spcAft>
              <a:buSzPts val="1400"/>
              <a:buNone/>
            </a:pPr>
            <a:r>
              <a:rPr lang="en" sz="1400"/>
              <a:t>RSV symptoms in school-aged children are the same as in babies and toddlers.</a:t>
            </a:r>
            <a:endParaRPr sz="1400"/>
          </a:p>
          <a:p>
            <a:pPr marL="0" lvl="0" indent="0" algn="l" rtl="0">
              <a:lnSpc>
                <a:spcPct val="100000"/>
              </a:lnSpc>
              <a:spcBef>
                <a:spcPts val="1100"/>
              </a:spcBef>
              <a:spcAft>
                <a:spcPts val="0"/>
              </a:spcAft>
              <a:buSzPts val="1400"/>
              <a:buNone/>
            </a:pPr>
            <a:endParaRPr sz="1400" b="1"/>
          </a:p>
          <a:p>
            <a:pPr marL="0" lvl="0" indent="0" algn="l" rtl="0">
              <a:lnSpc>
                <a:spcPct val="100000"/>
              </a:lnSpc>
              <a:spcBef>
                <a:spcPts val="1100"/>
              </a:spcBef>
              <a:spcAft>
                <a:spcPts val="0"/>
              </a:spcAft>
              <a:buSzPts val="1400"/>
              <a:buNone/>
            </a:pPr>
            <a:r>
              <a:rPr lang="en" sz="1400" b="1"/>
              <a:t>Symptoms of RSV:</a:t>
            </a:r>
            <a:endParaRPr sz="1400" b="1"/>
          </a:p>
          <a:p>
            <a:pPr marL="406400" lvl="1" indent="-254000" algn="l" rtl="0">
              <a:lnSpc>
                <a:spcPct val="100000"/>
              </a:lnSpc>
              <a:spcBef>
                <a:spcPts val="300"/>
              </a:spcBef>
              <a:spcAft>
                <a:spcPts val="0"/>
              </a:spcAft>
              <a:buSzPts val="1200"/>
              <a:buFont typeface="Arial"/>
              <a:buChar char="•"/>
            </a:pPr>
            <a:r>
              <a:rPr lang="en" sz="1200"/>
              <a:t>Congested or runny nose</a:t>
            </a:r>
            <a:endParaRPr sz="1200"/>
          </a:p>
          <a:p>
            <a:pPr marL="406400" lvl="1" indent="-254000" algn="l" rtl="0">
              <a:lnSpc>
                <a:spcPct val="100000"/>
              </a:lnSpc>
              <a:spcBef>
                <a:spcPts val="500"/>
              </a:spcBef>
              <a:spcAft>
                <a:spcPts val="0"/>
              </a:spcAft>
              <a:buSzPts val="1200"/>
              <a:buFont typeface="Arial"/>
              <a:buChar char="•"/>
            </a:pPr>
            <a:r>
              <a:rPr lang="en" sz="1200"/>
              <a:t>Dry cough</a:t>
            </a:r>
            <a:endParaRPr sz="1200"/>
          </a:p>
          <a:p>
            <a:pPr marL="406400" lvl="1" indent="-254000" algn="l" rtl="0">
              <a:lnSpc>
                <a:spcPct val="100000"/>
              </a:lnSpc>
              <a:spcBef>
                <a:spcPts val="500"/>
              </a:spcBef>
              <a:spcAft>
                <a:spcPts val="0"/>
              </a:spcAft>
              <a:buSzPts val="1200"/>
              <a:buFont typeface="Arial"/>
              <a:buChar char="•"/>
            </a:pPr>
            <a:r>
              <a:rPr lang="en" sz="1200"/>
              <a:t>Low-grade fever</a:t>
            </a:r>
            <a:endParaRPr sz="1200"/>
          </a:p>
          <a:p>
            <a:pPr marL="406400" lvl="1" indent="-254000" algn="l" rtl="0">
              <a:lnSpc>
                <a:spcPct val="100000"/>
              </a:lnSpc>
              <a:spcBef>
                <a:spcPts val="500"/>
              </a:spcBef>
              <a:spcAft>
                <a:spcPts val="0"/>
              </a:spcAft>
              <a:buSzPts val="1200"/>
              <a:buFont typeface="Arial"/>
              <a:buChar char="•"/>
            </a:pPr>
            <a:r>
              <a:rPr lang="en" sz="1200"/>
              <a:t>Sore throat</a:t>
            </a:r>
            <a:endParaRPr sz="1200"/>
          </a:p>
          <a:p>
            <a:pPr marL="406400" lvl="1" indent="-254000" algn="l" rtl="0">
              <a:lnSpc>
                <a:spcPct val="100000"/>
              </a:lnSpc>
              <a:spcBef>
                <a:spcPts val="500"/>
              </a:spcBef>
              <a:spcAft>
                <a:spcPts val="0"/>
              </a:spcAft>
              <a:buSzPts val="1200"/>
              <a:buFont typeface="Arial"/>
              <a:buChar char="•"/>
            </a:pPr>
            <a:r>
              <a:rPr lang="en" sz="1200"/>
              <a:t>Sneezing</a:t>
            </a:r>
            <a:endParaRPr sz="1200"/>
          </a:p>
          <a:p>
            <a:pPr marL="406400" lvl="1" indent="-254000" algn="l" rtl="0">
              <a:lnSpc>
                <a:spcPct val="100000"/>
              </a:lnSpc>
              <a:spcBef>
                <a:spcPts val="500"/>
              </a:spcBef>
              <a:spcAft>
                <a:spcPts val="0"/>
              </a:spcAft>
              <a:buSzPts val="1200"/>
              <a:buFont typeface="Arial"/>
              <a:buChar char="•"/>
            </a:pPr>
            <a:r>
              <a:rPr lang="en" sz="1200"/>
              <a:t>Headache</a:t>
            </a:r>
            <a:endParaRPr sz="1200"/>
          </a:p>
        </p:txBody>
      </p:sp>
      <p:pic>
        <p:nvPicPr>
          <p:cNvPr id="574" name="Google Shape;574;p83"/>
          <p:cNvPicPr preferRelativeResize="0"/>
          <p:nvPr/>
        </p:nvPicPr>
        <p:blipFill rotWithShape="1">
          <a:blip r:embed="rId3">
            <a:alphaModFix/>
          </a:blip>
          <a:srcRect l="22409" r="10674" b="221"/>
          <a:stretch/>
        </p:blipFill>
        <p:spPr>
          <a:xfrm>
            <a:off x="5420057" y="2531156"/>
            <a:ext cx="1890257" cy="1775849"/>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4"/>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600"/>
              <a:buFont typeface="Quattrocento Sans"/>
              <a:buNone/>
            </a:pPr>
            <a:r>
              <a:rPr lang="en"/>
              <a:t>CDPH's RSV page</a:t>
            </a:r>
            <a:endParaRPr/>
          </a:p>
        </p:txBody>
      </p:sp>
      <p:sp>
        <p:nvSpPr>
          <p:cNvPr id="580" name="Google Shape;580;p84"/>
          <p:cNvSpPr txBox="1">
            <a:spLocks noGrp="1"/>
          </p:cNvSpPr>
          <p:nvPr>
            <p:ph type="body" idx="1"/>
          </p:nvPr>
        </p:nvSpPr>
        <p:spPr>
          <a:xfrm>
            <a:off x="822960" y="1384301"/>
            <a:ext cx="7543800" cy="3017520"/>
          </a:xfrm>
          <a:prstGeom prst="rect">
            <a:avLst/>
          </a:prstGeom>
          <a:noFill/>
          <a:ln>
            <a:noFill/>
          </a:ln>
        </p:spPr>
        <p:txBody>
          <a:bodyPr spcFirstLastPara="1" wrap="square" lIns="0" tIns="34275" rIns="0" bIns="34275" anchor="t" anchorCtr="0">
            <a:normAutofit/>
          </a:bodyPr>
          <a:lstStyle/>
          <a:p>
            <a:pPr marL="0" lvl="0" indent="0" algn="l" rtl="0">
              <a:lnSpc>
                <a:spcPct val="90000"/>
              </a:lnSpc>
              <a:spcBef>
                <a:spcPts val="0"/>
              </a:spcBef>
              <a:spcAft>
                <a:spcPts val="0"/>
              </a:spcAft>
              <a:buSzPts val="1500"/>
              <a:buNone/>
            </a:pPr>
            <a:r>
              <a:rPr lang="en"/>
              <a:t>See </a:t>
            </a:r>
            <a:r>
              <a:rPr lang="en" u="sng">
                <a:solidFill>
                  <a:schemeClr val="hlink"/>
                </a:solidFill>
                <a:hlinkClick r:id="rId3"/>
              </a:rPr>
              <a:t>CDPH's resource on RSV.</a:t>
            </a:r>
            <a:endParaRPr/>
          </a:p>
          <a:p>
            <a:pPr marL="0" lvl="0" indent="0" algn="l" rtl="0">
              <a:lnSpc>
                <a:spcPct val="90000"/>
              </a:lnSpc>
              <a:spcBef>
                <a:spcPts val="1100"/>
              </a:spcBef>
              <a:spcAft>
                <a:spcPts val="0"/>
              </a:spcAft>
              <a:buSzPts val="1500"/>
              <a:buNone/>
            </a:pPr>
            <a:r>
              <a:rPr lang="en"/>
              <a:t>Topics covered:</a:t>
            </a:r>
            <a:endParaRPr/>
          </a:p>
          <a:p>
            <a:pPr marL="292100" lvl="1" indent="-139700" algn="l" rtl="0">
              <a:lnSpc>
                <a:spcPct val="90000"/>
              </a:lnSpc>
              <a:spcBef>
                <a:spcPts val="300"/>
              </a:spcBef>
              <a:spcAft>
                <a:spcPts val="0"/>
              </a:spcAft>
              <a:buSzPts val="1400"/>
              <a:buChar char="◦"/>
            </a:pPr>
            <a:r>
              <a:rPr lang="en"/>
              <a:t>Symptoms of RSV</a:t>
            </a:r>
            <a:endParaRPr/>
          </a:p>
          <a:p>
            <a:pPr marL="292100" lvl="1" indent="-139700" algn="l" rtl="0">
              <a:lnSpc>
                <a:spcPct val="90000"/>
              </a:lnSpc>
              <a:spcBef>
                <a:spcPts val="500"/>
              </a:spcBef>
              <a:spcAft>
                <a:spcPts val="0"/>
              </a:spcAft>
              <a:buSzPts val="1400"/>
              <a:buChar char="◦"/>
            </a:pPr>
            <a:r>
              <a:rPr lang="en"/>
              <a:t>Caring for children with RSV</a:t>
            </a:r>
            <a:endParaRPr/>
          </a:p>
          <a:p>
            <a:pPr marL="292100" lvl="1" indent="-139700" algn="l" rtl="0">
              <a:lnSpc>
                <a:spcPct val="90000"/>
              </a:lnSpc>
              <a:spcBef>
                <a:spcPts val="500"/>
              </a:spcBef>
              <a:spcAft>
                <a:spcPts val="0"/>
              </a:spcAft>
              <a:buSzPts val="1400"/>
              <a:buChar char="◦"/>
            </a:pPr>
            <a:r>
              <a:rPr lang="en"/>
              <a:t>When to return to school or childcare after RSV</a:t>
            </a:r>
            <a:endParaRPr/>
          </a:p>
        </p:txBody>
      </p:sp>
      <p:sp>
        <p:nvSpPr>
          <p:cNvPr id="581" name="Google Shape;581;p84"/>
          <p:cNvSpPr txBox="1"/>
          <p:nvPr/>
        </p:nvSpPr>
        <p:spPr>
          <a:xfrm>
            <a:off x="913023" y="3137054"/>
            <a:ext cx="6753339" cy="7617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i="1">
                <a:solidFill>
                  <a:srgbClr val="202020"/>
                </a:solidFill>
                <a:latin typeface="Source Sans Pro"/>
                <a:ea typeface="Source Sans Pro"/>
                <a:cs typeface="Source Sans Pro"/>
                <a:sym typeface="Source Sans Pro"/>
              </a:rPr>
              <a:t>"Individuals may return to work/school/childcare after symptoms have resolved, including waiting at least 24 hours since resolution of fever without the use of fever-reducing medications."</a:t>
            </a:r>
            <a:endParaRPr sz="1500" i="1">
              <a:solidFill>
                <a:schemeClr val="dk1"/>
              </a:solidFill>
              <a:latin typeface="Quattrocento Sans"/>
              <a:ea typeface="Quattrocento Sans"/>
              <a:cs typeface="Quattrocento Sans"/>
              <a:sym typeface="Quattrocento Sans"/>
            </a:endParaRPr>
          </a:p>
        </p:txBody>
      </p:sp>
      <p:pic>
        <p:nvPicPr>
          <p:cNvPr id="582" name="Google Shape;582;p84"/>
          <p:cNvPicPr preferRelativeResize="0"/>
          <p:nvPr/>
        </p:nvPicPr>
        <p:blipFill rotWithShape="1">
          <a:blip r:embed="rId4">
            <a:alphaModFix/>
          </a:blip>
          <a:srcRect/>
          <a:stretch/>
        </p:blipFill>
        <p:spPr>
          <a:xfrm>
            <a:off x="5133860" y="1541673"/>
            <a:ext cx="2057400" cy="1371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85"/>
          <p:cNvPicPr preferRelativeResize="0"/>
          <p:nvPr/>
        </p:nvPicPr>
        <p:blipFill>
          <a:blip r:embed="rId3">
            <a:alphaModFix/>
          </a:blip>
          <a:stretch>
            <a:fillRect/>
          </a:stretch>
        </p:blipFill>
        <p:spPr>
          <a:xfrm>
            <a:off x="3657200" y="57900"/>
            <a:ext cx="3623749" cy="4698400"/>
          </a:xfrm>
          <a:prstGeom prst="rect">
            <a:avLst/>
          </a:prstGeom>
          <a:noFill/>
          <a:ln>
            <a:noFill/>
          </a:ln>
        </p:spPr>
      </p:pic>
      <p:sp>
        <p:nvSpPr>
          <p:cNvPr id="588" name="Google Shape;588;p85"/>
          <p:cNvSpPr txBox="1"/>
          <p:nvPr/>
        </p:nvSpPr>
        <p:spPr>
          <a:xfrm>
            <a:off x="338375" y="661675"/>
            <a:ext cx="3029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New Resource: Who should take COVID-19 treatments?</a:t>
            </a:r>
            <a:endParaRPr sz="1800"/>
          </a:p>
        </p:txBody>
      </p:sp>
      <p:sp>
        <p:nvSpPr>
          <p:cNvPr id="589" name="Google Shape;589;p85"/>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6"/>
          <p:cNvSpPr txBox="1">
            <a:spLocks noGrp="1"/>
          </p:cNvSpPr>
          <p:nvPr>
            <p:ph type="title"/>
          </p:nvPr>
        </p:nvSpPr>
        <p:spPr>
          <a:xfrm>
            <a:off x="129275" y="264425"/>
            <a:ext cx="2431800" cy="1733400"/>
          </a:xfrm>
          <a:prstGeom prst="rect">
            <a:avLst/>
          </a:prstGeom>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chemeClr val="dk1"/>
              </a:buClr>
              <a:buSzPts val="1100"/>
              <a:buFont typeface="Arial"/>
              <a:buNone/>
            </a:pPr>
            <a:r>
              <a:rPr lang="en" sz="1800"/>
              <a:t>New Resource:  COVID-19 Treatments Questions &amp; Answers</a:t>
            </a:r>
            <a:endParaRPr/>
          </a:p>
        </p:txBody>
      </p:sp>
      <p:pic>
        <p:nvPicPr>
          <p:cNvPr id="595" name="Google Shape;595;p86"/>
          <p:cNvPicPr preferRelativeResize="0"/>
          <p:nvPr/>
        </p:nvPicPr>
        <p:blipFill>
          <a:blip r:embed="rId3">
            <a:alphaModFix/>
          </a:blip>
          <a:stretch>
            <a:fillRect/>
          </a:stretch>
        </p:blipFill>
        <p:spPr>
          <a:xfrm>
            <a:off x="2647175" y="295075"/>
            <a:ext cx="3849651" cy="4720474"/>
          </a:xfrm>
          <a:prstGeom prst="rect">
            <a:avLst/>
          </a:prstGeom>
          <a:noFill/>
          <a:ln>
            <a:noFill/>
          </a:ln>
        </p:spPr>
      </p:pic>
      <p:sp>
        <p:nvSpPr>
          <p:cNvPr id="596" name="Google Shape;596;p86"/>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87">
            <a:hlinkClick r:id="rId3"/>
          </p:cNvPr>
          <p:cNvPicPr preferRelativeResize="0"/>
          <p:nvPr/>
        </p:nvPicPr>
        <p:blipFill>
          <a:blip r:embed="rId4">
            <a:alphaModFix/>
          </a:blip>
          <a:stretch>
            <a:fillRect/>
          </a:stretch>
        </p:blipFill>
        <p:spPr>
          <a:xfrm>
            <a:off x="1489950" y="1170719"/>
            <a:ext cx="6164081" cy="3570657"/>
          </a:xfrm>
          <a:prstGeom prst="rect">
            <a:avLst/>
          </a:prstGeom>
          <a:noFill/>
          <a:ln>
            <a:noFill/>
          </a:ln>
        </p:spPr>
      </p:pic>
      <p:pic>
        <p:nvPicPr>
          <p:cNvPr id="602" name="Google Shape;602;p87"/>
          <p:cNvPicPr preferRelativeResize="0"/>
          <p:nvPr/>
        </p:nvPicPr>
        <p:blipFill>
          <a:blip r:embed="rId5">
            <a:alphaModFix/>
          </a:blip>
          <a:stretch>
            <a:fillRect/>
          </a:stretch>
        </p:blipFill>
        <p:spPr>
          <a:xfrm>
            <a:off x="146900" y="273850"/>
            <a:ext cx="4169175" cy="712375"/>
          </a:xfrm>
          <a:prstGeom prst="rect">
            <a:avLst/>
          </a:prstGeom>
          <a:noFill/>
          <a:ln>
            <a:noFill/>
          </a:ln>
        </p:spPr>
      </p:pic>
      <p:sp>
        <p:nvSpPr>
          <p:cNvPr id="603" name="Google Shape;603;p87"/>
          <p:cNvSpPr txBox="1"/>
          <p:nvPr/>
        </p:nvSpPr>
        <p:spPr>
          <a:xfrm>
            <a:off x="4865375" y="3372175"/>
            <a:ext cx="4037700" cy="1276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850">
                <a:solidFill>
                  <a:schemeClr val="dk1"/>
                </a:solidFill>
                <a:highlight>
                  <a:srgbClr val="FFFFFF"/>
                </a:highlight>
                <a:latin typeface="Roboto"/>
                <a:ea typeface="Roboto"/>
                <a:cs typeface="Roboto"/>
                <a:sym typeface="Roboto"/>
              </a:rPr>
              <a:t>For more information about COVID-19 treatments and help with finding treatment, call the statewide COVID-19 hotline at </a:t>
            </a:r>
            <a:r>
              <a:rPr lang="en" sz="850">
                <a:solidFill>
                  <a:srgbClr val="1F2574"/>
                </a:solidFill>
                <a:highlight>
                  <a:srgbClr val="FFFFFF"/>
                </a:highlight>
                <a:latin typeface="Roboto"/>
                <a:ea typeface="Roboto"/>
                <a:cs typeface="Roboto"/>
                <a:sym typeface="Roboto"/>
              </a:rPr>
              <a:t>833-422-4255</a:t>
            </a:r>
            <a:r>
              <a:rPr lang="en" sz="850">
                <a:solidFill>
                  <a:schemeClr val="dk1"/>
                </a:solidFill>
                <a:highlight>
                  <a:srgbClr val="FFFFFF"/>
                </a:highlight>
                <a:latin typeface="Roboto"/>
                <a:ea typeface="Roboto"/>
                <a:cs typeface="Roboto"/>
                <a:sym typeface="Roboto"/>
              </a:rPr>
              <a:t>.</a:t>
            </a:r>
            <a:endParaRPr sz="850">
              <a:solidFill>
                <a:schemeClr val="dk1"/>
              </a:solidFill>
              <a:highlight>
                <a:srgbClr val="FFFFFF"/>
              </a:highlight>
              <a:latin typeface="Roboto"/>
              <a:ea typeface="Roboto"/>
              <a:cs typeface="Roboto"/>
              <a:sym typeface="Roboto"/>
            </a:endParaRPr>
          </a:p>
          <a:p>
            <a:pPr marL="0" lvl="0" indent="0" algn="l" rtl="0">
              <a:lnSpc>
                <a:spcPct val="115000"/>
              </a:lnSpc>
              <a:spcBef>
                <a:spcPts val="1400"/>
              </a:spcBef>
              <a:spcAft>
                <a:spcPts val="0"/>
              </a:spcAft>
              <a:buClr>
                <a:schemeClr val="dk1"/>
              </a:buClr>
              <a:buSzPts val="1100"/>
              <a:buFont typeface="Arial"/>
              <a:buNone/>
            </a:pPr>
            <a:r>
              <a:rPr lang="en" sz="850">
                <a:solidFill>
                  <a:schemeClr val="dk1"/>
                </a:solidFill>
                <a:highlight>
                  <a:srgbClr val="FFFFFF"/>
                </a:highlight>
                <a:latin typeface="Roboto"/>
                <a:ea typeface="Roboto"/>
                <a:cs typeface="Roboto"/>
                <a:sym typeface="Roboto"/>
              </a:rPr>
              <a:t>The statewide call center is open 7 days a week:</a:t>
            </a:r>
            <a:endParaRPr sz="850">
              <a:solidFill>
                <a:schemeClr val="dk1"/>
              </a:solidFill>
              <a:highlight>
                <a:srgbClr val="FFFFFF"/>
              </a:highlight>
              <a:latin typeface="Roboto"/>
              <a:ea typeface="Roboto"/>
              <a:cs typeface="Roboto"/>
              <a:sym typeface="Roboto"/>
            </a:endParaRPr>
          </a:p>
          <a:p>
            <a:pPr marL="457200" lvl="0" indent="-282575" algn="l" rtl="0">
              <a:lnSpc>
                <a:spcPct val="115000"/>
              </a:lnSpc>
              <a:spcBef>
                <a:spcPts val="1400"/>
              </a:spcBef>
              <a:spcAft>
                <a:spcPts val="0"/>
              </a:spcAft>
              <a:buClr>
                <a:schemeClr val="dk1"/>
              </a:buClr>
              <a:buSzPts val="850"/>
              <a:buFont typeface="Roboto"/>
              <a:buChar char="●"/>
            </a:pPr>
            <a:r>
              <a:rPr lang="en" sz="850">
                <a:solidFill>
                  <a:schemeClr val="dk1"/>
                </a:solidFill>
                <a:highlight>
                  <a:srgbClr val="FFFFFF"/>
                </a:highlight>
                <a:latin typeface="Roboto"/>
                <a:ea typeface="Roboto"/>
                <a:cs typeface="Roboto"/>
                <a:sym typeface="Roboto"/>
              </a:rPr>
              <a:t>Monday-Friday, 8:00 AM to 8:00 PM Pacific Time</a:t>
            </a:r>
            <a:endParaRPr sz="850">
              <a:solidFill>
                <a:schemeClr val="dk1"/>
              </a:solidFill>
              <a:highlight>
                <a:srgbClr val="FFFFFF"/>
              </a:highlight>
              <a:latin typeface="Roboto"/>
              <a:ea typeface="Roboto"/>
              <a:cs typeface="Roboto"/>
              <a:sym typeface="Roboto"/>
            </a:endParaRPr>
          </a:p>
          <a:p>
            <a:pPr marL="457200" lvl="0" indent="-282575" algn="l" rtl="0">
              <a:lnSpc>
                <a:spcPct val="115000"/>
              </a:lnSpc>
              <a:spcBef>
                <a:spcPts val="0"/>
              </a:spcBef>
              <a:spcAft>
                <a:spcPts val="0"/>
              </a:spcAft>
              <a:buClr>
                <a:schemeClr val="dk1"/>
              </a:buClr>
              <a:buSzPts val="850"/>
              <a:buFont typeface="Roboto"/>
              <a:buChar char="●"/>
            </a:pPr>
            <a:r>
              <a:rPr lang="en" sz="850">
                <a:solidFill>
                  <a:schemeClr val="dk1"/>
                </a:solidFill>
                <a:highlight>
                  <a:srgbClr val="FFFFFF"/>
                </a:highlight>
                <a:latin typeface="Roboto"/>
                <a:ea typeface="Roboto"/>
                <a:cs typeface="Roboto"/>
                <a:sym typeface="Roboto"/>
              </a:rPr>
              <a:t>Saturday and Sunday, 8:00 AM to 5:00 PM Pacific Time</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8"/>
          <p:cNvSpPr txBox="1">
            <a:spLocks noGrp="1"/>
          </p:cNvSpPr>
          <p:nvPr>
            <p:ph type="title"/>
          </p:nvPr>
        </p:nvSpPr>
        <p:spPr>
          <a:xfrm>
            <a:off x="206975" y="407100"/>
            <a:ext cx="8803200" cy="891600"/>
          </a:xfrm>
          <a:prstGeom prst="rect">
            <a:avLst/>
          </a:prstGeom>
        </p:spPr>
        <p:txBody>
          <a:bodyPr spcFirstLastPara="1" wrap="square" lIns="68575" tIns="34275" rIns="68575" bIns="34275" anchor="ctr" anchorCtr="0">
            <a:noAutofit/>
          </a:bodyPr>
          <a:lstStyle/>
          <a:p>
            <a:pPr marL="0" lvl="0" indent="0" algn="l" rtl="0">
              <a:lnSpc>
                <a:spcPct val="140000"/>
              </a:lnSpc>
              <a:spcBef>
                <a:spcPts val="1500"/>
              </a:spcBef>
              <a:spcAft>
                <a:spcPts val="800"/>
              </a:spcAft>
              <a:buClr>
                <a:schemeClr val="dk1"/>
              </a:buClr>
              <a:buSzPts val="990"/>
              <a:buFont typeface="Arial"/>
              <a:buNone/>
            </a:pPr>
            <a:r>
              <a:rPr lang="en" sz="2120" b="1" u="sng">
                <a:solidFill>
                  <a:schemeClr val="hlink"/>
                </a:solidFill>
                <a:highlight>
                  <a:srgbClr val="FFFFFF"/>
                </a:highlight>
                <a:latin typeface="Source Sans Pro"/>
                <a:ea typeface="Source Sans Pro"/>
                <a:cs typeface="Source Sans Pro"/>
                <a:sym typeface="Source Sans Pro"/>
                <a:hlinkClick r:id="rId3"/>
              </a:rPr>
              <a:t>School Testing Framework, Q&amp;A for 2022-23 School Year, Q&amp;A for SB1479</a:t>
            </a:r>
            <a:endParaRPr sz="1940"/>
          </a:p>
        </p:txBody>
      </p:sp>
      <p:sp>
        <p:nvSpPr>
          <p:cNvPr id="609" name="Google Shape;609;p8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lnSpcReduction="10000"/>
          </a:bodyPr>
          <a:lstStyle/>
          <a:p>
            <a:pPr marL="457200" lvl="0" indent="0" algn="l" rtl="0">
              <a:lnSpc>
                <a:spcPct val="115000"/>
              </a:lnSpc>
              <a:spcBef>
                <a:spcPts val="0"/>
              </a:spcBef>
              <a:spcAft>
                <a:spcPts val="0"/>
              </a:spcAft>
              <a:buNone/>
            </a:pPr>
            <a:r>
              <a:rPr lang="en" sz="1200">
                <a:solidFill>
                  <a:srgbClr val="202020"/>
                </a:solidFill>
                <a:highlight>
                  <a:srgbClr val="FFFFFF"/>
                </a:highlight>
                <a:latin typeface="Source Sans Pro"/>
                <a:ea typeface="Source Sans Pro"/>
                <a:cs typeface="Source Sans Pro"/>
                <a:sym typeface="Source Sans Pro"/>
              </a:rPr>
              <a:t> </a:t>
            </a:r>
            <a:endParaRPr sz="2800" b="1">
              <a:solidFill>
                <a:srgbClr val="0071BC"/>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In 2022/23, schools can continue to partner with the California Department of Public Health (CDPH) Testing Task Force for testing resources and support. Please see our 2022-23 Framework and corresponding Q&amp;As for more information:</a:t>
            </a:r>
            <a:endParaRPr sz="1350">
              <a:solidFill>
                <a:srgbClr val="202020"/>
              </a:solidFill>
              <a:highlight>
                <a:srgbClr val="FFFFFF"/>
              </a:highlight>
              <a:latin typeface="Source Sans Pro"/>
              <a:ea typeface="Source Sans Pro"/>
              <a:cs typeface="Source Sans Pro"/>
              <a:sym typeface="Source Sans Pro"/>
            </a:endParaRPr>
          </a:p>
          <a:p>
            <a:pPr marL="457200" lvl="0" indent="-314325" algn="l" rtl="0">
              <a:lnSpc>
                <a:spcPct val="115000"/>
              </a:lnSpc>
              <a:spcBef>
                <a:spcPts val="800"/>
              </a:spcBef>
              <a:spcAft>
                <a:spcPts val="0"/>
              </a:spcAft>
              <a:buClr>
                <a:srgbClr val="202020"/>
              </a:buClr>
              <a:buSzPts val="1350"/>
              <a:buFont typeface="Source Sans Pro"/>
              <a:buChar char="●"/>
            </a:pPr>
            <a:r>
              <a:rPr lang="en" sz="1350">
                <a:solidFill>
                  <a:srgbClr val="0071BC"/>
                </a:solidFill>
                <a:highlight>
                  <a:srgbClr val="FFFF00"/>
                </a:highlight>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Testing Framework for K-12 Schools for the 2022-2023 School Year</a:t>
            </a:r>
            <a:r>
              <a:rPr lang="en" sz="1100"/>
              <a:t> </a:t>
            </a:r>
            <a:r>
              <a:rPr lang="en" sz="1100">
                <a:solidFill>
                  <a:srgbClr val="FF0000"/>
                </a:solidFill>
              </a:rPr>
              <a:t>(Updated)</a:t>
            </a:r>
            <a:endParaRPr sz="1100">
              <a:solidFill>
                <a:srgbClr val="FF0000"/>
              </a:solidFill>
            </a:endParaRPr>
          </a:p>
          <a:p>
            <a:pPr marL="457200" lvl="0" indent="-314325" algn="l" rtl="0">
              <a:lnSpc>
                <a:spcPct val="115000"/>
              </a:lnSpc>
              <a:spcBef>
                <a:spcPts val="0"/>
              </a:spcBef>
              <a:spcAft>
                <a:spcPts val="0"/>
              </a:spcAft>
              <a:buClr>
                <a:srgbClr val="202020"/>
              </a:buClr>
              <a:buSzPts val="1350"/>
              <a:buFont typeface="Source Sans Pro"/>
              <a:buChar char="●"/>
            </a:pPr>
            <a:r>
              <a:rPr lang="en" sz="1350">
                <a:solidFill>
                  <a:srgbClr val="0071BC"/>
                </a:solidFill>
                <a:highlight>
                  <a:srgbClr val="FFFFFF"/>
                </a:highlight>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School Testing Framework 2022-23 Frequently Asked Questions</a:t>
            </a:r>
            <a:endParaRPr sz="1350">
              <a:solidFill>
                <a:srgbClr val="0071BC"/>
              </a:solidFill>
              <a:highlight>
                <a:srgbClr val="FFFFFF"/>
              </a:highlight>
              <a:latin typeface="Source Sans Pro"/>
              <a:ea typeface="Source Sans Pro"/>
              <a:cs typeface="Source Sans Pro"/>
              <a:sym typeface="Source Sans Pro"/>
            </a:endParaRPr>
          </a:p>
          <a:p>
            <a:pPr marL="457200" lvl="0" indent="-314325" algn="l" rtl="0">
              <a:lnSpc>
                <a:spcPct val="115000"/>
              </a:lnSpc>
              <a:spcBef>
                <a:spcPts val="0"/>
              </a:spcBef>
              <a:spcAft>
                <a:spcPts val="0"/>
              </a:spcAft>
              <a:buClr>
                <a:srgbClr val="202020"/>
              </a:buClr>
              <a:buSzPts val="1350"/>
              <a:buFont typeface="Source Sans Pro"/>
              <a:buChar char="●"/>
            </a:pPr>
            <a:r>
              <a:rPr lang="en" sz="1350">
                <a:solidFill>
                  <a:srgbClr val="0071BC"/>
                </a:solidFill>
                <a:highlight>
                  <a:srgbClr val="FFFFFF"/>
                </a:highlight>
                <a:uFill>
                  <a:noFill/>
                </a:u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K-12 Guidance for the 2022-23 School Year</a:t>
            </a:r>
            <a:endParaRPr sz="1350">
              <a:solidFill>
                <a:srgbClr val="0071BC"/>
              </a:solidFill>
              <a:highlight>
                <a:srgbClr val="FFFFFF"/>
              </a:highlight>
              <a:latin typeface="Source Sans Pro"/>
              <a:ea typeface="Source Sans Pro"/>
              <a:cs typeface="Source Sans Pro"/>
              <a:sym typeface="Source Sans Pro"/>
            </a:endParaRPr>
          </a:p>
          <a:p>
            <a:pPr marL="457200" lvl="0" indent="-314325" algn="l" rtl="0">
              <a:lnSpc>
                <a:spcPct val="115000"/>
              </a:lnSpc>
              <a:spcBef>
                <a:spcPts val="0"/>
              </a:spcBef>
              <a:spcAft>
                <a:spcPts val="0"/>
              </a:spcAft>
              <a:buClr>
                <a:srgbClr val="202020"/>
              </a:buClr>
              <a:buSzPts val="1350"/>
              <a:buFont typeface="Source Sans Pro"/>
              <a:buChar char="●"/>
            </a:pPr>
            <a:r>
              <a:rPr lang="en" sz="1350">
                <a:solidFill>
                  <a:srgbClr val="0071BC"/>
                </a:solidFill>
                <a:highlight>
                  <a:srgbClr val="FFFF00"/>
                </a:highlight>
                <a:uFill>
                  <a:noFill/>
                </a:uFill>
                <a:latin typeface="Source Sans Pro"/>
                <a:ea typeface="Source Sans Pro"/>
                <a:cs typeface="Source Sans Pro"/>
                <a:sym typeface="Source Sans Pro"/>
                <a:hlinkClick r:id="rId7">
                  <a:extLst>
                    <a:ext uri="{A12FA001-AC4F-418D-AE19-62706E023703}">
                      <ahyp:hlinkClr xmlns:ahyp="http://schemas.microsoft.com/office/drawing/2018/hyperlinkcolor" val="tx"/>
                    </a:ext>
                  </a:extLst>
                </a:hlinkClick>
              </a:rPr>
              <a:t>Senate Bill 1479 Implementation Questions and Answers (ca.gov)</a:t>
            </a:r>
            <a:r>
              <a:rPr lang="en" sz="1350">
                <a:solidFill>
                  <a:srgbClr val="202020"/>
                </a:solidFill>
                <a:highlight>
                  <a:srgbClr val="FFFFFF"/>
                </a:highlight>
                <a:latin typeface="Source Sans Pro"/>
                <a:ea typeface="Source Sans Pro"/>
                <a:cs typeface="Source Sans Pro"/>
                <a:sym typeface="Source Sans Pro"/>
              </a:rPr>
              <a:t> </a:t>
            </a:r>
            <a:r>
              <a:rPr lang="en" sz="1350">
                <a:solidFill>
                  <a:srgbClr val="FF0000"/>
                </a:solidFill>
                <a:highlight>
                  <a:srgbClr val="FFFFFF"/>
                </a:highlight>
                <a:latin typeface="Source Sans Pro"/>
                <a:ea typeface="Source Sans Pro"/>
                <a:cs typeface="Source Sans Pro"/>
                <a:sym typeface="Source Sans Pro"/>
              </a:rPr>
              <a:t>(New) </a:t>
            </a:r>
            <a:endParaRPr sz="1350">
              <a:solidFill>
                <a:srgbClr val="FF0000"/>
              </a:solidFill>
              <a:highlight>
                <a:srgbClr val="FFFFFF"/>
              </a:highlight>
              <a:latin typeface="Source Sans Pro"/>
              <a:ea typeface="Source Sans Pro"/>
              <a:cs typeface="Source Sans Pro"/>
              <a:sym typeface="Source Sans Pro"/>
            </a:endParaRPr>
          </a:p>
          <a:p>
            <a:pPr marL="0" lvl="0" indent="0" algn="l" rtl="0">
              <a:lnSpc>
                <a:spcPct val="100000"/>
              </a:lnSpc>
              <a:spcBef>
                <a:spcPts val="800"/>
              </a:spcBef>
              <a:spcAft>
                <a:spcPts val="0"/>
              </a:spcAft>
              <a:buClr>
                <a:schemeClr val="dk1"/>
              </a:buClr>
              <a:buSzPts val="1100"/>
              <a:buFont typeface="Arial"/>
              <a:buNone/>
            </a:pPr>
            <a:endParaRPr sz="1200"/>
          </a:p>
          <a:p>
            <a:pPr marL="0" lvl="0" indent="0" algn="l" rtl="0">
              <a:spcBef>
                <a:spcPts val="800"/>
              </a:spcBef>
              <a:spcAft>
                <a:spcPts val="0"/>
              </a:spcAft>
              <a:buNone/>
            </a:pPr>
            <a:endParaRPr/>
          </a:p>
        </p:txBody>
      </p:sp>
      <p:sp>
        <p:nvSpPr>
          <p:cNvPr id="610" name="Google Shape;610;p88"/>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1"/>
          <p:cNvSpPr txBox="1">
            <a:spLocks noGrp="1"/>
          </p:cNvSpPr>
          <p:nvPr>
            <p:ph type="title"/>
          </p:nvPr>
        </p:nvSpPr>
        <p:spPr>
          <a:xfrm>
            <a:off x="312150" y="273850"/>
            <a:ext cx="8502300" cy="540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rgbClr val="0069A7"/>
              </a:buClr>
              <a:buSzPts val="3000"/>
              <a:buFont typeface="Arial"/>
              <a:buNone/>
            </a:pPr>
            <a:r>
              <a:rPr lang="en" sz="3000" b="1">
                <a:solidFill>
                  <a:srgbClr val="0069A7"/>
                </a:solidFill>
              </a:rPr>
              <a:t>Today’s Topics</a:t>
            </a:r>
            <a:endParaRPr/>
          </a:p>
        </p:txBody>
      </p:sp>
      <p:sp>
        <p:nvSpPr>
          <p:cNvPr id="462" name="Google Shape;462;p71"/>
          <p:cNvSpPr txBox="1"/>
          <p:nvPr/>
        </p:nvSpPr>
        <p:spPr>
          <a:xfrm>
            <a:off x="189900" y="1160225"/>
            <a:ext cx="8746800" cy="2875800"/>
          </a:xfrm>
          <a:prstGeom prst="rect">
            <a:avLst/>
          </a:prstGeom>
          <a:noFill/>
          <a:ln>
            <a:noFill/>
          </a:ln>
        </p:spPr>
        <p:txBody>
          <a:bodyPr spcFirstLastPara="1" wrap="square" lIns="91425" tIns="91425" rIns="91425" bIns="91425" anchor="t" anchorCtr="0">
            <a:spAutoFit/>
          </a:bodyPr>
          <a:lstStyle/>
          <a:p>
            <a:pPr marL="457200" lvl="0" indent="-304800" algn="l" rtl="0">
              <a:lnSpc>
                <a:spcPct val="138000"/>
              </a:lnSpc>
              <a:spcBef>
                <a:spcPts val="0"/>
              </a:spcBef>
              <a:spcAft>
                <a:spcPts val="0"/>
              </a:spcAft>
              <a:buClr>
                <a:srgbClr val="242424"/>
              </a:buClr>
              <a:buSzPts val="1200"/>
              <a:buChar char="●"/>
            </a:pPr>
            <a:r>
              <a:rPr lang="en" sz="1200">
                <a:solidFill>
                  <a:srgbClr val="242424"/>
                </a:solidFill>
                <a:highlight>
                  <a:srgbClr val="FFFFFF"/>
                </a:highlight>
              </a:rPr>
              <a:t>Public Health updates: wastewater &amp; respiratory diseases</a:t>
            </a:r>
            <a:endParaRPr sz="1200" u="sng">
              <a:solidFill>
                <a:schemeClr val="hlink"/>
              </a:solidFill>
              <a:highlight>
                <a:srgbClr val="FFFFFF"/>
              </a:highlight>
            </a:endParaRPr>
          </a:p>
          <a:p>
            <a:pPr marL="457200" lvl="0" indent="-304800" algn="l" rtl="0">
              <a:lnSpc>
                <a:spcPct val="115000"/>
              </a:lnSpc>
              <a:spcBef>
                <a:spcPts val="0"/>
              </a:spcBef>
              <a:spcAft>
                <a:spcPts val="0"/>
              </a:spcAft>
              <a:buClr>
                <a:srgbClr val="242424"/>
              </a:buClr>
              <a:buSzPts val="1200"/>
              <a:buChar char="●"/>
            </a:pPr>
            <a:r>
              <a:rPr lang="en" sz="1200">
                <a:solidFill>
                  <a:srgbClr val="242424"/>
                </a:solidFill>
                <a:highlight>
                  <a:srgbClr val="FFFFFF"/>
                </a:highlight>
              </a:rPr>
              <a:t>CDPH UPDATES</a:t>
            </a:r>
            <a:endParaRPr sz="1200">
              <a:solidFill>
                <a:srgbClr val="242424"/>
              </a:solidFill>
              <a:highlight>
                <a:srgbClr val="FFFFFF"/>
              </a:highlight>
            </a:endParaRPr>
          </a:p>
          <a:p>
            <a:pPr marL="914400" lvl="1" indent="-304800" algn="l" rtl="0">
              <a:lnSpc>
                <a:spcPct val="115000"/>
              </a:lnSpc>
              <a:spcBef>
                <a:spcPts val="0"/>
              </a:spcBef>
              <a:spcAft>
                <a:spcPts val="0"/>
              </a:spcAft>
              <a:buClr>
                <a:srgbClr val="242424"/>
              </a:buClr>
              <a:buSzPts val="1200"/>
              <a:buChar char="○"/>
            </a:pPr>
            <a:r>
              <a:rPr lang="en" sz="1200">
                <a:solidFill>
                  <a:srgbClr val="242424"/>
                </a:solidFill>
                <a:highlight>
                  <a:srgbClr val="FFFFFF"/>
                </a:highlight>
              </a:rPr>
              <a:t>New Flyers: </a:t>
            </a:r>
            <a:r>
              <a:rPr lang="en" sz="1800">
                <a:solidFill>
                  <a:schemeClr val="dk1"/>
                </a:solidFill>
              </a:rPr>
              <a:t> </a:t>
            </a:r>
            <a:r>
              <a:rPr lang="en" sz="1200">
                <a:solidFill>
                  <a:schemeClr val="dk1"/>
                </a:solidFill>
              </a:rPr>
              <a:t>Who should take COVID-19 treatments? &amp; COVID-19 Treatments Questions &amp; Answers</a:t>
            </a:r>
            <a:endParaRPr sz="600">
              <a:solidFill>
                <a:srgbClr val="242424"/>
              </a:solidFill>
              <a:highlight>
                <a:srgbClr val="FFFFFF"/>
              </a:highlight>
            </a:endParaRPr>
          </a:p>
          <a:p>
            <a:pPr marL="914400" lvl="1" indent="-304800" algn="l" rtl="0">
              <a:lnSpc>
                <a:spcPct val="115000"/>
              </a:lnSpc>
              <a:spcBef>
                <a:spcPts val="0"/>
              </a:spcBef>
              <a:spcAft>
                <a:spcPts val="0"/>
              </a:spcAft>
              <a:buClr>
                <a:srgbClr val="242424"/>
              </a:buClr>
              <a:buSzPts val="1200"/>
              <a:buChar char="○"/>
            </a:pPr>
            <a:r>
              <a:rPr lang="en" sz="1200" u="sng">
                <a:solidFill>
                  <a:schemeClr val="hlink"/>
                </a:solidFill>
                <a:highlight>
                  <a:schemeClr val="lt1"/>
                </a:highlight>
                <a:hlinkClick r:id="rId3"/>
              </a:rPr>
              <a:t>Testing Framework for K–12 Schools for the 2022–2023 School Year</a:t>
            </a:r>
            <a:r>
              <a:rPr lang="en" sz="1200">
                <a:solidFill>
                  <a:srgbClr val="242424"/>
                </a:solidFill>
                <a:highlight>
                  <a:srgbClr val="FFFFFF"/>
                </a:highlight>
              </a:rPr>
              <a:t> updated 12/1/2022</a:t>
            </a:r>
            <a:endParaRPr sz="1200">
              <a:solidFill>
                <a:srgbClr val="242424"/>
              </a:solidFill>
              <a:highlight>
                <a:srgbClr val="FFFFFF"/>
              </a:highlight>
            </a:endParaRPr>
          </a:p>
          <a:p>
            <a:pPr marL="914400" lvl="1" indent="-304800" algn="l" rtl="0">
              <a:lnSpc>
                <a:spcPct val="115000"/>
              </a:lnSpc>
              <a:spcBef>
                <a:spcPts val="0"/>
              </a:spcBef>
              <a:spcAft>
                <a:spcPts val="0"/>
              </a:spcAft>
              <a:buClr>
                <a:srgbClr val="242424"/>
              </a:buClr>
              <a:buSzPts val="1200"/>
              <a:buChar char="○"/>
            </a:pPr>
            <a:r>
              <a:rPr lang="en" sz="1200" b="1" u="sng">
                <a:solidFill>
                  <a:schemeClr val="hlink"/>
                </a:solidFill>
                <a:highlight>
                  <a:srgbClr val="FFFFFF"/>
                </a:highlight>
                <a:hlinkClick r:id="rId4"/>
              </a:rPr>
              <a:t>Senate Bill 1479 Implementation Questions and Answers</a:t>
            </a:r>
            <a:endParaRPr sz="1200">
              <a:solidFill>
                <a:srgbClr val="242424"/>
              </a:solidFill>
              <a:highlight>
                <a:srgbClr val="FFFFFF"/>
              </a:highlight>
            </a:endParaRPr>
          </a:p>
          <a:p>
            <a:pPr marL="914400" lvl="1" indent="-304800" algn="l" rtl="0">
              <a:lnSpc>
                <a:spcPct val="115000"/>
              </a:lnSpc>
              <a:spcBef>
                <a:spcPts val="0"/>
              </a:spcBef>
              <a:spcAft>
                <a:spcPts val="0"/>
              </a:spcAft>
              <a:buClr>
                <a:srgbClr val="242424"/>
              </a:buClr>
              <a:buSzPts val="1200"/>
              <a:buChar char="○"/>
            </a:pPr>
            <a:r>
              <a:rPr lang="en" sz="1200" u="sng">
                <a:solidFill>
                  <a:schemeClr val="hlink"/>
                </a:solidFill>
                <a:highlight>
                  <a:schemeClr val="lt1"/>
                </a:highlight>
                <a:hlinkClick r:id="rId5"/>
              </a:rPr>
              <a:t>Guidance for Local Health Jurisdictions on Isolation and Quarantine of the General Public</a:t>
            </a:r>
            <a:r>
              <a:rPr lang="en" sz="1200">
                <a:solidFill>
                  <a:srgbClr val="242424"/>
                </a:solidFill>
                <a:highlight>
                  <a:srgbClr val="FFFFFF"/>
                </a:highlight>
              </a:rPr>
              <a:t> updated 12/9/2022</a:t>
            </a:r>
            <a:endParaRPr sz="1200">
              <a:solidFill>
                <a:srgbClr val="242424"/>
              </a:solidFill>
              <a:highlight>
                <a:srgbClr val="FFFFFF"/>
              </a:highlight>
            </a:endParaRPr>
          </a:p>
          <a:p>
            <a:pPr marL="914400" lvl="1" indent="-304800" algn="l" rtl="0">
              <a:lnSpc>
                <a:spcPct val="140000"/>
              </a:lnSpc>
              <a:spcBef>
                <a:spcPts val="0"/>
              </a:spcBef>
              <a:spcAft>
                <a:spcPts val="0"/>
              </a:spcAft>
              <a:buClr>
                <a:srgbClr val="242424"/>
              </a:buClr>
              <a:buSzPts val="1200"/>
              <a:buChar char="○"/>
            </a:pPr>
            <a:r>
              <a:rPr lang="en" sz="1200" b="1" u="sng">
                <a:solidFill>
                  <a:schemeClr val="hlink"/>
                </a:solidFill>
                <a:highlight>
                  <a:srgbClr val="FFFFFF"/>
                </a:highlight>
                <a:hlinkClick r:id="rId6"/>
              </a:rPr>
              <a:t>CDPH Urges Californians to Take Preventative Measures to Stay Healthy this Winter</a:t>
            </a:r>
            <a:endParaRPr sz="1200" b="1">
              <a:solidFill>
                <a:srgbClr val="0072C6"/>
              </a:solidFill>
              <a:highlight>
                <a:srgbClr val="FFFFFF"/>
              </a:highlight>
            </a:endParaRPr>
          </a:p>
          <a:p>
            <a:pPr marL="914400" lvl="1" indent="-304800" algn="l" rtl="0">
              <a:lnSpc>
                <a:spcPct val="140000"/>
              </a:lnSpc>
              <a:spcBef>
                <a:spcPts val="0"/>
              </a:spcBef>
              <a:spcAft>
                <a:spcPts val="0"/>
              </a:spcAft>
              <a:buClr>
                <a:srgbClr val="0072C6"/>
              </a:buClr>
              <a:buSzPts val="1200"/>
              <a:buChar char="○"/>
            </a:pPr>
            <a:r>
              <a:rPr lang="en" sz="1200" b="1" u="sng">
                <a:solidFill>
                  <a:schemeClr val="hlink"/>
                </a:solidFill>
                <a:highlight>
                  <a:srgbClr val="FFFFFF"/>
                </a:highlight>
                <a:latin typeface="Source Sans Pro"/>
                <a:ea typeface="Source Sans Pro"/>
                <a:cs typeface="Source Sans Pro"/>
                <a:sym typeface="Source Sans Pro"/>
                <a:hlinkClick r:id="rId7"/>
              </a:rPr>
              <a:t>CDPH's Dr. Erica Pan Provides Guidance for Parents About Winter Viruses</a:t>
            </a:r>
            <a:endParaRPr sz="1200">
              <a:solidFill>
                <a:srgbClr val="242424"/>
              </a:solidFill>
              <a:highlight>
                <a:srgbClr val="FFFFFF"/>
              </a:highlight>
            </a:endParaRPr>
          </a:p>
          <a:p>
            <a:pPr marL="914400" lvl="1" indent="-304800" algn="l" rtl="0">
              <a:lnSpc>
                <a:spcPct val="115000"/>
              </a:lnSpc>
              <a:spcBef>
                <a:spcPts val="0"/>
              </a:spcBef>
              <a:spcAft>
                <a:spcPts val="0"/>
              </a:spcAft>
              <a:buClr>
                <a:srgbClr val="242424"/>
              </a:buClr>
              <a:buSzPts val="1200"/>
              <a:buChar char="○"/>
            </a:pPr>
            <a:r>
              <a:rPr lang="en" sz="1100" b="1" u="sng">
                <a:solidFill>
                  <a:schemeClr val="hlink"/>
                </a:solidFill>
                <a:highlight>
                  <a:srgbClr val="FFFFFF"/>
                </a:highlight>
                <a:latin typeface="Calibri"/>
                <a:ea typeface="Calibri"/>
                <a:cs typeface="Calibri"/>
                <a:sym typeface="Calibri"/>
                <a:hlinkClick r:id="rId8"/>
              </a:rPr>
              <a:t>DEC 8</a:t>
            </a:r>
            <a:r>
              <a:rPr lang="en" sz="1100" b="1" u="sng" baseline="30000">
                <a:solidFill>
                  <a:schemeClr val="hlink"/>
                </a:solidFill>
                <a:highlight>
                  <a:srgbClr val="FFFFFF"/>
                </a:highlight>
                <a:latin typeface="Calibri"/>
                <a:ea typeface="Calibri"/>
                <a:cs typeface="Calibri"/>
                <a:sym typeface="Calibri"/>
                <a:hlinkClick r:id="rId8"/>
              </a:rPr>
              <a:t>th</a:t>
            </a:r>
            <a:r>
              <a:rPr lang="en" sz="1100" b="1" u="sng">
                <a:solidFill>
                  <a:schemeClr val="hlink"/>
                </a:solidFill>
                <a:highlight>
                  <a:srgbClr val="FFFFFF"/>
                </a:highlight>
                <a:latin typeface="Calibri"/>
                <a:ea typeface="Calibri"/>
                <a:cs typeface="Calibri"/>
                <a:sym typeface="Calibri"/>
                <a:hlinkClick r:id="rId8"/>
              </a:rPr>
              <a:t> – Webinar on Student Mental Health</a:t>
            </a:r>
            <a:endParaRPr sz="1200" b="1">
              <a:solidFill>
                <a:srgbClr val="0072C6"/>
              </a:solidFill>
              <a:highlight>
                <a:srgbClr val="FFFFFF"/>
              </a:highlight>
              <a:latin typeface="Source Sans Pro"/>
              <a:ea typeface="Source Sans Pro"/>
              <a:cs typeface="Source Sans Pro"/>
              <a:sym typeface="Source Sans Pro"/>
            </a:endParaRPr>
          </a:p>
          <a:p>
            <a:pPr marL="457200" lvl="0" indent="-304800" algn="l" rtl="0">
              <a:lnSpc>
                <a:spcPct val="115000"/>
              </a:lnSpc>
              <a:spcBef>
                <a:spcPts val="0"/>
              </a:spcBef>
              <a:spcAft>
                <a:spcPts val="0"/>
              </a:spcAft>
              <a:buClr>
                <a:srgbClr val="242424"/>
              </a:buClr>
              <a:buSzPts val="1200"/>
              <a:buChar char="●"/>
            </a:pPr>
            <a:r>
              <a:rPr lang="en" sz="1200">
                <a:solidFill>
                  <a:srgbClr val="242424"/>
                </a:solidFill>
                <a:highlight>
                  <a:srgbClr val="FFFFFF"/>
                </a:highlight>
              </a:rPr>
              <a:t>OTC Test Distribution facilitated by SCCOE</a:t>
            </a:r>
            <a:endParaRPr sz="1200">
              <a:solidFill>
                <a:srgbClr val="242424"/>
              </a:solidFill>
              <a:highlight>
                <a:srgbClr val="FFFFFF"/>
              </a:highlight>
            </a:endParaRPr>
          </a:p>
          <a:p>
            <a:pPr marL="0" lvl="0" indent="0" algn="l" rtl="0">
              <a:lnSpc>
                <a:spcPct val="115000"/>
              </a:lnSpc>
              <a:spcBef>
                <a:spcPts val="1100"/>
              </a:spcBef>
              <a:spcAft>
                <a:spcPts val="1100"/>
              </a:spcAft>
              <a:buNone/>
            </a:pPr>
            <a:endParaRPr sz="1200">
              <a:solidFill>
                <a:srgbClr val="242424"/>
              </a:solidFill>
              <a:highlight>
                <a:srgbClr val="FFFFFF"/>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9"/>
          <p:cNvSpPr txBox="1">
            <a:spLocks noGrp="1"/>
          </p:cNvSpPr>
          <p:nvPr>
            <p:ph type="body" idx="1"/>
          </p:nvPr>
        </p:nvSpPr>
        <p:spPr>
          <a:xfrm>
            <a:off x="2626125" y="762826"/>
            <a:ext cx="6269700" cy="657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700" u="sng">
                <a:solidFill>
                  <a:schemeClr val="hlink"/>
                </a:solidFill>
                <a:highlight>
                  <a:srgbClr val="FFFFFF"/>
                </a:highlight>
                <a:latin typeface="Source Sans Pro"/>
                <a:ea typeface="Source Sans Pro"/>
                <a:cs typeface="Source Sans Pro"/>
                <a:sym typeface="Source Sans Pro"/>
                <a:hlinkClick r:id="rId3"/>
              </a:rPr>
              <a:t>Testing Framework for K–12 Schools for the 2022–2023 School Year</a:t>
            </a:r>
            <a:endParaRPr sz="1700"/>
          </a:p>
          <a:p>
            <a:pPr marL="0" lvl="0" indent="0" algn="l" rtl="0">
              <a:spcBef>
                <a:spcPts val="800"/>
              </a:spcBef>
              <a:spcAft>
                <a:spcPts val="0"/>
              </a:spcAft>
              <a:buClr>
                <a:schemeClr val="dk1"/>
              </a:buClr>
              <a:buSzPts val="1100"/>
              <a:buFont typeface="Arial"/>
              <a:buNone/>
            </a:pPr>
            <a:r>
              <a:rPr lang="en" sz="1400">
                <a:solidFill>
                  <a:srgbClr val="202020"/>
                </a:solidFill>
                <a:highlight>
                  <a:srgbClr val="FFFFFF"/>
                </a:highlight>
                <a:latin typeface="Source Sans Pro"/>
                <a:ea typeface="Source Sans Pro"/>
                <a:cs typeface="Source Sans Pro"/>
                <a:sym typeface="Source Sans Pro"/>
              </a:rPr>
              <a:t>Updated December 1, 2022</a:t>
            </a:r>
            <a:endParaRPr sz="140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Clr>
                <a:schemeClr val="dk1"/>
              </a:buClr>
              <a:buSzPts val="1100"/>
              <a:buFont typeface="Arial"/>
              <a:buNone/>
            </a:pPr>
            <a:endParaRPr sz="1700"/>
          </a:p>
          <a:p>
            <a:pPr marL="0" lvl="0" indent="0" algn="l" rtl="0">
              <a:spcBef>
                <a:spcPts val="800"/>
              </a:spcBef>
              <a:spcAft>
                <a:spcPts val="0"/>
              </a:spcAft>
              <a:buNone/>
            </a:pPr>
            <a:endParaRPr sz="1700"/>
          </a:p>
        </p:txBody>
      </p:sp>
      <p:pic>
        <p:nvPicPr>
          <p:cNvPr id="616" name="Google Shape;616;p89"/>
          <p:cNvPicPr preferRelativeResize="0"/>
          <p:nvPr/>
        </p:nvPicPr>
        <p:blipFill>
          <a:blip r:embed="rId4">
            <a:alphaModFix/>
          </a:blip>
          <a:stretch>
            <a:fillRect/>
          </a:stretch>
        </p:blipFill>
        <p:spPr>
          <a:xfrm>
            <a:off x="145250" y="266525"/>
            <a:ext cx="2370751" cy="1064419"/>
          </a:xfrm>
          <a:prstGeom prst="rect">
            <a:avLst/>
          </a:prstGeom>
          <a:noFill/>
          <a:ln>
            <a:noFill/>
          </a:ln>
        </p:spPr>
      </p:pic>
      <p:sp>
        <p:nvSpPr>
          <p:cNvPr id="617" name="Google Shape;617;p89"/>
          <p:cNvSpPr txBox="1"/>
          <p:nvPr/>
        </p:nvSpPr>
        <p:spPr>
          <a:xfrm>
            <a:off x="227550" y="1534225"/>
            <a:ext cx="8688900" cy="35406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500"/>
              </a:spcBef>
              <a:spcAft>
                <a:spcPts val="0"/>
              </a:spcAft>
              <a:buClr>
                <a:schemeClr val="dk1"/>
              </a:buClr>
              <a:buSzPts val="1100"/>
              <a:buFont typeface="Arial"/>
              <a:buNone/>
            </a:pPr>
            <a:r>
              <a:rPr lang="en" b="1">
                <a:solidFill>
                  <a:srgbClr val="0072C6"/>
                </a:solidFill>
                <a:highlight>
                  <a:srgbClr val="FFFFFF"/>
                </a:highlight>
                <a:latin typeface="Source Sans Pro"/>
                <a:ea typeface="Source Sans Pro"/>
                <a:cs typeface="Source Sans Pro"/>
                <a:sym typeface="Source Sans Pro"/>
              </a:rPr>
              <a:t>The following are recommended practices for California districts, schools, and county offices of education:</a:t>
            </a:r>
            <a:endParaRPr b="1">
              <a:solidFill>
                <a:srgbClr val="0072C6"/>
              </a:solidFill>
              <a:highlight>
                <a:srgbClr val="FFFFFF"/>
              </a:highlight>
              <a:latin typeface="Source Sans Pro"/>
              <a:ea typeface="Source Sans Pro"/>
              <a:cs typeface="Source Sans Pro"/>
              <a:sym typeface="Source Sans Pro"/>
            </a:endParaRPr>
          </a:p>
          <a:p>
            <a:pPr marL="457200" lvl="0" indent="-317500" algn="l" rtl="0">
              <a:lnSpc>
                <a:spcPct val="115000"/>
              </a:lnSpc>
              <a:spcBef>
                <a:spcPts val="800"/>
              </a:spcBef>
              <a:spcAft>
                <a:spcPts val="0"/>
              </a:spcAft>
              <a:buClr>
                <a:srgbClr val="202020"/>
              </a:buClr>
              <a:buSzPts val="1400"/>
              <a:buFont typeface="Source Sans Pro"/>
              <a:buChar char="●"/>
            </a:pPr>
            <a:r>
              <a:rPr lang="en" b="1">
                <a:solidFill>
                  <a:srgbClr val="202020"/>
                </a:solidFill>
                <a:highlight>
                  <a:srgbClr val="FFFFFF"/>
                </a:highlight>
                <a:latin typeface="Source Sans Pro"/>
                <a:ea typeface="Source Sans Pro"/>
                <a:cs typeface="Source Sans Pro"/>
                <a:sym typeface="Source Sans Pro"/>
              </a:rPr>
              <a:t>Identify</a:t>
            </a:r>
            <a:r>
              <a:rPr lang="en">
                <a:solidFill>
                  <a:srgbClr val="202020"/>
                </a:solidFill>
                <a:highlight>
                  <a:srgbClr val="FFFFFF"/>
                </a:highlight>
                <a:latin typeface="Source Sans Pro"/>
                <a:ea typeface="Source Sans Pro"/>
                <a:cs typeface="Source Sans Pro"/>
                <a:sym typeface="Source Sans Pro"/>
              </a:rPr>
              <a:t> a COVID Testing Point of Contact to facilitate communication and coordination with the CA Testing Task Force along with other relevant agencies or organizations that oversee school operations. </a:t>
            </a:r>
            <a:endParaRPr>
              <a:solidFill>
                <a:srgbClr val="202020"/>
              </a:solidFill>
              <a:highlight>
                <a:srgbClr val="FFFFFF"/>
              </a:highlight>
              <a:latin typeface="Source Sans Pro"/>
              <a:ea typeface="Source Sans Pro"/>
              <a:cs typeface="Source Sans Pro"/>
              <a:sym typeface="Source Sans Pro"/>
            </a:endParaRPr>
          </a:p>
          <a:p>
            <a:pPr marL="457200" lvl="0" indent="-317500" algn="l" rtl="0">
              <a:lnSpc>
                <a:spcPct val="115000"/>
              </a:lnSpc>
              <a:spcBef>
                <a:spcPts val="0"/>
              </a:spcBef>
              <a:spcAft>
                <a:spcPts val="0"/>
              </a:spcAft>
              <a:buClr>
                <a:srgbClr val="202020"/>
              </a:buClr>
              <a:buSzPts val="1400"/>
              <a:buFont typeface="Source Sans Pro"/>
              <a:buChar char="●"/>
            </a:pPr>
            <a:r>
              <a:rPr lang="en" b="1">
                <a:solidFill>
                  <a:srgbClr val="202020"/>
                </a:solidFill>
                <a:highlight>
                  <a:srgbClr val="FFFFFF"/>
                </a:highlight>
                <a:latin typeface="Source Sans Pro"/>
                <a:ea typeface="Source Sans Pro"/>
                <a:cs typeface="Source Sans Pro"/>
                <a:sym typeface="Source Sans Pro"/>
              </a:rPr>
              <a:t>Review</a:t>
            </a:r>
            <a:r>
              <a:rPr lang="en">
                <a:solidFill>
                  <a:srgbClr val="202020"/>
                </a:solidFill>
                <a:highlight>
                  <a:srgbClr val="FFFFFF"/>
                </a:highlight>
                <a:latin typeface="Source Sans Pro"/>
                <a:ea typeface="Source Sans Pro"/>
                <a:cs typeface="Source Sans Pro"/>
                <a:sym typeface="Source Sans Pro"/>
              </a:rPr>
              <a:t> and reference current testing recommendations provided in the </a:t>
            </a:r>
            <a:r>
              <a:rPr lang="en">
                <a:solidFill>
                  <a:srgbClr val="0071BC"/>
                </a:solidFill>
                <a:highlight>
                  <a:srgbClr val="FFFFFF"/>
                </a:highlight>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CDPH K-12 School COVID Guidance</a:t>
            </a:r>
            <a:r>
              <a:rPr lang="en">
                <a:solidFill>
                  <a:srgbClr val="202020"/>
                </a:solidFill>
                <a:highlight>
                  <a:srgbClr val="FFFFFF"/>
                </a:highlight>
                <a:latin typeface="Source Sans Pro"/>
                <a:ea typeface="Source Sans Pro"/>
                <a:cs typeface="Source Sans Pro"/>
                <a:sym typeface="Source Sans Pro"/>
              </a:rPr>
              <a:t> and any additional recommendations or requirements provided by the Local Health Jurisdiction.</a:t>
            </a:r>
            <a:endParaRPr>
              <a:solidFill>
                <a:srgbClr val="202020"/>
              </a:solidFill>
              <a:highlight>
                <a:srgbClr val="FFFFFF"/>
              </a:highlight>
              <a:latin typeface="Source Sans Pro"/>
              <a:ea typeface="Source Sans Pro"/>
              <a:cs typeface="Source Sans Pro"/>
              <a:sym typeface="Source Sans Pro"/>
            </a:endParaRPr>
          </a:p>
          <a:p>
            <a:pPr marL="457200" lvl="0" indent="-317500" algn="l" rtl="0">
              <a:lnSpc>
                <a:spcPct val="115000"/>
              </a:lnSpc>
              <a:spcBef>
                <a:spcPts val="0"/>
              </a:spcBef>
              <a:spcAft>
                <a:spcPts val="0"/>
              </a:spcAft>
              <a:buClr>
                <a:srgbClr val="202020"/>
              </a:buClr>
              <a:buSzPts val="1400"/>
              <a:buFont typeface="Source Sans Pro"/>
              <a:buChar char="●"/>
            </a:pPr>
            <a:r>
              <a:rPr lang="en" b="1">
                <a:solidFill>
                  <a:srgbClr val="202020"/>
                </a:solidFill>
                <a:highlight>
                  <a:srgbClr val="FFFFFF"/>
                </a:highlight>
                <a:latin typeface="Source Sans Pro"/>
                <a:ea typeface="Source Sans Pro"/>
                <a:cs typeface="Source Sans Pro"/>
                <a:sym typeface="Source Sans Pro"/>
              </a:rPr>
              <a:t>Maintain</a:t>
            </a:r>
            <a:r>
              <a:rPr lang="en">
                <a:solidFill>
                  <a:srgbClr val="202020"/>
                </a:solidFill>
                <a:highlight>
                  <a:srgbClr val="FFFFFF"/>
                </a:highlight>
                <a:latin typeface="Source Sans Pro"/>
                <a:ea typeface="Source Sans Pro"/>
                <a:cs typeface="Source Sans Pro"/>
                <a:sym typeface="Source Sans Pro"/>
              </a:rPr>
              <a:t> situational awareness of the </a:t>
            </a:r>
            <a:r>
              <a:rPr lang="en">
                <a:solidFill>
                  <a:srgbClr val="0071BC"/>
                </a:solidFill>
                <a:highlight>
                  <a:srgbClr val="FFFFFF"/>
                </a:highlight>
                <a:uFill>
                  <a:noFill/>
                </a:u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testing resources and programs offered by the CA Testing Task Force</a:t>
            </a:r>
            <a:r>
              <a:rPr lang="en">
                <a:solidFill>
                  <a:srgbClr val="202020"/>
                </a:solidFill>
                <a:highlight>
                  <a:srgbClr val="FFFFFF"/>
                </a:highlight>
                <a:latin typeface="Source Sans Pro"/>
                <a:ea typeface="Source Sans Pro"/>
                <a:cs typeface="Source Sans Pro"/>
                <a:sym typeface="Source Sans Pro"/>
              </a:rPr>
              <a:t> and monitor availability of pre-positioned testing resources housed with a County Office of Education or Local Health Jurisdiction for rapid distribution to schools.</a:t>
            </a:r>
            <a:endParaRPr>
              <a:solidFill>
                <a:srgbClr val="202020"/>
              </a:solidFill>
              <a:highlight>
                <a:srgbClr val="FFFFFF"/>
              </a:highlight>
              <a:latin typeface="Source Sans Pro"/>
              <a:ea typeface="Source Sans Pro"/>
              <a:cs typeface="Source Sans Pro"/>
              <a:sym typeface="Source Sans Pro"/>
            </a:endParaRPr>
          </a:p>
          <a:p>
            <a:pPr marL="457200" lvl="0" indent="-317500" algn="l" rtl="0">
              <a:lnSpc>
                <a:spcPct val="115000"/>
              </a:lnSpc>
              <a:spcBef>
                <a:spcPts val="0"/>
              </a:spcBef>
              <a:spcAft>
                <a:spcPts val="0"/>
              </a:spcAft>
              <a:buClr>
                <a:srgbClr val="202020"/>
              </a:buClr>
              <a:buSzPts val="1400"/>
              <a:buFont typeface="Source Sans Pro"/>
              <a:buChar char="●"/>
            </a:pPr>
            <a:r>
              <a:rPr lang="en" b="1">
                <a:solidFill>
                  <a:srgbClr val="202020"/>
                </a:solidFill>
                <a:highlight>
                  <a:srgbClr val="FFFFFF"/>
                </a:highlight>
                <a:latin typeface="Source Sans Pro"/>
                <a:ea typeface="Source Sans Pro"/>
                <a:cs typeface="Source Sans Pro"/>
                <a:sym typeface="Source Sans Pro"/>
              </a:rPr>
              <a:t>Monitor</a:t>
            </a:r>
            <a:r>
              <a:rPr lang="en">
                <a:solidFill>
                  <a:srgbClr val="202020"/>
                </a:solidFill>
                <a:highlight>
                  <a:srgbClr val="FFFFFF"/>
                </a:highlight>
                <a:latin typeface="Source Sans Pro"/>
                <a:ea typeface="Source Sans Pro"/>
                <a:cs typeface="Source Sans Pro"/>
                <a:sym typeface="Source Sans Pro"/>
              </a:rPr>
              <a:t> the </a:t>
            </a:r>
            <a:r>
              <a:rPr lang="en">
                <a:solidFill>
                  <a:srgbClr val="0071BC"/>
                </a:solidFill>
                <a:highlight>
                  <a:srgbClr val="FFFFFF"/>
                </a:highlight>
                <a:uFill>
                  <a:noFill/>
                </a:uFill>
                <a:latin typeface="Source Sans Pro"/>
                <a:ea typeface="Source Sans Pro"/>
                <a:cs typeface="Source Sans Pro"/>
                <a:sym typeface="Source Sans Pro"/>
                <a:hlinkClick r:id="rId7">
                  <a:extLst>
                    <a:ext uri="{A12FA001-AC4F-418D-AE19-62706E023703}">
                      <ahyp:hlinkClr xmlns:ahyp="http://schemas.microsoft.com/office/drawing/2018/hyperlinkcolor" val="tx"/>
                    </a:ext>
                  </a:extLst>
                </a:hlinkClick>
              </a:rPr>
              <a:t>CDC's COVID Community Data Tracker</a:t>
            </a:r>
            <a:r>
              <a:rPr lang="en">
                <a:solidFill>
                  <a:srgbClr val="202020"/>
                </a:solidFill>
                <a:highlight>
                  <a:srgbClr val="FFFFFF"/>
                </a:highlight>
                <a:latin typeface="Source Sans Pro"/>
                <a:ea typeface="Source Sans Pro"/>
                <a:cs typeface="Source Sans Pro"/>
                <a:sym typeface="Source Sans Pro"/>
              </a:rPr>
              <a:t>  as a method of identifying when to increase or reestablish school testing operations. </a:t>
            </a:r>
            <a:endParaRPr>
              <a:solidFill>
                <a:srgbClr val="202020"/>
              </a:solidFill>
              <a:highlight>
                <a:srgbClr val="FFFFFF"/>
              </a:highlight>
              <a:latin typeface="Source Sans Pro"/>
              <a:ea typeface="Source Sans Pro"/>
              <a:cs typeface="Source Sans Pro"/>
              <a:sym typeface="Source Sans Pro"/>
            </a:endParaRPr>
          </a:p>
          <a:p>
            <a:pPr marL="457200" lvl="0" indent="-317500" algn="l" rtl="0">
              <a:lnSpc>
                <a:spcPct val="115000"/>
              </a:lnSpc>
              <a:spcBef>
                <a:spcPts val="0"/>
              </a:spcBef>
              <a:spcAft>
                <a:spcPts val="0"/>
              </a:spcAft>
              <a:buClr>
                <a:srgbClr val="202020"/>
              </a:buClr>
              <a:buSzPts val="1400"/>
              <a:buFont typeface="Source Sans Pro"/>
              <a:buChar char="●"/>
            </a:pPr>
            <a:r>
              <a:rPr lang="en" b="1">
                <a:solidFill>
                  <a:srgbClr val="202020"/>
                </a:solidFill>
                <a:highlight>
                  <a:srgbClr val="FFFFFF"/>
                </a:highlight>
                <a:latin typeface="Source Sans Pro"/>
                <a:ea typeface="Source Sans Pro"/>
                <a:cs typeface="Source Sans Pro"/>
                <a:sym typeface="Source Sans Pro"/>
              </a:rPr>
              <a:t>Communicate</a:t>
            </a:r>
            <a:r>
              <a:rPr lang="en">
                <a:solidFill>
                  <a:srgbClr val="202020"/>
                </a:solidFill>
                <a:highlight>
                  <a:srgbClr val="FFFFFF"/>
                </a:highlight>
                <a:latin typeface="Source Sans Pro"/>
                <a:ea typeface="Source Sans Pro"/>
                <a:cs typeface="Source Sans Pro"/>
                <a:sym typeface="Source Sans Pro"/>
              </a:rPr>
              <a:t> any questions, concerns, or additional operational testing resources/needs to the CA Testing Task Force at </a:t>
            </a:r>
            <a:r>
              <a:rPr lang="en">
                <a:solidFill>
                  <a:srgbClr val="0071BC"/>
                </a:solidFill>
                <a:highlight>
                  <a:srgbClr val="FFFFFF"/>
                </a:highlight>
                <a:latin typeface="Source Sans Pro"/>
                <a:ea typeface="Source Sans Pro"/>
                <a:cs typeface="Source Sans Pro"/>
                <a:sym typeface="Source Sans Pro"/>
              </a:rPr>
              <a:t>schooltesting@cdph.ca.gov</a:t>
            </a:r>
            <a:r>
              <a:rPr lang="en">
                <a:solidFill>
                  <a:srgbClr val="202020"/>
                </a:solidFill>
                <a:highlight>
                  <a:srgbClr val="FFFFFF"/>
                </a:highlight>
                <a:latin typeface="Source Sans Pro"/>
                <a:ea typeface="Source Sans Pro"/>
                <a:cs typeface="Source Sans Pro"/>
                <a:sym typeface="Source Sans Pro"/>
              </a:rPr>
              <a:t>   </a:t>
            </a:r>
            <a:endParaRPr>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sz="800"/>
          </a:p>
        </p:txBody>
      </p:sp>
      <p:sp>
        <p:nvSpPr>
          <p:cNvPr id="618" name="Google Shape;618;p89"/>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0"/>
          <p:cNvSpPr txBox="1">
            <a:spLocks noGrp="1"/>
          </p:cNvSpPr>
          <p:nvPr>
            <p:ph type="body" idx="1"/>
          </p:nvPr>
        </p:nvSpPr>
        <p:spPr>
          <a:xfrm>
            <a:off x="2516000" y="763775"/>
            <a:ext cx="6408600" cy="342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n" sz="1700" u="sng">
                <a:solidFill>
                  <a:schemeClr val="hlink"/>
                </a:solidFill>
                <a:highlight>
                  <a:srgbClr val="FFFFFF"/>
                </a:highlight>
                <a:latin typeface="Source Sans Pro"/>
                <a:ea typeface="Source Sans Pro"/>
                <a:cs typeface="Source Sans Pro"/>
                <a:sym typeface="Source Sans Pro"/>
                <a:hlinkClick r:id="rId3"/>
              </a:rPr>
              <a:t>Testing Framework for K–12 Schools for the 2022–2023 School Year</a:t>
            </a:r>
            <a:endParaRPr sz="1700"/>
          </a:p>
          <a:p>
            <a:pPr marL="0" lvl="0" indent="0" algn="l" rtl="0">
              <a:spcBef>
                <a:spcPts val="800"/>
              </a:spcBef>
              <a:spcAft>
                <a:spcPts val="0"/>
              </a:spcAft>
              <a:buClr>
                <a:schemeClr val="dk1"/>
              </a:buClr>
              <a:buSzPts val="1100"/>
              <a:buFont typeface="Arial"/>
              <a:buNone/>
            </a:pPr>
            <a:r>
              <a:rPr lang="en" sz="1400">
                <a:solidFill>
                  <a:srgbClr val="202020"/>
                </a:solidFill>
                <a:highlight>
                  <a:srgbClr val="FFFFFF"/>
                </a:highlight>
                <a:latin typeface="Source Sans Pro"/>
                <a:ea typeface="Source Sans Pro"/>
                <a:cs typeface="Source Sans Pro"/>
                <a:sym typeface="Source Sans Pro"/>
              </a:rPr>
              <a:t>Updated December 1, 2022</a:t>
            </a:r>
            <a:endParaRPr sz="1200">
              <a:highlight>
                <a:srgbClr val="FFFFFF"/>
              </a:highlight>
              <a:latin typeface="Source Sans Pro"/>
              <a:ea typeface="Source Sans Pro"/>
              <a:cs typeface="Source Sans Pro"/>
              <a:sym typeface="Source Sans Pro"/>
            </a:endParaRPr>
          </a:p>
        </p:txBody>
      </p:sp>
      <p:pic>
        <p:nvPicPr>
          <p:cNvPr id="624" name="Google Shape;624;p90"/>
          <p:cNvPicPr preferRelativeResize="0"/>
          <p:nvPr/>
        </p:nvPicPr>
        <p:blipFill>
          <a:blip r:embed="rId4">
            <a:alphaModFix/>
          </a:blip>
          <a:stretch>
            <a:fillRect/>
          </a:stretch>
        </p:blipFill>
        <p:spPr>
          <a:xfrm>
            <a:off x="145250" y="266525"/>
            <a:ext cx="2370751" cy="1064419"/>
          </a:xfrm>
          <a:prstGeom prst="rect">
            <a:avLst/>
          </a:prstGeom>
          <a:noFill/>
          <a:ln>
            <a:noFill/>
          </a:ln>
        </p:spPr>
      </p:pic>
      <p:sp>
        <p:nvSpPr>
          <p:cNvPr id="625" name="Google Shape;625;p90"/>
          <p:cNvSpPr txBox="1"/>
          <p:nvPr/>
        </p:nvSpPr>
        <p:spPr>
          <a:xfrm>
            <a:off x="145250" y="1569900"/>
            <a:ext cx="8688900" cy="27378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500"/>
              </a:spcBef>
              <a:spcAft>
                <a:spcPts val="0"/>
              </a:spcAft>
              <a:buNone/>
            </a:pPr>
            <a:r>
              <a:rPr lang="en" sz="1200" b="1">
                <a:solidFill>
                  <a:srgbClr val="0072C6"/>
                </a:solidFill>
                <a:highlight>
                  <a:srgbClr val="FFFFFF"/>
                </a:highlight>
                <a:latin typeface="Source Sans Pro"/>
                <a:ea typeface="Source Sans Pro"/>
                <a:cs typeface="Source Sans Pro"/>
                <a:sym typeface="Source Sans Pro"/>
              </a:rPr>
              <a:t>The following list describes operational considerations for COVID-19 testing for K-12 schools: </a:t>
            </a:r>
            <a:endParaRPr sz="1200">
              <a:solidFill>
                <a:srgbClr val="202020"/>
              </a:solidFill>
              <a:highlight>
                <a:srgbClr val="FFFFFF"/>
              </a:highlight>
              <a:latin typeface="Source Sans Pro"/>
              <a:ea typeface="Source Sans Pro"/>
              <a:cs typeface="Source Sans Pro"/>
              <a:sym typeface="Source Sans Pro"/>
            </a:endParaRPr>
          </a:p>
          <a:p>
            <a:pPr marL="457200" lvl="0" indent="-304800" algn="l" rtl="0">
              <a:lnSpc>
                <a:spcPct val="115000"/>
              </a:lnSpc>
              <a:spcBef>
                <a:spcPts val="800"/>
              </a:spcBef>
              <a:spcAft>
                <a:spcPts val="0"/>
              </a:spcAft>
              <a:buClr>
                <a:srgbClr val="202020"/>
              </a:buClr>
              <a:buSzPts val="1200"/>
              <a:buFont typeface="Source Sans Pro"/>
              <a:buChar char="●"/>
            </a:pPr>
            <a:r>
              <a:rPr lang="en" sz="1200">
                <a:solidFill>
                  <a:srgbClr val="202020"/>
                </a:solidFill>
                <a:highlight>
                  <a:srgbClr val="FFFFFF"/>
                </a:highlight>
                <a:latin typeface="Source Sans Pro"/>
                <a:ea typeface="Source Sans Pro"/>
                <a:cs typeface="Source Sans Pro"/>
                <a:sym typeface="Source Sans Pro"/>
              </a:rPr>
              <a:t>California is currently offering </a:t>
            </a:r>
            <a:r>
              <a:rPr lang="en" sz="1200">
                <a:solidFill>
                  <a:srgbClr val="0071BC"/>
                </a:solidFill>
                <a:highlight>
                  <a:srgbClr val="FFFFFF"/>
                </a:highlight>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direct ordering</a:t>
            </a:r>
            <a:r>
              <a:rPr lang="en" sz="1200">
                <a:solidFill>
                  <a:srgbClr val="202020"/>
                </a:solidFill>
                <a:highlight>
                  <a:srgbClr val="FFFFFF"/>
                </a:highlight>
                <a:latin typeface="Source Sans Pro"/>
                <a:ea typeface="Source Sans Pro"/>
                <a:cs typeface="Source Sans Pro"/>
                <a:sym typeface="Source Sans Pro"/>
              </a:rPr>
              <a:t> of COVID-19 over-the-counter (OTC) tests to schools. Schools may use OTC tests to supplant on-site testing in many situations. Such efforts should be paired with </a:t>
            </a:r>
            <a:r>
              <a:rPr lang="en" sz="1200">
                <a:solidFill>
                  <a:srgbClr val="0071BC"/>
                </a:solidFill>
                <a:highlight>
                  <a:srgbClr val="FFFFFF"/>
                </a:highlight>
                <a:uFill>
                  <a:noFill/>
                </a:u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educational materials</a:t>
            </a:r>
            <a:r>
              <a:rPr lang="en" sz="1200">
                <a:solidFill>
                  <a:srgbClr val="202020"/>
                </a:solidFill>
                <a:highlight>
                  <a:srgbClr val="FFFFFF"/>
                </a:highlight>
                <a:latin typeface="Source Sans Pro"/>
                <a:ea typeface="Source Sans Pro"/>
                <a:cs typeface="Source Sans Pro"/>
                <a:sym typeface="Source Sans Pro"/>
              </a:rPr>
              <a:t> to facilitate proper OTC use, particularly in communities with limited English proficiency and/or lower health literacy.</a:t>
            </a:r>
            <a:endParaRPr sz="1200">
              <a:solidFill>
                <a:srgbClr val="202020"/>
              </a:solidFill>
              <a:highlight>
                <a:srgbClr val="FFFFFF"/>
              </a:highlight>
              <a:latin typeface="Source Sans Pro"/>
              <a:ea typeface="Source Sans Pro"/>
              <a:cs typeface="Source Sans Pro"/>
              <a:sym typeface="Source Sans Pro"/>
            </a:endParaRPr>
          </a:p>
          <a:p>
            <a:pPr marL="457200" lvl="0" indent="0" algn="l" rtl="0">
              <a:lnSpc>
                <a:spcPct val="115000"/>
              </a:lnSpc>
              <a:spcBef>
                <a:spcPts val="800"/>
              </a:spcBef>
              <a:spcAft>
                <a:spcPts val="0"/>
              </a:spcAft>
              <a:buNone/>
            </a:pPr>
            <a:endParaRPr sz="1200">
              <a:solidFill>
                <a:srgbClr val="202020"/>
              </a:solidFill>
              <a:highlight>
                <a:srgbClr val="FFFFFF"/>
              </a:highlight>
              <a:latin typeface="Source Sans Pro"/>
              <a:ea typeface="Source Sans Pro"/>
              <a:cs typeface="Source Sans Pro"/>
              <a:sym typeface="Source Sans Pro"/>
            </a:endParaRPr>
          </a:p>
          <a:p>
            <a:pPr marL="457200" lvl="0" indent="-304800" algn="l" rtl="0">
              <a:lnSpc>
                <a:spcPct val="115000"/>
              </a:lnSpc>
              <a:spcBef>
                <a:spcPts val="800"/>
              </a:spcBef>
              <a:spcAft>
                <a:spcPts val="0"/>
              </a:spcAft>
              <a:buClr>
                <a:srgbClr val="202020"/>
              </a:buClr>
              <a:buSzPts val="1200"/>
              <a:buFont typeface="Source Sans Pro"/>
              <a:buChar char="●"/>
            </a:pPr>
            <a:r>
              <a:rPr lang="en" sz="1200">
                <a:solidFill>
                  <a:srgbClr val="202020"/>
                </a:solidFill>
                <a:highlight>
                  <a:srgbClr val="FFFFFF"/>
                </a:highlight>
                <a:latin typeface="Source Sans Pro"/>
                <a:ea typeface="Source Sans Pro"/>
                <a:cs typeface="Source Sans Pro"/>
                <a:sym typeface="Source Sans Pro"/>
              </a:rPr>
              <a:t>California also offers COVID-19 OTC tests to all county offices of education (COEs) for use by public and private school students and staff for return from various prolonged school holiday break testing, such as summer and winter breaks. California Department of Public Health (CDPH) has communicated with COEs about a 2022-2023 Winter Break distribution; for more information, please contact your local </a:t>
            </a:r>
            <a:r>
              <a:rPr lang="en" sz="1200">
                <a:solidFill>
                  <a:srgbClr val="0071BC"/>
                </a:solidFill>
                <a:highlight>
                  <a:srgbClr val="FFFFFF"/>
                </a:highlight>
                <a:uFill>
                  <a:noFill/>
                </a:uFill>
                <a:latin typeface="Source Sans Pro"/>
                <a:ea typeface="Source Sans Pro"/>
                <a:cs typeface="Source Sans Pro"/>
                <a:sym typeface="Source Sans Pro"/>
                <a:hlinkClick r:id="rId7">
                  <a:extLst>
                    <a:ext uri="{A12FA001-AC4F-418D-AE19-62706E023703}">
                      <ahyp:hlinkClr xmlns:ahyp="http://schemas.microsoft.com/office/drawing/2018/hyperlinkcolor" val="tx"/>
                    </a:ext>
                  </a:extLst>
                </a:hlinkClick>
              </a:rPr>
              <a:t>COE</a:t>
            </a:r>
            <a:r>
              <a:rPr lang="en" sz="1200">
                <a:solidFill>
                  <a:srgbClr val="202020"/>
                </a:solidFill>
                <a:highlight>
                  <a:srgbClr val="FFFFFF"/>
                </a:highlight>
                <a:latin typeface="Source Sans Pro"/>
                <a:ea typeface="Source Sans Pro"/>
                <a:cs typeface="Source Sans Pro"/>
                <a:sym typeface="Source Sans Pro"/>
              </a:rPr>
              <a:t> or email schooltesting@cdph.ca.gov.</a:t>
            </a:r>
            <a:endParaRPr sz="120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sz="1200"/>
          </a:p>
        </p:txBody>
      </p:sp>
      <p:sp>
        <p:nvSpPr>
          <p:cNvPr id="626" name="Google Shape;626;p90"/>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1"/>
          <p:cNvSpPr txBox="1">
            <a:spLocks noGrp="1"/>
          </p:cNvSpPr>
          <p:nvPr>
            <p:ph type="body" idx="1"/>
          </p:nvPr>
        </p:nvSpPr>
        <p:spPr>
          <a:xfrm>
            <a:off x="2516000" y="763775"/>
            <a:ext cx="6408600" cy="342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n" sz="1700" u="sng">
                <a:solidFill>
                  <a:schemeClr val="hlink"/>
                </a:solidFill>
                <a:highlight>
                  <a:srgbClr val="FFFFFF"/>
                </a:highlight>
                <a:latin typeface="Source Sans Pro"/>
                <a:ea typeface="Source Sans Pro"/>
                <a:cs typeface="Source Sans Pro"/>
                <a:sym typeface="Source Sans Pro"/>
                <a:hlinkClick r:id="rId3"/>
              </a:rPr>
              <a:t>Testing Framework for K–12 Schools for the 2022–2023 School Year</a:t>
            </a:r>
            <a:endParaRPr sz="1700"/>
          </a:p>
          <a:p>
            <a:pPr marL="0" lvl="0" indent="0" algn="l" rtl="0">
              <a:spcBef>
                <a:spcPts val="800"/>
              </a:spcBef>
              <a:spcAft>
                <a:spcPts val="0"/>
              </a:spcAft>
              <a:buClr>
                <a:schemeClr val="dk1"/>
              </a:buClr>
              <a:buSzPts val="1100"/>
              <a:buFont typeface="Arial"/>
              <a:buNone/>
            </a:pPr>
            <a:r>
              <a:rPr lang="en" sz="1400">
                <a:solidFill>
                  <a:srgbClr val="202020"/>
                </a:solidFill>
                <a:highlight>
                  <a:srgbClr val="FFFFFF"/>
                </a:highlight>
                <a:latin typeface="Source Sans Pro"/>
                <a:ea typeface="Source Sans Pro"/>
                <a:cs typeface="Source Sans Pro"/>
                <a:sym typeface="Source Sans Pro"/>
              </a:rPr>
              <a:t>Updated December 1, 2022</a:t>
            </a:r>
            <a:endParaRPr sz="1200">
              <a:highlight>
                <a:srgbClr val="FFFFFF"/>
              </a:highlight>
              <a:latin typeface="Source Sans Pro"/>
              <a:ea typeface="Source Sans Pro"/>
              <a:cs typeface="Source Sans Pro"/>
              <a:sym typeface="Source Sans Pro"/>
            </a:endParaRPr>
          </a:p>
        </p:txBody>
      </p:sp>
      <p:pic>
        <p:nvPicPr>
          <p:cNvPr id="632" name="Google Shape;632;p91"/>
          <p:cNvPicPr preferRelativeResize="0"/>
          <p:nvPr/>
        </p:nvPicPr>
        <p:blipFill>
          <a:blip r:embed="rId4">
            <a:alphaModFix/>
          </a:blip>
          <a:stretch>
            <a:fillRect/>
          </a:stretch>
        </p:blipFill>
        <p:spPr>
          <a:xfrm>
            <a:off x="145250" y="266525"/>
            <a:ext cx="2370751" cy="1064419"/>
          </a:xfrm>
          <a:prstGeom prst="rect">
            <a:avLst/>
          </a:prstGeom>
          <a:noFill/>
          <a:ln>
            <a:noFill/>
          </a:ln>
        </p:spPr>
      </p:pic>
      <p:sp>
        <p:nvSpPr>
          <p:cNvPr id="633" name="Google Shape;633;p91"/>
          <p:cNvSpPr txBox="1"/>
          <p:nvPr/>
        </p:nvSpPr>
        <p:spPr>
          <a:xfrm>
            <a:off x="145250" y="1384425"/>
            <a:ext cx="8688900" cy="35874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500"/>
              </a:spcBef>
              <a:spcAft>
                <a:spcPts val="0"/>
              </a:spcAft>
              <a:buNone/>
            </a:pPr>
            <a:r>
              <a:rPr lang="en" sz="1200" b="1">
                <a:solidFill>
                  <a:srgbClr val="0072C6"/>
                </a:solidFill>
                <a:highlight>
                  <a:srgbClr val="FFFFFF"/>
                </a:highlight>
                <a:latin typeface="Source Sans Pro"/>
                <a:ea typeface="Source Sans Pro"/>
                <a:cs typeface="Source Sans Pro"/>
                <a:sym typeface="Source Sans Pro"/>
              </a:rPr>
              <a:t>The following list describes operational considerations for COVID-19 testing for K-12 schools: </a:t>
            </a:r>
            <a:endParaRPr sz="1200">
              <a:solidFill>
                <a:srgbClr val="202020"/>
              </a:solidFill>
              <a:highlight>
                <a:srgbClr val="FFFFFF"/>
              </a:highlight>
              <a:latin typeface="Source Sans Pro"/>
              <a:ea typeface="Source Sans Pro"/>
              <a:cs typeface="Source Sans Pro"/>
              <a:sym typeface="Source Sans Pro"/>
            </a:endParaRPr>
          </a:p>
          <a:p>
            <a:pPr marL="457200" lvl="0" indent="-304800" algn="l" rtl="0">
              <a:lnSpc>
                <a:spcPct val="115000"/>
              </a:lnSpc>
              <a:spcBef>
                <a:spcPts val="800"/>
              </a:spcBef>
              <a:spcAft>
                <a:spcPts val="0"/>
              </a:spcAft>
              <a:buClr>
                <a:srgbClr val="202020"/>
              </a:buClr>
              <a:buSzPts val="1200"/>
              <a:buFont typeface="Source Sans Pro"/>
              <a:buChar char="●"/>
            </a:pPr>
            <a:r>
              <a:rPr lang="en" sz="1200">
                <a:solidFill>
                  <a:srgbClr val="202020"/>
                </a:solidFill>
                <a:highlight>
                  <a:srgbClr val="FFFF00"/>
                </a:highlight>
                <a:latin typeface="Source Sans Pro"/>
                <a:ea typeface="Source Sans Pro"/>
                <a:cs typeface="Source Sans Pro"/>
                <a:sym typeface="Source Sans Pro"/>
              </a:rPr>
              <a:t>CDPH recommends that antigen tests be considered the primary option for detecting COVID-19 in schools, rather than PCR tests.</a:t>
            </a:r>
            <a:r>
              <a:rPr lang="en" sz="1200">
                <a:solidFill>
                  <a:srgbClr val="202020"/>
                </a:solidFill>
                <a:highlight>
                  <a:srgbClr val="FFFFFF"/>
                </a:highlight>
                <a:latin typeface="Source Sans Pro"/>
                <a:ea typeface="Source Sans Pro"/>
                <a:cs typeface="Source Sans Pro"/>
                <a:sym typeface="Source Sans Pro"/>
              </a:rPr>
              <a:t> Both the professional, on-site antigen tests as well as the OTC at-home antigen tests have been effective in identifying persons who have infectious levels of all known variants of SARS-CoV-2. PCR tests are highly sensitive, but their utility is greatest as a confirmatory test in appropriate situations and/or in clinical settings. If you are currently participating in a CDPH school-based PCR testing program, please email </a:t>
            </a:r>
            <a:r>
              <a:rPr lang="en" sz="1200">
                <a:solidFill>
                  <a:srgbClr val="0071BC"/>
                </a:solidFill>
                <a:highlight>
                  <a:srgbClr val="FFFFFF"/>
                </a:highlight>
                <a:latin typeface="Source Sans Pro"/>
                <a:ea typeface="Source Sans Pro"/>
                <a:cs typeface="Source Sans Pro"/>
                <a:sym typeface="Source Sans Pro"/>
              </a:rPr>
              <a:t>schooltesting@cdph.ca.gov</a:t>
            </a:r>
            <a:r>
              <a:rPr lang="en" sz="1200">
                <a:solidFill>
                  <a:srgbClr val="202020"/>
                </a:solidFill>
                <a:highlight>
                  <a:srgbClr val="FFFFFF"/>
                </a:highlight>
                <a:latin typeface="Source Sans Pro"/>
                <a:ea typeface="Source Sans Pro"/>
                <a:cs typeface="Source Sans Pro"/>
                <a:sym typeface="Source Sans Pro"/>
              </a:rPr>
              <a:t> for more information about transitioning to an antigen testing program, and to learn more about available resources.</a:t>
            </a:r>
            <a:endParaRPr sz="1200">
              <a:solidFill>
                <a:srgbClr val="202020"/>
              </a:solidFill>
              <a:highlight>
                <a:srgbClr val="FFFFFF"/>
              </a:highlight>
              <a:latin typeface="Source Sans Pro"/>
              <a:ea typeface="Source Sans Pro"/>
              <a:cs typeface="Source Sans Pro"/>
              <a:sym typeface="Source Sans Pro"/>
            </a:endParaRPr>
          </a:p>
          <a:p>
            <a:pPr marL="457200" lvl="0" indent="0" algn="l" rtl="0">
              <a:lnSpc>
                <a:spcPct val="115000"/>
              </a:lnSpc>
              <a:spcBef>
                <a:spcPts val="800"/>
              </a:spcBef>
              <a:spcAft>
                <a:spcPts val="0"/>
              </a:spcAft>
              <a:buNone/>
            </a:pPr>
            <a:endParaRPr sz="1200">
              <a:solidFill>
                <a:srgbClr val="202020"/>
              </a:solidFill>
              <a:highlight>
                <a:srgbClr val="FFFFFF"/>
              </a:highlight>
              <a:latin typeface="Source Sans Pro"/>
              <a:ea typeface="Source Sans Pro"/>
              <a:cs typeface="Source Sans Pro"/>
              <a:sym typeface="Source Sans Pro"/>
            </a:endParaRPr>
          </a:p>
          <a:p>
            <a:pPr marL="457200" lvl="0" indent="-304800" algn="l" rtl="0">
              <a:lnSpc>
                <a:spcPct val="115000"/>
              </a:lnSpc>
              <a:spcBef>
                <a:spcPts val="800"/>
              </a:spcBef>
              <a:spcAft>
                <a:spcPts val="0"/>
              </a:spcAft>
              <a:buClr>
                <a:srgbClr val="202020"/>
              </a:buClr>
              <a:buSzPts val="1200"/>
              <a:buFont typeface="Source Sans Pro"/>
              <a:buChar char="●"/>
            </a:pPr>
            <a:r>
              <a:rPr lang="en" sz="1200">
                <a:solidFill>
                  <a:srgbClr val="202020"/>
                </a:solidFill>
                <a:highlight>
                  <a:srgbClr val="FFFF00"/>
                </a:highlight>
                <a:latin typeface="Source Sans Pro"/>
                <a:ea typeface="Source Sans Pro"/>
                <a:cs typeface="Source Sans Pro"/>
                <a:sym typeface="Source Sans Pro"/>
              </a:rPr>
              <a:t>CDPH will continue to support professional on-site antigen testing programs in the 2022-2023 school year.</a:t>
            </a:r>
            <a:r>
              <a:rPr lang="en" sz="1200">
                <a:solidFill>
                  <a:srgbClr val="202020"/>
                </a:solidFill>
                <a:highlight>
                  <a:srgbClr val="FFFFFF"/>
                </a:highlight>
                <a:latin typeface="Source Sans Pro"/>
                <a:ea typeface="Source Sans Pro"/>
                <a:cs typeface="Source Sans Pro"/>
                <a:sym typeface="Source Sans Pro"/>
              </a:rPr>
              <a:t> However, the volume of anticipated on-site testing is likely to decrease with the increased availability and ease of OTC tests. We anticipate the workload for on-site testing to substantially decrease for the 2022-2023 school year as OTC testing will often meet testing needs. Thus, state support for school-based testing staff (via End-to-End vendors) will be reduced. For more information, please email </a:t>
            </a:r>
            <a:r>
              <a:rPr lang="en" sz="1200">
                <a:solidFill>
                  <a:srgbClr val="0071BC"/>
                </a:solidFill>
                <a:highlight>
                  <a:srgbClr val="FFFFFF"/>
                </a:highlight>
                <a:latin typeface="Source Sans Pro"/>
                <a:ea typeface="Source Sans Pro"/>
                <a:cs typeface="Source Sans Pro"/>
                <a:sym typeface="Source Sans Pro"/>
              </a:rPr>
              <a:t>schooltesting@cdph.ca.gov</a:t>
            </a:r>
            <a:r>
              <a:rPr lang="en" sz="1200">
                <a:solidFill>
                  <a:srgbClr val="202020"/>
                </a:solidFill>
                <a:highlight>
                  <a:srgbClr val="FFFFFF"/>
                </a:highlight>
                <a:latin typeface="Source Sans Pro"/>
                <a:ea typeface="Source Sans Pro"/>
                <a:cs typeface="Source Sans Pro"/>
                <a:sym typeface="Source Sans Pro"/>
              </a:rPr>
              <a:t>.</a:t>
            </a:r>
            <a:endParaRPr sz="120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sz="1200"/>
          </a:p>
        </p:txBody>
      </p:sp>
      <p:sp>
        <p:nvSpPr>
          <p:cNvPr id="634" name="Google Shape;634;p91"/>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2"/>
          <p:cNvSpPr txBox="1">
            <a:spLocks noGrp="1"/>
          </p:cNvSpPr>
          <p:nvPr>
            <p:ph type="body" idx="1"/>
          </p:nvPr>
        </p:nvSpPr>
        <p:spPr>
          <a:xfrm>
            <a:off x="2516000" y="763775"/>
            <a:ext cx="6408600" cy="342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n" sz="1700" u="sng">
                <a:solidFill>
                  <a:schemeClr val="hlink"/>
                </a:solidFill>
                <a:highlight>
                  <a:srgbClr val="FFFFFF"/>
                </a:highlight>
                <a:latin typeface="Source Sans Pro"/>
                <a:ea typeface="Source Sans Pro"/>
                <a:cs typeface="Source Sans Pro"/>
                <a:sym typeface="Source Sans Pro"/>
                <a:hlinkClick r:id="rId3"/>
              </a:rPr>
              <a:t>Testing Framework for K–12 Schools for the 2022–2023 School Year</a:t>
            </a:r>
            <a:endParaRPr sz="1700"/>
          </a:p>
          <a:p>
            <a:pPr marL="0" lvl="0" indent="0" algn="l" rtl="0">
              <a:spcBef>
                <a:spcPts val="800"/>
              </a:spcBef>
              <a:spcAft>
                <a:spcPts val="0"/>
              </a:spcAft>
              <a:buClr>
                <a:schemeClr val="dk1"/>
              </a:buClr>
              <a:buSzPts val="1100"/>
              <a:buFont typeface="Arial"/>
              <a:buNone/>
            </a:pPr>
            <a:r>
              <a:rPr lang="en" sz="1400">
                <a:solidFill>
                  <a:srgbClr val="202020"/>
                </a:solidFill>
                <a:highlight>
                  <a:srgbClr val="FFFFFF"/>
                </a:highlight>
                <a:latin typeface="Source Sans Pro"/>
                <a:ea typeface="Source Sans Pro"/>
                <a:cs typeface="Source Sans Pro"/>
                <a:sym typeface="Source Sans Pro"/>
              </a:rPr>
              <a:t>Updated December 1, 2022</a:t>
            </a:r>
            <a:endParaRPr sz="1200">
              <a:highlight>
                <a:srgbClr val="FFFFFF"/>
              </a:highlight>
              <a:latin typeface="Source Sans Pro"/>
              <a:ea typeface="Source Sans Pro"/>
              <a:cs typeface="Source Sans Pro"/>
              <a:sym typeface="Source Sans Pro"/>
            </a:endParaRPr>
          </a:p>
        </p:txBody>
      </p:sp>
      <p:pic>
        <p:nvPicPr>
          <p:cNvPr id="640" name="Google Shape;640;p92"/>
          <p:cNvPicPr preferRelativeResize="0"/>
          <p:nvPr/>
        </p:nvPicPr>
        <p:blipFill>
          <a:blip r:embed="rId4">
            <a:alphaModFix/>
          </a:blip>
          <a:stretch>
            <a:fillRect/>
          </a:stretch>
        </p:blipFill>
        <p:spPr>
          <a:xfrm>
            <a:off x="145250" y="266525"/>
            <a:ext cx="2370751" cy="1064419"/>
          </a:xfrm>
          <a:prstGeom prst="rect">
            <a:avLst/>
          </a:prstGeom>
          <a:noFill/>
          <a:ln>
            <a:noFill/>
          </a:ln>
        </p:spPr>
      </p:pic>
      <p:sp>
        <p:nvSpPr>
          <p:cNvPr id="641" name="Google Shape;641;p92"/>
          <p:cNvSpPr txBox="1"/>
          <p:nvPr/>
        </p:nvSpPr>
        <p:spPr>
          <a:xfrm>
            <a:off x="145250" y="1448625"/>
            <a:ext cx="8688900" cy="34935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500"/>
              </a:spcBef>
              <a:spcAft>
                <a:spcPts val="0"/>
              </a:spcAft>
              <a:buClr>
                <a:schemeClr val="dk1"/>
              </a:buClr>
              <a:buSzPts val="1100"/>
              <a:buFont typeface="Arial"/>
              <a:buNone/>
            </a:pPr>
            <a:r>
              <a:rPr lang="en" sz="1800" b="1">
                <a:solidFill>
                  <a:srgbClr val="0072C6"/>
                </a:solidFill>
                <a:highlight>
                  <a:srgbClr val="FFFFFF"/>
                </a:highlight>
                <a:latin typeface="Source Sans Pro"/>
                <a:ea typeface="Source Sans Pro"/>
                <a:cs typeface="Source Sans Pro"/>
                <a:sym typeface="Source Sans Pro"/>
              </a:rPr>
              <a:t>CDPH recommends that antigen tests be considered the primary option for detecting COVID-19 in schools, compared to PCR tests.</a:t>
            </a:r>
            <a:endParaRPr sz="1800" b="1">
              <a:solidFill>
                <a:srgbClr val="0072C6"/>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Clr>
                <a:schemeClr val="dk1"/>
              </a:buClr>
              <a:buSzPts val="1100"/>
              <a:buFont typeface="Arial"/>
              <a:buNone/>
            </a:pPr>
            <a:r>
              <a:rPr lang="en" sz="1200" b="1">
                <a:solidFill>
                  <a:srgbClr val="202020"/>
                </a:solidFill>
                <a:highlight>
                  <a:srgbClr val="FFFFFF"/>
                </a:highlight>
                <a:latin typeface="Source Sans Pro"/>
                <a:ea typeface="Source Sans Pro"/>
                <a:cs typeface="Source Sans Pro"/>
                <a:sym typeface="Source Sans Pro"/>
              </a:rPr>
              <a:t>If used, PCR or other molecular testing may be considered in limited situations in the school setting:</a:t>
            </a:r>
            <a:endParaRPr sz="1200" b="1">
              <a:solidFill>
                <a:srgbClr val="202020"/>
              </a:solidFill>
              <a:highlight>
                <a:srgbClr val="FFFFFF"/>
              </a:highlight>
              <a:latin typeface="Source Sans Pro"/>
              <a:ea typeface="Source Sans Pro"/>
              <a:cs typeface="Source Sans Pro"/>
              <a:sym typeface="Source Sans Pro"/>
            </a:endParaRPr>
          </a:p>
          <a:p>
            <a:pPr marL="457200" lvl="0" indent="-304800" algn="l" rtl="0">
              <a:lnSpc>
                <a:spcPct val="115000"/>
              </a:lnSpc>
              <a:spcBef>
                <a:spcPts val="800"/>
              </a:spcBef>
              <a:spcAft>
                <a:spcPts val="0"/>
              </a:spcAft>
              <a:buClr>
                <a:srgbClr val="202020"/>
              </a:buClr>
              <a:buSzPts val="1200"/>
              <a:buFont typeface="Source Sans Pro"/>
              <a:buChar char="●"/>
            </a:pPr>
            <a:r>
              <a:rPr lang="en" sz="1200">
                <a:solidFill>
                  <a:srgbClr val="202020"/>
                </a:solidFill>
                <a:highlight>
                  <a:srgbClr val="FFFFFF"/>
                </a:highlight>
                <a:latin typeface="Source Sans Pro"/>
                <a:ea typeface="Source Sans Pro"/>
                <a:cs typeface="Source Sans Pro"/>
                <a:sym typeface="Source Sans Pro"/>
              </a:rPr>
              <a:t>People with symptoms who may have a negative initial antigen test AND are at high risk for hospitalization or death from COVID-19 benefit from </a:t>
            </a:r>
            <a:r>
              <a:rPr lang="en" sz="1200">
                <a:solidFill>
                  <a:srgbClr val="0071BC"/>
                </a:solidFill>
                <a:highlight>
                  <a:srgbClr val="FFFFFF"/>
                </a:highlight>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early treatment</a:t>
            </a:r>
            <a:r>
              <a:rPr lang="en" sz="1200">
                <a:solidFill>
                  <a:srgbClr val="202020"/>
                </a:solidFill>
                <a:highlight>
                  <a:srgbClr val="FFFFFF"/>
                </a:highlight>
                <a:latin typeface="Source Sans Pro"/>
                <a:ea typeface="Source Sans Pro"/>
                <a:cs typeface="Source Sans Pro"/>
                <a:sym typeface="Source Sans Pro"/>
              </a:rPr>
              <a:t>. They may consider PCR (or other molecular) test and/or repeat an antigen test (at-home tests are acceptable) in 24 hours if the PCR result has not returned (</a:t>
            </a:r>
            <a:r>
              <a:rPr lang="en" sz="1200">
                <a:solidFill>
                  <a:srgbClr val="0071BC"/>
                </a:solidFill>
                <a:highlight>
                  <a:srgbClr val="FFFFFF"/>
                </a:highlight>
                <a:uFill>
                  <a:noFill/>
                </a:u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Updated Testing Guidance</a:t>
            </a:r>
            <a:r>
              <a:rPr lang="en" sz="1200">
                <a:solidFill>
                  <a:srgbClr val="202020"/>
                </a:solidFill>
                <a:highlight>
                  <a:srgbClr val="FFFFFF"/>
                </a:highlight>
                <a:latin typeface="Source Sans Pro"/>
                <a:ea typeface="Source Sans Pro"/>
                <a:cs typeface="Source Sans Pro"/>
                <a:sym typeface="Source Sans Pro"/>
              </a:rPr>
              <a:t>). Individuals may consider repeat antigen testing every 24-48 hours until a positive test is returned or until symptoms improve. </a:t>
            </a:r>
            <a:endParaRPr sz="1200">
              <a:solidFill>
                <a:srgbClr val="202020"/>
              </a:solidFill>
              <a:highlight>
                <a:srgbClr val="FFFFFF"/>
              </a:highlight>
              <a:latin typeface="Source Sans Pro"/>
              <a:ea typeface="Source Sans Pro"/>
              <a:cs typeface="Source Sans Pro"/>
              <a:sym typeface="Source Sans Pro"/>
            </a:endParaRPr>
          </a:p>
          <a:p>
            <a:pPr marL="457200" lvl="0" indent="0" algn="l" rtl="0">
              <a:lnSpc>
                <a:spcPct val="115000"/>
              </a:lnSpc>
              <a:spcBef>
                <a:spcPts val="800"/>
              </a:spcBef>
              <a:spcAft>
                <a:spcPts val="0"/>
              </a:spcAft>
              <a:buNone/>
            </a:pPr>
            <a:endParaRPr sz="1200">
              <a:solidFill>
                <a:srgbClr val="202020"/>
              </a:solidFill>
              <a:highlight>
                <a:srgbClr val="FFFFFF"/>
              </a:highlight>
              <a:latin typeface="Source Sans Pro"/>
              <a:ea typeface="Source Sans Pro"/>
              <a:cs typeface="Source Sans Pro"/>
              <a:sym typeface="Source Sans Pro"/>
            </a:endParaRPr>
          </a:p>
          <a:p>
            <a:pPr marL="457200" lvl="0" indent="-304800" algn="l" rtl="0">
              <a:lnSpc>
                <a:spcPct val="115000"/>
              </a:lnSpc>
              <a:spcBef>
                <a:spcPts val="800"/>
              </a:spcBef>
              <a:spcAft>
                <a:spcPts val="0"/>
              </a:spcAft>
              <a:buClr>
                <a:srgbClr val="202020"/>
              </a:buClr>
              <a:buSzPts val="1200"/>
              <a:buFont typeface="Source Sans Pro"/>
              <a:buChar char="●"/>
            </a:pPr>
            <a:r>
              <a:rPr lang="en" sz="1200">
                <a:solidFill>
                  <a:srgbClr val="202020"/>
                </a:solidFill>
                <a:highlight>
                  <a:srgbClr val="FFFFFF"/>
                </a:highlight>
                <a:latin typeface="Source Sans Pro"/>
                <a:ea typeface="Source Sans Pro"/>
                <a:cs typeface="Source Sans Pro"/>
                <a:sym typeface="Source Sans Pro"/>
              </a:rPr>
              <a:t>When a participant has ambiguous or invalid antigen test results, even on a repeat test, schools can consider repeating an antigen test in 24-48 hours, or PCR testing as an alternative.</a:t>
            </a:r>
            <a:endParaRPr sz="120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sz="1200"/>
          </a:p>
        </p:txBody>
      </p:sp>
      <p:sp>
        <p:nvSpPr>
          <p:cNvPr id="642" name="Google Shape;642;p92"/>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3"/>
          <p:cNvSpPr txBox="1">
            <a:spLocks noGrp="1"/>
          </p:cNvSpPr>
          <p:nvPr>
            <p:ph type="title"/>
          </p:nvPr>
        </p:nvSpPr>
        <p:spPr>
          <a:xfrm>
            <a:off x="357875" y="273844"/>
            <a:ext cx="7886700" cy="994200"/>
          </a:xfrm>
          <a:prstGeom prst="rect">
            <a:avLst/>
          </a:prstGeom>
        </p:spPr>
        <p:txBody>
          <a:bodyPr spcFirstLastPara="1" wrap="square" lIns="68575" tIns="34275" rIns="68575" bIns="34275" anchor="ctr" anchorCtr="0">
            <a:normAutofit/>
          </a:bodyPr>
          <a:lstStyle/>
          <a:p>
            <a:pPr marL="0" lvl="0" indent="0" algn="l" rtl="0">
              <a:lnSpc>
                <a:spcPct val="140000"/>
              </a:lnSpc>
              <a:spcBef>
                <a:spcPts val="1500"/>
              </a:spcBef>
              <a:spcAft>
                <a:spcPts val="800"/>
              </a:spcAft>
              <a:buClr>
                <a:schemeClr val="dk1"/>
              </a:buClr>
              <a:buSzPts val="990"/>
              <a:buFont typeface="Arial"/>
              <a:buNone/>
            </a:pPr>
            <a:r>
              <a:rPr lang="en" sz="2200" b="1" u="sng">
                <a:solidFill>
                  <a:schemeClr val="hlink"/>
                </a:solidFill>
                <a:highlight>
                  <a:srgbClr val="FFFFFF"/>
                </a:highlight>
                <a:latin typeface="Source Sans Pro"/>
                <a:ea typeface="Source Sans Pro"/>
                <a:cs typeface="Source Sans Pro"/>
                <a:sym typeface="Source Sans Pro"/>
                <a:hlinkClick r:id="rId3"/>
              </a:rPr>
              <a:t>Questions and Answers SB 1479</a:t>
            </a:r>
            <a:endParaRPr sz="2200"/>
          </a:p>
        </p:txBody>
      </p:sp>
      <p:sp>
        <p:nvSpPr>
          <p:cNvPr id="648" name="Google Shape;648;p93"/>
          <p:cNvSpPr txBox="1">
            <a:spLocks noGrp="1"/>
          </p:cNvSpPr>
          <p:nvPr>
            <p:ph type="body" idx="1"/>
          </p:nvPr>
        </p:nvSpPr>
        <p:spPr>
          <a:xfrm>
            <a:off x="321125" y="1268050"/>
            <a:ext cx="8194200" cy="3364500"/>
          </a:xfrm>
          <a:prstGeom prst="rect">
            <a:avLst/>
          </a:prstGeom>
        </p:spPr>
        <p:txBody>
          <a:bodyPr spcFirstLastPara="1" wrap="square" lIns="68575" tIns="34275" rIns="68575" bIns="34275" anchor="t" anchorCtr="0">
            <a:normAutofit/>
          </a:bodyPr>
          <a:lstStyle/>
          <a:p>
            <a:pPr marL="0" lvl="0" indent="0" algn="l" rtl="0">
              <a:lnSpc>
                <a:spcPct val="140000"/>
              </a:lnSpc>
              <a:spcBef>
                <a:spcPts val="1500"/>
              </a:spcBef>
              <a:spcAft>
                <a:spcPts val="0"/>
              </a:spcAft>
              <a:buNone/>
            </a:pPr>
            <a:r>
              <a:rPr lang="en" sz="1800" b="1">
                <a:solidFill>
                  <a:srgbClr val="202020"/>
                </a:solidFill>
                <a:highlight>
                  <a:srgbClr val="FFFFFF"/>
                </a:highlight>
                <a:latin typeface="Source Sans Pro"/>
                <a:ea typeface="Source Sans Pro"/>
                <a:cs typeface="Source Sans Pro"/>
                <a:sym typeface="Source Sans Pro"/>
              </a:rPr>
              <a:t>Can an LEA adopt the CDPH guidance to fully satisfy the requirement of having a COVID-19 testing plan? </a:t>
            </a:r>
            <a:endParaRPr sz="1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Yes, SB 1479 allows LEAs to either create a COVID-19 testing plan or adopt the </a:t>
            </a:r>
            <a:r>
              <a:rPr lang="en" sz="1350">
                <a:solidFill>
                  <a:srgbClr val="0071BC"/>
                </a:solidFill>
                <a:highlight>
                  <a:srgbClr val="FFFFFF"/>
                </a:highlight>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Framework</a:t>
            </a:r>
            <a:r>
              <a:rPr lang="en" sz="1350">
                <a:solidFill>
                  <a:srgbClr val="202020"/>
                </a:solidFill>
                <a:highlight>
                  <a:srgbClr val="FFFFFF"/>
                </a:highlight>
                <a:latin typeface="Source Sans Pro"/>
                <a:ea typeface="Source Sans Pro"/>
                <a:cs typeface="Source Sans Pro"/>
                <a:sym typeface="Source Sans Pro"/>
              </a:rPr>
              <a:t>.</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800" b="1">
                <a:solidFill>
                  <a:srgbClr val="202020"/>
                </a:solidFill>
                <a:highlight>
                  <a:srgbClr val="FFFFFF"/>
                </a:highlight>
                <a:latin typeface="Source Sans Pro"/>
                <a:ea typeface="Source Sans Pro"/>
                <a:cs typeface="Source Sans Pro"/>
                <a:sym typeface="Source Sans Pro"/>
              </a:rPr>
              <a:t>Where does the COVID-19 testing plan need to be posted? </a:t>
            </a:r>
            <a:endParaRPr sz="1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The bill specifies that the COVID-19 testing plan or Framework be posted on each LEA's internet website.  </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800"/>
              </a:spcAft>
              <a:buClr>
                <a:schemeClr val="dk1"/>
              </a:buClr>
              <a:buSzPts val="1100"/>
              <a:buFont typeface="Arial"/>
              <a:buNone/>
            </a:pPr>
            <a:endParaRPr sz="1800" b="1">
              <a:solidFill>
                <a:srgbClr val="202020"/>
              </a:solidFill>
              <a:highlight>
                <a:srgbClr val="FFFFFF"/>
              </a:highlight>
              <a:latin typeface="Source Sans Pro"/>
              <a:ea typeface="Source Sans Pro"/>
              <a:cs typeface="Source Sans Pro"/>
              <a:sym typeface="Source Sans Pro"/>
            </a:endParaRPr>
          </a:p>
        </p:txBody>
      </p:sp>
      <p:sp>
        <p:nvSpPr>
          <p:cNvPr id="649" name="Google Shape;649;p93"/>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4"/>
          <p:cNvSpPr txBox="1">
            <a:spLocks noGrp="1"/>
          </p:cNvSpPr>
          <p:nvPr>
            <p:ph type="title"/>
          </p:nvPr>
        </p:nvSpPr>
        <p:spPr>
          <a:xfrm>
            <a:off x="129275" y="273844"/>
            <a:ext cx="7886700" cy="994200"/>
          </a:xfrm>
          <a:prstGeom prst="rect">
            <a:avLst/>
          </a:prstGeom>
        </p:spPr>
        <p:txBody>
          <a:bodyPr spcFirstLastPara="1" wrap="square" lIns="68575" tIns="34275" rIns="68575" bIns="34275" anchor="ctr" anchorCtr="0">
            <a:normAutofit/>
          </a:bodyPr>
          <a:lstStyle/>
          <a:p>
            <a:pPr marL="0" lvl="0" indent="0" algn="l" rtl="0">
              <a:lnSpc>
                <a:spcPct val="140000"/>
              </a:lnSpc>
              <a:spcBef>
                <a:spcPts val="1500"/>
              </a:spcBef>
              <a:spcAft>
                <a:spcPts val="800"/>
              </a:spcAft>
              <a:buNone/>
            </a:pPr>
            <a:r>
              <a:rPr lang="en" sz="2200" b="1" u="sng">
                <a:solidFill>
                  <a:schemeClr val="hlink"/>
                </a:solidFill>
                <a:highlight>
                  <a:srgbClr val="FFFFFF"/>
                </a:highlight>
                <a:latin typeface="Source Sans Pro"/>
                <a:ea typeface="Source Sans Pro"/>
                <a:cs typeface="Source Sans Pro"/>
                <a:sym typeface="Source Sans Pro"/>
                <a:hlinkClick r:id="rId3"/>
              </a:rPr>
              <a:t>Questions and Answers SB1479</a:t>
            </a:r>
            <a:endParaRPr sz="2200"/>
          </a:p>
        </p:txBody>
      </p:sp>
      <p:sp>
        <p:nvSpPr>
          <p:cNvPr id="655" name="Google Shape;655;p94"/>
          <p:cNvSpPr txBox="1">
            <a:spLocks noGrp="1"/>
          </p:cNvSpPr>
          <p:nvPr>
            <p:ph type="body" idx="1"/>
          </p:nvPr>
        </p:nvSpPr>
        <p:spPr>
          <a:xfrm>
            <a:off x="314000" y="1396475"/>
            <a:ext cx="8194200" cy="3364500"/>
          </a:xfrm>
          <a:prstGeom prst="rect">
            <a:avLst/>
          </a:prstGeom>
        </p:spPr>
        <p:txBody>
          <a:bodyPr spcFirstLastPara="1" wrap="square" lIns="68575" tIns="34275" rIns="68575" bIns="34275" anchor="t" anchorCtr="0">
            <a:normAutofit/>
          </a:bodyPr>
          <a:lstStyle/>
          <a:p>
            <a:pPr marL="0" lvl="0" indent="0" algn="l" rtl="0">
              <a:lnSpc>
                <a:spcPct val="140000"/>
              </a:lnSpc>
              <a:spcBef>
                <a:spcPts val="1500"/>
              </a:spcBef>
              <a:spcAft>
                <a:spcPts val="0"/>
              </a:spcAft>
              <a:buNone/>
            </a:pPr>
            <a:r>
              <a:rPr lang="en" sz="1800" b="1">
                <a:solidFill>
                  <a:srgbClr val="202020"/>
                </a:solidFill>
                <a:highlight>
                  <a:srgbClr val="FFFFFF"/>
                </a:highlight>
                <a:latin typeface="Source Sans Pro"/>
                <a:ea typeface="Source Sans Pro"/>
                <a:cs typeface="Source Sans Pro"/>
                <a:sym typeface="Source Sans Pro"/>
              </a:rPr>
              <a:t>What types of LEAs are included in the provisions of SB 1479?  </a:t>
            </a:r>
            <a:endParaRPr sz="1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The bill defines LEAs as a school district, county office of education, or charter schools serving students in kindergarten or any grades 1 to 12, inclusive. </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None/>
            </a:pPr>
            <a:r>
              <a:rPr lang="en" sz="1800" b="1">
                <a:solidFill>
                  <a:srgbClr val="202020"/>
                </a:solidFill>
                <a:highlight>
                  <a:srgbClr val="FFFFFF"/>
                </a:highlight>
                <a:latin typeface="Source Sans Pro"/>
                <a:ea typeface="Source Sans Pro"/>
                <a:cs typeface="Source Sans Pro"/>
                <a:sym typeface="Source Sans Pro"/>
              </a:rPr>
              <a:t>Does an LEA's COVID-19 testing plan cover all schools in the LEA?  </a:t>
            </a:r>
            <a:endParaRPr sz="1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Yes.  </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800"/>
              </a:spcAft>
              <a:buNone/>
            </a:pPr>
            <a:endParaRPr sz="1350">
              <a:solidFill>
                <a:srgbClr val="202020"/>
              </a:solidFill>
              <a:highlight>
                <a:srgbClr val="FFFFFF"/>
              </a:highlight>
              <a:latin typeface="Source Sans Pro"/>
              <a:ea typeface="Source Sans Pro"/>
              <a:cs typeface="Source Sans Pro"/>
              <a:sym typeface="Source Sans Pro"/>
            </a:endParaRPr>
          </a:p>
        </p:txBody>
      </p:sp>
      <p:sp>
        <p:nvSpPr>
          <p:cNvPr id="656" name="Google Shape;656;p94"/>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95"/>
          <p:cNvSpPr txBox="1">
            <a:spLocks noGrp="1"/>
          </p:cNvSpPr>
          <p:nvPr>
            <p:ph type="title"/>
          </p:nvPr>
        </p:nvSpPr>
        <p:spPr>
          <a:xfrm>
            <a:off x="129275" y="273844"/>
            <a:ext cx="7886700" cy="994200"/>
          </a:xfrm>
          <a:prstGeom prst="rect">
            <a:avLst/>
          </a:prstGeom>
        </p:spPr>
        <p:txBody>
          <a:bodyPr spcFirstLastPara="1" wrap="square" lIns="68575" tIns="34275" rIns="68575" bIns="34275" anchor="ctr" anchorCtr="0">
            <a:normAutofit/>
          </a:bodyPr>
          <a:lstStyle/>
          <a:p>
            <a:pPr marL="0" lvl="0" indent="0" algn="l" rtl="0">
              <a:lnSpc>
                <a:spcPct val="140000"/>
              </a:lnSpc>
              <a:spcBef>
                <a:spcPts val="1500"/>
              </a:spcBef>
              <a:spcAft>
                <a:spcPts val="800"/>
              </a:spcAft>
              <a:buNone/>
            </a:pPr>
            <a:r>
              <a:rPr lang="en" sz="2200" b="1" u="sng">
                <a:solidFill>
                  <a:schemeClr val="hlink"/>
                </a:solidFill>
                <a:highlight>
                  <a:srgbClr val="FFFFFF"/>
                </a:highlight>
                <a:latin typeface="Source Sans Pro"/>
                <a:ea typeface="Source Sans Pro"/>
                <a:cs typeface="Source Sans Pro"/>
                <a:sym typeface="Source Sans Pro"/>
                <a:hlinkClick r:id="rId3"/>
              </a:rPr>
              <a:t>Questions and Answers SB1479</a:t>
            </a:r>
            <a:endParaRPr sz="2200"/>
          </a:p>
        </p:txBody>
      </p:sp>
      <p:sp>
        <p:nvSpPr>
          <p:cNvPr id="662" name="Google Shape;662;p95"/>
          <p:cNvSpPr txBox="1">
            <a:spLocks noGrp="1"/>
          </p:cNvSpPr>
          <p:nvPr>
            <p:ph type="body" idx="1"/>
          </p:nvPr>
        </p:nvSpPr>
        <p:spPr>
          <a:xfrm>
            <a:off x="321125" y="1268050"/>
            <a:ext cx="8194200" cy="3364500"/>
          </a:xfrm>
          <a:prstGeom prst="rect">
            <a:avLst/>
          </a:prstGeom>
        </p:spPr>
        <p:txBody>
          <a:bodyPr spcFirstLastPara="1" wrap="square" lIns="68575" tIns="34275" rIns="68575" bIns="34275" anchor="t" anchorCtr="0">
            <a:normAutofit fontScale="92500" lnSpcReduction="20000"/>
          </a:bodyPr>
          <a:lstStyle/>
          <a:p>
            <a:pPr marL="0" lvl="0" indent="0" algn="l" rtl="0">
              <a:lnSpc>
                <a:spcPct val="140000"/>
              </a:lnSpc>
              <a:spcBef>
                <a:spcPts val="1500"/>
              </a:spcBef>
              <a:spcAft>
                <a:spcPts val="0"/>
              </a:spcAft>
              <a:buNone/>
            </a:pPr>
            <a:r>
              <a:rPr lang="en" sz="1800" b="1">
                <a:solidFill>
                  <a:srgbClr val="202020"/>
                </a:solidFill>
                <a:highlight>
                  <a:srgbClr val="FFFFFF"/>
                </a:highlight>
                <a:latin typeface="Source Sans Pro"/>
                <a:ea typeface="Source Sans Pro"/>
                <a:cs typeface="Source Sans Pro"/>
                <a:sym typeface="Source Sans Pro"/>
              </a:rPr>
              <a:t>Are LEAs required to maintain on-site testing programs? </a:t>
            </a:r>
            <a:endParaRPr sz="1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No, the bill specifies that testing plans are not required to include onsite testing. </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None/>
            </a:pPr>
            <a:r>
              <a:rPr lang="en" sz="1800" b="1">
                <a:solidFill>
                  <a:srgbClr val="202020"/>
                </a:solidFill>
                <a:highlight>
                  <a:srgbClr val="FFFFFF"/>
                </a:highlight>
                <a:latin typeface="Source Sans Pro"/>
                <a:ea typeface="Source Sans Pro"/>
                <a:cs typeface="Source Sans Pro"/>
                <a:sym typeface="Source Sans Pro"/>
              </a:rPr>
              <a:t>Are LEAs required to submit the COVID-19 testing plan to CDPH for approval? </a:t>
            </a:r>
            <a:endParaRPr sz="1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No, however, support services are available by CDPH that include, but are not limited to, technical assistance, vendor support, guidance, monitoring, and testing education.</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None/>
            </a:pPr>
            <a:r>
              <a:rPr lang="en" sz="1800" b="1">
                <a:solidFill>
                  <a:srgbClr val="202020"/>
                </a:solidFill>
                <a:highlight>
                  <a:srgbClr val="FFFFFF"/>
                </a:highlight>
                <a:latin typeface="Source Sans Pro"/>
                <a:ea typeface="Source Sans Pro"/>
                <a:cs typeface="Source Sans Pro"/>
                <a:sym typeface="Source Sans Pro"/>
              </a:rPr>
              <a:t>Do I need to hire someone to track school-related testing? </a:t>
            </a:r>
            <a:endParaRPr sz="1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None/>
            </a:pPr>
            <a:r>
              <a:rPr lang="en" sz="1350">
                <a:solidFill>
                  <a:srgbClr val="202020"/>
                </a:solidFill>
                <a:highlight>
                  <a:srgbClr val="FFFFFF"/>
                </a:highlight>
                <a:latin typeface="Source Sans Pro"/>
                <a:ea typeface="Source Sans Pro"/>
                <a:cs typeface="Source Sans Pro"/>
                <a:sym typeface="Source Sans Pro"/>
              </a:rPr>
              <a:t>No, however, SB 1479 says an LEA "may" designate one staff member to report information on its COVID-19 testing program to CDPH. </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800"/>
              </a:spcAft>
              <a:buNone/>
            </a:pPr>
            <a:endParaRPr sz="1800" b="1">
              <a:solidFill>
                <a:srgbClr val="202020"/>
              </a:solidFill>
              <a:highlight>
                <a:srgbClr val="FFFFFF"/>
              </a:highlight>
              <a:latin typeface="Source Sans Pro"/>
              <a:ea typeface="Source Sans Pro"/>
              <a:cs typeface="Source Sans Pro"/>
              <a:sym typeface="Source Sans Pro"/>
            </a:endParaRPr>
          </a:p>
        </p:txBody>
      </p:sp>
      <p:sp>
        <p:nvSpPr>
          <p:cNvPr id="663" name="Google Shape;663;p95"/>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6"/>
          <p:cNvSpPr txBox="1">
            <a:spLocks noGrp="1"/>
          </p:cNvSpPr>
          <p:nvPr>
            <p:ph type="title"/>
          </p:nvPr>
        </p:nvSpPr>
        <p:spPr>
          <a:xfrm>
            <a:off x="256925" y="364300"/>
            <a:ext cx="8710500" cy="906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ct val="33333"/>
              <a:buFont typeface="Arial"/>
              <a:buNone/>
            </a:pPr>
            <a:endParaRPr/>
          </a:p>
          <a:p>
            <a:pPr marL="0" lvl="0" indent="0" algn="l" rtl="0">
              <a:spcBef>
                <a:spcPts val="0"/>
              </a:spcBef>
              <a:spcAft>
                <a:spcPts val="0"/>
              </a:spcAft>
              <a:buClr>
                <a:schemeClr val="dk1"/>
              </a:buClr>
              <a:buSzPct val="54545"/>
              <a:buFont typeface="Arial"/>
              <a:buNone/>
            </a:pPr>
            <a:r>
              <a:rPr lang="en" sz="2016" u="sng">
                <a:solidFill>
                  <a:schemeClr val="hlink"/>
                </a:solidFill>
                <a:highlight>
                  <a:srgbClr val="FFFFFF"/>
                </a:highlight>
                <a:latin typeface="Source Sans Pro"/>
                <a:ea typeface="Source Sans Pro"/>
                <a:cs typeface="Source Sans Pro"/>
                <a:sym typeface="Source Sans Pro"/>
                <a:hlinkClick r:id="rId3"/>
              </a:rPr>
              <a:t>Guidance for Local Health Jurisdictions on Isolation and Quarantine of the General Public</a:t>
            </a:r>
            <a:endParaRPr sz="2016">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a:p>
        </p:txBody>
      </p:sp>
      <p:sp>
        <p:nvSpPr>
          <p:cNvPr id="669" name="Google Shape;669;p96"/>
          <p:cNvSpPr txBox="1">
            <a:spLocks noGrp="1"/>
          </p:cNvSpPr>
          <p:nvPr>
            <p:ph type="body" idx="1"/>
          </p:nvPr>
        </p:nvSpPr>
        <p:spPr>
          <a:xfrm>
            <a:off x="306850" y="1077675"/>
            <a:ext cx="8660700" cy="3895200"/>
          </a:xfrm>
          <a:prstGeom prst="rect">
            <a:avLst/>
          </a:prstGeom>
        </p:spPr>
        <p:txBody>
          <a:bodyPr spcFirstLastPara="1" wrap="square" lIns="68575" tIns="34275" rIns="68575" bIns="34275" anchor="t" anchorCtr="0">
            <a:normAutofit lnSpcReduction="10000"/>
          </a:bodyPr>
          <a:lstStyle/>
          <a:p>
            <a:pPr marL="0" lvl="0" indent="0" algn="l" rtl="0">
              <a:lnSpc>
                <a:spcPct val="160000"/>
              </a:lnSpc>
              <a:spcBef>
                <a:spcPts val="0"/>
              </a:spcBef>
              <a:spcAft>
                <a:spcPts val="0"/>
              </a:spcAft>
              <a:buClr>
                <a:schemeClr val="dk1"/>
              </a:buClr>
              <a:buSzPts val="1100"/>
              <a:buFont typeface="Arial"/>
              <a:buNone/>
            </a:pPr>
            <a:r>
              <a:rPr lang="en" sz="1350" b="1">
                <a:solidFill>
                  <a:srgbClr val="202020"/>
                </a:solidFill>
                <a:highlight>
                  <a:srgbClr val="FFFFFF"/>
                </a:highlight>
                <a:latin typeface="Source Sans Pro"/>
                <a:ea typeface="Source Sans Pro"/>
                <a:cs typeface="Source Sans Pro"/>
                <a:sym typeface="Source Sans Pro"/>
              </a:rPr>
              <a:t>Updates as of November 9, 2022: </a:t>
            </a:r>
            <a:endParaRPr sz="1350" b="1">
              <a:solidFill>
                <a:srgbClr val="202020"/>
              </a:solidFill>
              <a:highlight>
                <a:srgbClr val="FFFFFF"/>
              </a:highlight>
              <a:latin typeface="Source Sans Pro"/>
              <a:ea typeface="Source Sans Pro"/>
              <a:cs typeface="Source Sans Pro"/>
              <a:sym typeface="Source Sans Pro"/>
            </a:endParaRPr>
          </a:p>
          <a:p>
            <a:pPr marL="457200" lvl="0" indent="-314325" algn="l" rtl="0">
              <a:lnSpc>
                <a:spcPct val="115000"/>
              </a:lnSpc>
              <a:spcBef>
                <a:spcPts val="800"/>
              </a:spcBef>
              <a:spcAft>
                <a:spcPts val="0"/>
              </a:spcAft>
              <a:buClr>
                <a:srgbClr val="202020"/>
              </a:buClr>
              <a:buSzPts val="1350"/>
              <a:buFont typeface="Source Sans Pro"/>
              <a:buChar char="●"/>
            </a:pPr>
            <a:r>
              <a:rPr lang="en" sz="1350">
                <a:solidFill>
                  <a:srgbClr val="202020"/>
                </a:solidFill>
                <a:highlight>
                  <a:srgbClr val="FFFFFF"/>
                </a:highlight>
                <a:latin typeface="Source Sans Pro"/>
                <a:ea typeface="Source Sans Pro"/>
                <a:cs typeface="Source Sans Pro"/>
                <a:sym typeface="Source Sans Pro"/>
              </a:rPr>
              <a:t>Updated definition of close contact.</a:t>
            </a:r>
            <a:endParaRPr sz="1350">
              <a:solidFill>
                <a:srgbClr val="202020"/>
              </a:solidFill>
              <a:highlight>
                <a:srgbClr val="FFFFFF"/>
              </a:highlight>
              <a:latin typeface="Source Sans Pro"/>
              <a:ea typeface="Source Sans Pro"/>
              <a:cs typeface="Source Sans Pro"/>
              <a:sym typeface="Source Sans Pro"/>
            </a:endParaRPr>
          </a:p>
          <a:p>
            <a:pPr marL="457200" lvl="0" indent="0" algn="l" rtl="0">
              <a:lnSpc>
                <a:spcPct val="115000"/>
              </a:lnSpc>
              <a:spcBef>
                <a:spcPts val="80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457200" lvl="0" indent="-314325" algn="l" rtl="0">
              <a:lnSpc>
                <a:spcPct val="115000"/>
              </a:lnSpc>
              <a:spcBef>
                <a:spcPts val="800"/>
              </a:spcBef>
              <a:spcAft>
                <a:spcPts val="0"/>
              </a:spcAft>
              <a:buClr>
                <a:srgbClr val="202020"/>
              </a:buClr>
              <a:buSzPts val="1350"/>
              <a:buFont typeface="Source Sans Pro"/>
              <a:buChar char="●"/>
            </a:pPr>
            <a:r>
              <a:rPr lang="en" sz="1350">
                <a:solidFill>
                  <a:srgbClr val="202020"/>
                </a:solidFill>
                <a:highlight>
                  <a:srgbClr val="FFFFFF"/>
                </a:highlight>
                <a:latin typeface="Source Sans Pro"/>
                <a:ea typeface="Source Sans Pro"/>
                <a:cs typeface="Source Sans Pro"/>
                <a:sym typeface="Source Sans Pro"/>
              </a:rPr>
              <a:t>Updated time during which infected persons should not test, shortening the time from 90 days to 30 days, based on recent CDC recommendations.</a:t>
            </a:r>
            <a:endParaRPr sz="1350">
              <a:solidFill>
                <a:srgbClr val="202020"/>
              </a:solidFill>
              <a:highlight>
                <a:srgbClr val="FFFFFF"/>
              </a:highlight>
              <a:latin typeface="Source Sans Pro"/>
              <a:ea typeface="Source Sans Pro"/>
              <a:cs typeface="Source Sans Pro"/>
              <a:sym typeface="Source Sans Pro"/>
            </a:endParaRPr>
          </a:p>
          <a:p>
            <a:pPr marL="457200" lvl="0" indent="0" algn="l" rtl="0">
              <a:lnSpc>
                <a:spcPct val="115000"/>
              </a:lnSpc>
              <a:spcBef>
                <a:spcPts val="80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457200" lvl="0" indent="-314325" algn="l" rtl="0">
              <a:lnSpc>
                <a:spcPct val="115000"/>
              </a:lnSpc>
              <a:spcBef>
                <a:spcPts val="800"/>
              </a:spcBef>
              <a:spcAft>
                <a:spcPts val="0"/>
              </a:spcAft>
              <a:buClr>
                <a:srgbClr val="202020"/>
              </a:buClr>
              <a:buSzPts val="1350"/>
              <a:buFont typeface="Source Sans Pro"/>
              <a:buChar char="●"/>
            </a:pPr>
            <a:r>
              <a:rPr lang="en" sz="1350">
                <a:solidFill>
                  <a:srgbClr val="202020"/>
                </a:solidFill>
                <a:highlight>
                  <a:srgbClr val="FFFFFF"/>
                </a:highlight>
                <a:latin typeface="Source Sans Pro"/>
                <a:ea typeface="Source Sans Pro"/>
                <a:cs typeface="Source Sans Pro"/>
                <a:sym typeface="Source Sans Pro"/>
              </a:rPr>
              <a:t>Removed Table 3 recommendations for work exclusion and quarantine for correctional facilities and homeless, emergency and cooling/warming shelters, consistent with recent CDC recommendations.</a:t>
            </a:r>
            <a:endParaRPr sz="1350">
              <a:solidFill>
                <a:srgbClr val="202020"/>
              </a:solidFill>
              <a:highlight>
                <a:srgbClr val="FFFFFF"/>
              </a:highlight>
              <a:latin typeface="Source Sans Pro"/>
              <a:ea typeface="Source Sans Pro"/>
              <a:cs typeface="Source Sans Pro"/>
              <a:sym typeface="Source Sans Pro"/>
            </a:endParaRPr>
          </a:p>
          <a:p>
            <a:pPr marL="457200" lvl="0" indent="0" algn="l" rtl="0">
              <a:lnSpc>
                <a:spcPct val="115000"/>
              </a:lnSpc>
              <a:spcBef>
                <a:spcPts val="80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457200" lvl="0" indent="-314325" algn="l" rtl="0">
              <a:lnSpc>
                <a:spcPct val="115000"/>
              </a:lnSpc>
              <a:spcBef>
                <a:spcPts val="800"/>
              </a:spcBef>
              <a:spcAft>
                <a:spcPts val="0"/>
              </a:spcAft>
              <a:buClr>
                <a:srgbClr val="202020"/>
              </a:buClr>
              <a:buSzPts val="1350"/>
              <a:buFont typeface="Source Sans Pro"/>
              <a:buChar char="●"/>
            </a:pPr>
            <a:r>
              <a:rPr lang="en" sz="1350">
                <a:solidFill>
                  <a:srgbClr val="202020"/>
                </a:solidFill>
                <a:highlight>
                  <a:srgbClr val="FFFFFF"/>
                </a:highlight>
                <a:latin typeface="Source Sans Pro"/>
                <a:ea typeface="Source Sans Pro"/>
                <a:cs typeface="Source Sans Pro"/>
                <a:sym typeface="Source Sans Pro"/>
              </a:rPr>
              <a:t>Clarified that healthcare personnel working in settings not covered by AFL 21-08.8 may follow the guidance outlined in AFL 21-08.8, and that skilled nursing facilities should follow the guidance for management of exposed residents in  </a:t>
            </a:r>
            <a:r>
              <a:rPr lang="en" sz="1350">
                <a:solidFill>
                  <a:srgbClr val="0071BC"/>
                </a:solidFill>
                <a:highlight>
                  <a:srgbClr val="FFFFFF"/>
                </a:highlight>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AFL 22-13.1</a:t>
            </a:r>
            <a:r>
              <a:rPr lang="en" sz="1350">
                <a:solidFill>
                  <a:srgbClr val="202020"/>
                </a:solidFill>
                <a:highlight>
                  <a:srgbClr val="FFFFFF"/>
                </a:highlight>
                <a:latin typeface="Source Sans Pro"/>
                <a:ea typeface="Source Sans Pro"/>
                <a:cs typeface="Source Sans Pro"/>
                <a:sym typeface="Source Sans Pro"/>
              </a:rPr>
              <a:t>.</a:t>
            </a: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a:p>
        </p:txBody>
      </p:sp>
      <p:sp>
        <p:nvSpPr>
          <p:cNvPr id="670" name="Google Shape;670;p96"/>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7"/>
          <p:cNvSpPr txBox="1">
            <a:spLocks noGrp="1"/>
          </p:cNvSpPr>
          <p:nvPr>
            <p:ph type="title"/>
          </p:nvPr>
        </p:nvSpPr>
        <p:spPr>
          <a:xfrm>
            <a:off x="107100" y="273850"/>
            <a:ext cx="8810100" cy="1095300"/>
          </a:xfrm>
          <a:prstGeom prst="rect">
            <a:avLst/>
          </a:prstGeom>
        </p:spPr>
        <p:txBody>
          <a:bodyPr spcFirstLastPara="1" wrap="square" lIns="68575" tIns="34275" rIns="68575" bIns="34275" anchor="ctr" anchorCtr="0">
            <a:normAutofit fontScale="90000"/>
          </a:bodyPr>
          <a:lstStyle/>
          <a:p>
            <a:pPr marL="0" lvl="0" indent="0" algn="l" rtl="0">
              <a:lnSpc>
                <a:spcPct val="140000"/>
              </a:lnSpc>
              <a:spcBef>
                <a:spcPts val="1500"/>
              </a:spcBef>
              <a:spcAft>
                <a:spcPts val="800"/>
              </a:spcAft>
              <a:buNone/>
            </a:pPr>
            <a:r>
              <a:rPr lang="en" sz="2577" b="1" u="sng">
                <a:solidFill>
                  <a:schemeClr val="hlink"/>
                </a:solidFill>
                <a:highlight>
                  <a:srgbClr val="FFFFFF"/>
                </a:highlight>
                <a:latin typeface="Source Sans Pro"/>
                <a:ea typeface="Source Sans Pro"/>
                <a:cs typeface="Source Sans Pro"/>
                <a:sym typeface="Source Sans Pro"/>
                <a:hlinkClick r:id="rId3"/>
              </a:rPr>
              <a:t>CDPH Urges Californians to Take Preventative Measures to Stay Healthy this Winter</a:t>
            </a:r>
            <a:endParaRPr/>
          </a:p>
        </p:txBody>
      </p:sp>
      <p:sp>
        <p:nvSpPr>
          <p:cNvPr id="676" name="Google Shape;676;p97"/>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fontScale="77500" lnSpcReduction="10000"/>
          </a:bodyPr>
          <a:lstStyle/>
          <a:p>
            <a:pPr marL="457200" lvl="0" indent="-295036" algn="l" rtl="0">
              <a:lnSpc>
                <a:spcPct val="115000"/>
              </a:lnSpc>
              <a:spcBef>
                <a:spcPts val="0"/>
              </a:spcBef>
              <a:spcAft>
                <a:spcPts val="0"/>
              </a:spcAft>
              <a:buClr>
                <a:srgbClr val="202020"/>
              </a:buClr>
              <a:buSzPct val="100000"/>
              <a:buFont typeface="Source Sans Pro"/>
              <a:buAutoNum type="arabicPeriod"/>
            </a:pPr>
            <a:r>
              <a:rPr lang="en" sz="1350" b="1">
                <a:solidFill>
                  <a:srgbClr val="202020"/>
                </a:solidFill>
                <a:highlight>
                  <a:srgbClr val="FFFFFF"/>
                </a:highlight>
                <a:latin typeface="Source Sans Pro"/>
                <a:ea typeface="Source Sans Pro"/>
                <a:cs typeface="Source Sans Pro"/>
                <a:sym typeface="Source Sans Pro"/>
              </a:rPr>
              <a:t>Get Vaccinated, Boosted (and Treated)</a:t>
            </a:r>
            <a:br>
              <a:rPr lang="en" sz="1350" b="1">
                <a:solidFill>
                  <a:srgbClr val="202020"/>
                </a:solidFill>
                <a:highlight>
                  <a:srgbClr val="FFFFFF"/>
                </a:highlight>
                <a:latin typeface="Source Sans Pro"/>
                <a:ea typeface="Source Sans Pro"/>
                <a:cs typeface="Source Sans Pro"/>
                <a:sym typeface="Source Sans Pro"/>
              </a:rPr>
            </a:br>
            <a:r>
              <a:rPr lang="en" sz="1350">
                <a:solidFill>
                  <a:srgbClr val="202020"/>
                </a:solidFill>
                <a:highlight>
                  <a:srgbClr val="FFFFFF"/>
                </a:highlight>
                <a:latin typeface="Source Sans Pro"/>
                <a:ea typeface="Source Sans Pro"/>
                <a:cs typeface="Source Sans Pro"/>
                <a:sym typeface="Source Sans Pro"/>
              </a:rPr>
              <a:t>Flu and COVID-19 vaccines continue to be your best defense to limit severe illness and death – and you can get both at the same time. If you test positive for COVID-19, contact your doctor or a </a:t>
            </a:r>
            <a:r>
              <a:rPr lang="en" sz="1350">
                <a:solidFill>
                  <a:srgbClr val="0071BC"/>
                </a:solidFill>
                <a:highlight>
                  <a:srgbClr val="FFFFFF"/>
                </a:highlight>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test-to-treat site</a:t>
            </a:r>
            <a:r>
              <a:rPr lang="en" sz="1350">
                <a:solidFill>
                  <a:srgbClr val="202020"/>
                </a:solidFill>
                <a:highlight>
                  <a:srgbClr val="FFFFFF"/>
                </a:highlight>
                <a:latin typeface="Source Sans Pro"/>
                <a:ea typeface="Source Sans Pro"/>
                <a:cs typeface="Source Sans Pro"/>
                <a:sym typeface="Source Sans Pro"/>
              </a:rPr>
              <a:t> immediately to seek </a:t>
            </a:r>
            <a:r>
              <a:rPr lang="en" sz="1350">
                <a:solidFill>
                  <a:srgbClr val="0071BC"/>
                </a:solidFill>
                <a:highlight>
                  <a:srgbClr val="FFFFFF"/>
                </a:highlight>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treatment</a:t>
            </a:r>
            <a:r>
              <a:rPr lang="en" sz="1350">
                <a:solidFill>
                  <a:srgbClr val="202020"/>
                </a:solidFill>
                <a:highlight>
                  <a:srgbClr val="FFFFFF"/>
                </a:highlight>
                <a:latin typeface="Source Sans Pro"/>
                <a:ea typeface="Source Sans Pro"/>
                <a:cs typeface="Source Sans Pro"/>
                <a:sym typeface="Source Sans Pro"/>
              </a:rPr>
              <a:t>. Treatments work best when started right after symptoms begin.</a:t>
            </a:r>
            <a:endParaRPr sz="1350">
              <a:solidFill>
                <a:srgbClr val="202020"/>
              </a:solidFill>
              <a:highlight>
                <a:srgbClr val="FFFFFF"/>
              </a:highlight>
              <a:latin typeface="Source Sans Pro"/>
              <a:ea typeface="Source Sans Pro"/>
              <a:cs typeface="Source Sans Pro"/>
              <a:sym typeface="Source Sans Pro"/>
            </a:endParaRPr>
          </a:p>
          <a:p>
            <a:pPr marL="457200" lvl="0" indent="-295036" algn="l" rtl="0">
              <a:lnSpc>
                <a:spcPct val="115000"/>
              </a:lnSpc>
              <a:spcBef>
                <a:spcPts val="0"/>
              </a:spcBef>
              <a:spcAft>
                <a:spcPts val="0"/>
              </a:spcAft>
              <a:buClr>
                <a:srgbClr val="202020"/>
              </a:buClr>
              <a:buSzPct val="100000"/>
              <a:buFont typeface="Source Sans Pro"/>
              <a:buAutoNum type="arabicPeriod" startAt="2"/>
            </a:pPr>
            <a:r>
              <a:rPr lang="en" sz="1350" b="1">
                <a:solidFill>
                  <a:srgbClr val="202020"/>
                </a:solidFill>
                <a:highlight>
                  <a:srgbClr val="FFFFFF"/>
                </a:highlight>
                <a:latin typeface="Source Sans Pro"/>
                <a:ea typeface="Source Sans Pro"/>
                <a:cs typeface="Source Sans Pro"/>
                <a:sym typeface="Source Sans Pro"/>
              </a:rPr>
              <a:t>Stay Home if You're Sick!</a:t>
            </a:r>
            <a:br>
              <a:rPr lang="en" sz="1350" b="1">
                <a:solidFill>
                  <a:srgbClr val="202020"/>
                </a:solidFill>
                <a:highlight>
                  <a:srgbClr val="FFFFFF"/>
                </a:highlight>
                <a:latin typeface="Source Sans Pro"/>
                <a:ea typeface="Source Sans Pro"/>
                <a:cs typeface="Source Sans Pro"/>
                <a:sym typeface="Source Sans Pro"/>
              </a:rPr>
            </a:br>
            <a:r>
              <a:rPr lang="en" sz="1350">
                <a:solidFill>
                  <a:srgbClr val="202020"/>
                </a:solidFill>
                <a:highlight>
                  <a:srgbClr val="FFFFFF"/>
                </a:highlight>
                <a:latin typeface="Source Sans Pro"/>
                <a:ea typeface="Source Sans Pro"/>
                <a:cs typeface="Source Sans Pro"/>
                <a:sym typeface="Source Sans Pro"/>
              </a:rPr>
              <a:t>It's crucial to stay home if you are feeling ill. Avoid close contact with others to protect them, and take the time you need to heal. This is especially important for respiratory viruses like the flu, RSV and COVID-19, which can lead to more severe illness.</a:t>
            </a:r>
            <a:endParaRPr sz="1350">
              <a:solidFill>
                <a:srgbClr val="202020"/>
              </a:solidFill>
              <a:highlight>
                <a:srgbClr val="FFFFFF"/>
              </a:highlight>
              <a:latin typeface="Source Sans Pro"/>
              <a:ea typeface="Source Sans Pro"/>
              <a:cs typeface="Source Sans Pro"/>
              <a:sym typeface="Source Sans Pro"/>
            </a:endParaRPr>
          </a:p>
          <a:p>
            <a:pPr marL="457200" lvl="0" indent="-295036" algn="l" rtl="0">
              <a:lnSpc>
                <a:spcPct val="115000"/>
              </a:lnSpc>
              <a:spcBef>
                <a:spcPts val="0"/>
              </a:spcBef>
              <a:spcAft>
                <a:spcPts val="0"/>
              </a:spcAft>
              <a:buClr>
                <a:srgbClr val="202020"/>
              </a:buClr>
              <a:buSzPct val="100000"/>
              <a:buFont typeface="Source Sans Pro"/>
              <a:buAutoNum type="arabicPeriod" startAt="3"/>
            </a:pPr>
            <a:r>
              <a:rPr lang="en" sz="1350" b="1">
                <a:solidFill>
                  <a:srgbClr val="202020"/>
                </a:solidFill>
                <a:highlight>
                  <a:srgbClr val="FFFFFF"/>
                </a:highlight>
                <a:latin typeface="Source Sans Pro"/>
                <a:ea typeface="Source Sans Pro"/>
                <a:cs typeface="Source Sans Pro"/>
                <a:sym typeface="Source Sans Pro"/>
              </a:rPr>
              <a:t>Wear a Mask</a:t>
            </a:r>
            <a:br>
              <a:rPr lang="en" sz="1350" b="1">
                <a:solidFill>
                  <a:srgbClr val="202020"/>
                </a:solidFill>
                <a:highlight>
                  <a:srgbClr val="FFFFFF"/>
                </a:highlight>
                <a:latin typeface="Source Sans Pro"/>
                <a:ea typeface="Source Sans Pro"/>
                <a:cs typeface="Source Sans Pro"/>
                <a:sym typeface="Source Sans Pro"/>
              </a:rPr>
            </a:br>
            <a:r>
              <a:rPr lang="en" sz="1350">
                <a:solidFill>
                  <a:srgbClr val="202020"/>
                </a:solidFill>
                <a:highlight>
                  <a:srgbClr val="FFFFFF"/>
                </a:highlight>
                <a:latin typeface="Source Sans Pro"/>
                <a:ea typeface="Source Sans Pro"/>
                <a:cs typeface="Source Sans Pro"/>
                <a:sym typeface="Source Sans Pro"/>
              </a:rPr>
              <a:t>There is no vaccine for RSV, so wearing a mask can significantly slow the spread and protect babies and young children who do not yet have immunity and are too young to wear a mask themselves. Wearing a mask in indoor public places is a good way to limit the spread of germs.</a:t>
            </a:r>
            <a:endParaRPr sz="1350">
              <a:solidFill>
                <a:srgbClr val="202020"/>
              </a:solidFill>
              <a:highlight>
                <a:srgbClr val="FFFFFF"/>
              </a:highlight>
              <a:latin typeface="Source Sans Pro"/>
              <a:ea typeface="Source Sans Pro"/>
              <a:cs typeface="Source Sans Pro"/>
              <a:sym typeface="Source Sans Pro"/>
            </a:endParaRPr>
          </a:p>
          <a:p>
            <a:pPr marL="457200" lvl="0" indent="-295036" algn="l" rtl="0">
              <a:lnSpc>
                <a:spcPct val="115000"/>
              </a:lnSpc>
              <a:spcBef>
                <a:spcPts val="0"/>
              </a:spcBef>
              <a:spcAft>
                <a:spcPts val="0"/>
              </a:spcAft>
              <a:buClr>
                <a:srgbClr val="202020"/>
              </a:buClr>
              <a:buSzPct val="100000"/>
              <a:buFont typeface="Source Sans Pro"/>
              <a:buAutoNum type="arabicPeriod" startAt="3"/>
            </a:pPr>
            <a:r>
              <a:rPr lang="en" sz="1350" b="1">
                <a:solidFill>
                  <a:srgbClr val="202020"/>
                </a:solidFill>
                <a:highlight>
                  <a:srgbClr val="FFFFFF"/>
                </a:highlight>
                <a:latin typeface="Source Sans Pro"/>
                <a:ea typeface="Source Sans Pro"/>
                <a:cs typeface="Source Sans Pro"/>
                <a:sym typeface="Source Sans Pro"/>
              </a:rPr>
              <a:t>Wash Your Hands</a:t>
            </a:r>
            <a:br>
              <a:rPr lang="en" sz="1350" b="1">
                <a:solidFill>
                  <a:srgbClr val="202020"/>
                </a:solidFill>
                <a:highlight>
                  <a:srgbClr val="FFFFFF"/>
                </a:highlight>
                <a:latin typeface="Source Sans Pro"/>
                <a:ea typeface="Source Sans Pro"/>
                <a:cs typeface="Source Sans Pro"/>
                <a:sym typeface="Source Sans Pro"/>
              </a:rPr>
            </a:br>
            <a:r>
              <a:rPr lang="en" sz="1350">
                <a:solidFill>
                  <a:srgbClr val="202020"/>
                </a:solidFill>
                <a:highlight>
                  <a:srgbClr val="FFFFFF"/>
                </a:highlight>
                <a:latin typeface="Source Sans Pro"/>
                <a:ea typeface="Source Sans Pro"/>
                <a:cs typeface="Source Sans Pro"/>
                <a:sym typeface="Source Sans Pro"/>
              </a:rPr>
              <a:t>Frequent handwashing, with soap and warm water – for at least 20 seconds, is an easy and very effective way to prevent getting sick and spreading germs.</a:t>
            </a:r>
            <a:endParaRPr sz="1350">
              <a:solidFill>
                <a:srgbClr val="202020"/>
              </a:solidFill>
              <a:highlight>
                <a:srgbClr val="FFFFFF"/>
              </a:highlight>
              <a:latin typeface="Source Sans Pro"/>
              <a:ea typeface="Source Sans Pro"/>
              <a:cs typeface="Source Sans Pro"/>
              <a:sym typeface="Source Sans Pro"/>
            </a:endParaRPr>
          </a:p>
          <a:p>
            <a:pPr marL="457200" lvl="0" indent="-295036" algn="l" rtl="0">
              <a:lnSpc>
                <a:spcPct val="115000"/>
              </a:lnSpc>
              <a:spcBef>
                <a:spcPts val="0"/>
              </a:spcBef>
              <a:spcAft>
                <a:spcPts val="0"/>
              </a:spcAft>
              <a:buClr>
                <a:srgbClr val="202020"/>
              </a:buClr>
              <a:buSzPct val="100000"/>
              <a:buFont typeface="Source Sans Pro"/>
              <a:buAutoNum type="arabicPeriod" startAt="3"/>
            </a:pPr>
            <a:r>
              <a:rPr lang="en" sz="1350" b="1">
                <a:solidFill>
                  <a:srgbClr val="202020"/>
                </a:solidFill>
                <a:highlight>
                  <a:srgbClr val="FFFFFF"/>
                </a:highlight>
                <a:latin typeface="Source Sans Pro"/>
                <a:ea typeface="Source Sans Pro"/>
                <a:cs typeface="Source Sans Pro"/>
                <a:sym typeface="Source Sans Pro"/>
              </a:rPr>
              <a:t>Cover Your Cough or Sneeze</a:t>
            </a:r>
            <a:br>
              <a:rPr lang="en" sz="1350" b="1">
                <a:solidFill>
                  <a:srgbClr val="202020"/>
                </a:solidFill>
                <a:highlight>
                  <a:srgbClr val="FFFFFF"/>
                </a:highlight>
                <a:latin typeface="Source Sans Pro"/>
                <a:ea typeface="Source Sans Pro"/>
                <a:cs typeface="Source Sans Pro"/>
                <a:sym typeface="Source Sans Pro"/>
              </a:rPr>
            </a:br>
            <a:r>
              <a:rPr lang="en" sz="1350">
                <a:solidFill>
                  <a:srgbClr val="202020"/>
                </a:solidFill>
                <a:highlight>
                  <a:srgbClr val="FFFFFF"/>
                </a:highlight>
                <a:latin typeface="Source Sans Pro"/>
                <a:ea typeface="Source Sans Pro"/>
                <a:cs typeface="Source Sans Pro"/>
                <a:sym typeface="Source Sans Pro"/>
              </a:rPr>
              <a:t>Remember to cough or sneeze into your elbow, your arm, or a disposable tissue to help prevent the spread of winter viruses. Just make sure to wash your hands or sanitize and dispose of your tissue after.</a:t>
            </a: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a:p>
        </p:txBody>
      </p:sp>
      <p:sp>
        <p:nvSpPr>
          <p:cNvPr id="677" name="Google Shape;677;p97"/>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98"/>
          <p:cNvPicPr preferRelativeResize="0"/>
          <p:nvPr/>
        </p:nvPicPr>
        <p:blipFill>
          <a:blip r:embed="rId3">
            <a:alphaModFix/>
          </a:blip>
          <a:stretch>
            <a:fillRect/>
          </a:stretch>
        </p:blipFill>
        <p:spPr>
          <a:xfrm>
            <a:off x="3240175" y="1113925"/>
            <a:ext cx="5626826" cy="3152576"/>
          </a:xfrm>
          <a:prstGeom prst="rect">
            <a:avLst/>
          </a:prstGeom>
          <a:noFill/>
          <a:ln>
            <a:noFill/>
          </a:ln>
        </p:spPr>
      </p:pic>
      <p:sp>
        <p:nvSpPr>
          <p:cNvPr id="683" name="Google Shape;683;p98"/>
          <p:cNvSpPr txBox="1"/>
          <p:nvPr/>
        </p:nvSpPr>
        <p:spPr>
          <a:xfrm>
            <a:off x="142775" y="699575"/>
            <a:ext cx="2689500" cy="4287300"/>
          </a:xfrm>
          <a:prstGeom prst="rect">
            <a:avLst/>
          </a:prstGeom>
          <a:noFill/>
          <a:ln>
            <a:noFill/>
          </a:ln>
        </p:spPr>
        <p:txBody>
          <a:bodyPr spcFirstLastPara="1" wrap="square" lIns="91425" tIns="91425" rIns="91425" bIns="91425" anchor="t" anchorCtr="0">
            <a:spAutoFit/>
          </a:bodyPr>
          <a:lstStyle/>
          <a:p>
            <a:pPr marL="0" lvl="0" indent="0" algn="l" rtl="0">
              <a:lnSpc>
                <a:spcPct val="160000"/>
              </a:lnSpc>
              <a:spcBef>
                <a:spcPts val="0"/>
              </a:spcBef>
              <a:spcAft>
                <a:spcPts val="0"/>
              </a:spcAft>
              <a:buClr>
                <a:schemeClr val="dk1"/>
              </a:buClr>
              <a:buSzPts val="1100"/>
              <a:buFont typeface="Arial"/>
              <a:buNone/>
            </a:pPr>
            <a:r>
              <a:rPr lang="en" sz="1150" b="1">
                <a:solidFill>
                  <a:srgbClr val="202020"/>
                </a:solidFill>
                <a:highlight>
                  <a:srgbClr val="FFFFFF"/>
                </a:highlight>
                <a:latin typeface="Source Sans Pro"/>
                <a:ea typeface="Source Sans Pro"/>
                <a:cs typeface="Source Sans Pro"/>
                <a:sym typeface="Source Sans Pro"/>
              </a:rPr>
              <a:t>VIDEO:</a:t>
            </a:r>
            <a:r>
              <a:rPr lang="en" sz="1150">
                <a:solidFill>
                  <a:srgbClr val="202020"/>
                </a:solidFill>
                <a:highlight>
                  <a:srgbClr val="FFFFFF"/>
                </a:highlight>
                <a:latin typeface="Source Sans Pro"/>
                <a:ea typeface="Source Sans Pro"/>
                <a:cs typeface="Source Sans Pro"/>
                <a:sym typeface="Source Sans Pro"/>
              </a:rPr>
              <a:t> </a:t>
            </a:r>
            <a:r>
              <a:rPr lang="en" sz="1150">
                <a:solidFill>
                  <a:srgbClr val="0071BC"/>
                </a:solidFill>
                <a:highlight>
                  <a:srgbClr val="FFFFFF"/>
                </a:highlight>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Stay Healthy this Winter: Tips to Protect Yourself and Family</a:t>
            </a:r>
            <a:r>
              <a:rPr lang="en" sz="1150">
                <a:solidFill>
                  <a:srgbClr val="202020"/>
                </a:solidFill>
                <a:highlight>
                  <a:srgbClr val="FFFFFF"/>
                </a:highlight>
                <a:latin typeface="Source Sans Pro"/>
                <a:ea typeface="Source Sans Pro"/>
                <a:cs typeface="Source Sans Pro"/>
                <a:sym typeface="Source Sans Pro"/>
              </a:rPr>
              <a:t> </a:t>
            </a:r>
            <a:endParaRPr sz="1150">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Clr>
                <a:schemeClr val="dk1"/>
              </a:buClr>
              <a:buSzPts val="1100"/>
              <a:buFont typeface="Arial"/>
              <a:buNone/>
            </a:pPr>
            <a:r>
              <a:rPr lang="en" sz="1150">
                <a:solidFill>
                  <a:srgbClr val="202020"/>
                </a:solidFill>
                <a:highlight>
                  <a:srgbClr val="FFFFFF"/>
                </a:highlight>
                <a:latin typeface="Source Sans Pro"/>
                <a:ea typeface="Source Sans Pro"/>
                <a:cs typeface="Source Sans Pro"/>
                <a:sym typeface="Source Sans Pro"/>
              </a:rPr>
              <a:t>CDPH continues to monitor hospitalizations related to winter respiratory viruses, including flu, COVID-19, and RSV, as well as trends across the country and state. With many viruses already circulating at high levels in California, it is important to take these measures to ensure our hospitals have capacity to care for all vulnerable Californians, including babies and children, who need lifesaving treatment.</a:t>
            </a:r>
            <a:endParaRPr sz="115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a:p>
        </p:txBody>
      </p:sp>
      <p:sp>
        <p:nvSpPr>
          <p:cNvPr id="684" name="Google Shape;684;p98"/>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72">
            <a:hlinkClick r:id="rId3"/>
          </p:cNvPr>
          <p:cNvPicPr preferRelativeResize="0"/>
          <p:nvPr/>
        </p:nvPicPr>
        <p:blipFill>
          <a:blip r:embed="rId4">
            <a:alphaModFix/>
          </a:blip>
          <a:stretch>
            <a:fillRect/>
          </a:stretch>
        </p:blipFill>
        <p:spPr>
          <a:xfrm>
            <a:off x="4450175" y="1296525"/>
            <a:ext cx="4463676" cy="3226799"/>
          </a:xfrm>
          <a:prstGeom prst="rect">
            <a:avLst/>
          </a:prstGeom>
          <a:noFill/>
          <a:ln>
            <a:noFill/>
          </a:ln>
        </p:spPr>
      </p:pic>
      <p:sp>
        <p:nvSpPr>
          <p:cNvPr id="468" name="Google Shape;468;p72"/>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sp>
        <p:nvSpPr>
          <p:cNvPr id="469" name="Google Shape;469;p72"/>
          <p:cNvSpPr txBox="1"/>
          <p:nvPr/>
        </p:nvSpPr>
        <p:spPr>
          <a:xfrm>
            <a:off x="157325" y="390550"/>
            <a:ext cx="864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Comparison: November 7, 2022 to December 2, 2022</a:t>
            </a:r>
            <a:endParaRPr/>
          </a:p>
        </p:txBody>
      </p:sp>
      <p:pic>
        <p:nvPicPr>
          <p:cNvPr id="470" name="Google Shape;470;p72"/>
          <p:cNvPicPr preferRelativeResize="0"/>
          <p:nvPr/>
        </p:nvPicPr>
        <p:blipFill>
          <a:blip r:embed="rId5">
            <a:alphaModFix/>
          </a:blip>
          <a:stretch>
            <a:fillRect/>
          </a:stretch>
        </p:blipFill>
        <p:spPr>
          <a:xfrm>
            <a:off x="270976" y="863500"/>
            <a:ext cx="3984624" cy="2863390"/>
          </a:xfrm>
          <a:prstGeom prst="rect">
            <a:avLst/>
          </a:prstGeom>
          <a:noFill/>
          <a:ln w="38100" cap="flat" cmpd="sng">
            <a:solidFill>
              <a:schemeClr val="lt1"/>
            </a:solidFill>
            <a:prstDash val="solid"/>
            <a:round/>
            <a:headEnd type="none" w="sm" len="sm"/>
            <a:tailEnd type="none" w="sm" len="sm"/>
          </a:ln>
        </p:spPr>
      </p:pic>
      <p:sp>
        <p:nvSpPr>
          <p:cNvPr id="471" name="Google Shape;471;p72"/>
          <p:cNvSpPr/>
          <p:nvPr/>
        </p:nvSpPr>
        <p:spPr>
          <a:xfrm>
            <a:off x="7764125" y="1614900"/>
            <a:ext cx="1038600" cy="4002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99">
            <a:hlinkClick r:id="rId3"/>
          </p:cNvPr>
          <p:cNvPicPr preferRelativeResize="0"/>
          <p:nvPr/>
        </p:nvPicPr>
        <p:blipFill>
          <a:blip r:embed="rId4">
            <a:alphaModFix/>
          </a:blip>
          <a:stretch>
            <a:fillRect/>
          </a:stretch>
        </p:blipFill>
        <p:spPr>
          <a:xfrm>
            <a:off x="3265125" y="130575"/>
            <a:ext cx="3116275" cy="4906349"/>
          </a:xfrm>
          <a:prstGeom prst="rect">
            <a:avLst/>
          </a:prstGeom>
          <a:noFill/>
          <a:ln>
            <a:noFill/>
          </a:ln>
        </p:spPr>
      </p:pic>
      <p:sp>
        <p:nvSpPr>
          <p:cNvPr id="690" name="Google Shape;690;p99"/>
          <p:cNvSpPr txBox="1"/>
          <p:nvPr/>
        </p:nvSpPr>
        <p:spPr>
          <a:xfrm>
            <a:off x="242650" y="606850"/>
            <a:ext cx="2375700" cy="3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232333"/>
                </a:solidFill>
                <a:highlight>
                  <a:srgbClr val="FFFFFF"/>
                </a:highlight>
              </a:rPr>
              <a:t>K-12 Schools Community Forum: Caring for students in the wake of COVID-19</a:t>
            </a:r>
            <a:endParaRPr sz="1050">
              <a:solidFill>
                <a:srgbClr val="232333"/>
              </a:solidFill>
              <a:highlight>
                <a:srgbClr val="FFFFFF"/>
              </a:highlight>
            </a:endParaRPr>
          </a:p>
          <a:p>
            <a:pPr marL="0" lvl="0" indent="0" algn="l" rtl="0">
              <a:lnSpc>
                <a:spcPct val="115000"/>
              </a:lnSpc>
              <a:spcBef>
                <a:spcPts val="1800"/>
              </a:spcBef>
              <a:spcAft>
                <a:spcPts val="0"/>
              </a:spcAft>
              <a:buNone/>
            </a:pPr>
            <a:r>
              <a:rPr lang="en" sz="1050">
                <a:solidFill>
                  <a:srgbClr val="232333"/>
                </a:solidFill>
                <a:highlight>
                  <a:srgbClr val="FFFFFF"/>
                </a:highlight>
              </a:rPr>
              <a:t>Presented by the California COVID-19 Virtual Training Academy (VTA+), this webinar is intended for California school and district level staff, students, families and partners including public health and county offices of education.</a:t>
            </a:r>
            <a:endParaRPr sz="1050">
              <a:solidFill>
                <a:srgbClr val="232333"/>
              </a:solidFill>
              <a:highlight>
                <a:srgbClr val="FFFFFF"/>
              </a:highlight>
            </a:endParaRPr>
          </a:p>
          <a:p>
            <a:pPr marL="0" lvl="0" indent="0" algn="l" rtl="0">
              <a:lnSpc>
                <a:spcPct val="115000"/>
              </a:lnSpc>
              <a:spcBef>
                <a:spcPts val="1800"/>
              </a:spcBef>
              <a:spcAft>
                <a:spcPts val="0"/>
              </a:spcAft>
              <a:buClr>
                <a:schemeClr val="dk1"/>
              </a:buClr>
              <a:buSzPts val="1100"/>
              <a:buFont typeface="Arial"/>
              <a:buNone/>
            </a:pPr>
            <a:r>
              <a:rPr lang="en" sz="1050" u="sng">
                <a:solidFill>
                  <a:schemeClr val="hlink"/>
                </a:solidFill>
                <a:highlight>
                  <a:srgbClr val="FFFFFF"/>
                </a:highlight>
                <a:hlinkClick r:id="rId3"/>
              </a:rPr>
              <a:t>Register Here!</a:t>
            </a:r>
            <a:endParaRPr sz="1050">
              <a:solidFill>
                <a:srgbClr val="232333"/>
              </a:solidFill>
              <a:highlight>
                <a:srgbClr val="FFFFFF"/>
              </a:highlight>
            </a:endParaRPr>
          </a:p>
          <a:p>
            <a:pPr marL="1143000" lvl="0" indent="0" algn="l" rtl="0">
              <a:lnSpc>
                <a:spcPct val="115000"/>
              </a:lnSpc>
              <a:spcBef>
                <a:spcPts val="1800"/>
              </a:spcBef>
              <a:spcAft>
                <a:spcPts val="0"/>
              </a:spcAft>
              <a:buClr>
                <a:schemeClr val="dk1"/>
              </a:buClr>
              <a:buSzPts val="1100"/>
              <a:buFont typeface="Arial"/>
              <a:buNone/>
            </a:pPr>
            <a:endParaRPr sz="1050">
              <a:solidFill>
                <a:srgbClr val="232333"/>
              </a:solidFill>
              <a:highlight>
                <a:srgbClr val="FFFFFF"/>
              </a:highlight>
            </a:endParaRPr>
          </a:p>
          <a:p>
            <a:pPr marL="0" lvl="0" indent="0" algn="l" rtl="0">
              <a:spcBef>
                <a:spcPts val="1800"/>
              </a:spcBef>
              <a:spcAft>
                <a:spcPts val="0"/>
              </a:spcAft>
              <a:buNone/>
            </a:pPr>
            <a:endParaRPr/>
          </a:p>
        </p:txBody>
      </p:sp>
      <p:sp>
        <p:nvSpPr>
          <p:cNvPr id="691" name="Google Shape;691;p99"/>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0"/>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a:p>
        </p:txBody>
      </p:sp>
      <p:sp>
        <p:nvSpPr>
          <p:cNvPr id="697" name="Google Shape;697;p100"/>
          <p:cNvSpPr txBox="1"/>
          <p:nvPr/>
        </p:nvSpPr>
        <p:spPr>
          <a:xfrm>
            <a:off x="223150" y="449550"/>
            <a:ext cx="87276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0072C6"/>
                </a:solidFill>
                <a:latin typeface="Source Sans Pro"/>
                <a:ea typeface="Source Sans Pro"/>
                <a:cs typeface="Source Sans Pro"/>
                <a:sym typeface="Source Sans Pro"/>
              </a:rPr>
              <a:t>REFERENCES &amp; </a:t>
            </a:r>
            <a:endParaRPr sz="4000" b="1">
              <a:solidFill>
                <a:srgbClr val="0072C6"/>
              </a:solidFill>
              <a:latin typeface="Source Sans Pro"/>
              <a:ea typeface="Source Sans Pro"/>
              <a:cs typeface="Source Sans Pro"/>
              <a:sym typeface="Source Sans Pro"/>
            </a:endParaRPr>
          </a:p>
          <a:p>
            <a:pPr marL="0" lvl="0" indent="0" algn="l" rtl="0">
              <a:spcBef>
                <a:spcPts val="0"/>
              </a:spcBef>
              <a:spcAft>
                <a:spcPts val="0"/>
              </a:spcAft>
              <a:buNone/>
            </a:pPr>
            <a:r>
              <a:rPr lang="en" sz="4000" b="1">
                <a:solidFill>
                  <a:srgbClr val="0072C6"/>
                </a:solidFill>
                <a:latin typeface="Source Sans Pro"/>
                <a:ea typeface="Source Sans Pro"/>
                <a:cs typeface="Source Sans Pro"/>
                <a:sym typeface="Source Sans Pro"/>
              </a:rPr>
              <a:t>RESOURCES</a:t>
            </a:r>
            <a:endParaRPr/>
          </a:p>
        </p:txBody>
      </p:sp>
      <p:pic>
        <p:nvPicPr>
          <p:cNvPr id="698" name="Google Shape;698;p100"/>
          <p:cNvPicPr preferRelativeResize="0"/>
          <p:nvPr/>
        </p:nvPicPr>
        <p:blipFill>
          <a:blip r:embed="rId3">
            <a:alphaModFix/>
          </a:blip>
          <a:stretch>
            <a:fillRect/>
          </a:stretch>
        </p:blipFill>
        <p:spPr>
          <a:xfrm>
            <a:off x="6569375" y="2862100"/>
            <a:ext cx="2381250" cy="1743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1100"/>
              <a:buNone/>
            </a:pPr>
            <a:r>
              <a:rPr lang="en" sz="3480" b="1"/>
              <a:t>Bivalent booster available to public!​</a:t>
            </a:r>
            <a:endParaRPr sz="3480" b="1"/>
          </a:p>
        </p:txBody>
      </p:sp>
      <p:sp>
        <p:nvSpPr>
          <p:cNvPr id="704" name="Google Shape;704;p10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457200" lvl="0" indent="-292100" algn="l" rtl="0">
              <a:spcBef>
                <a:spcPts val="800"/>
              </a:spcBef>
              <a:spcAft>
                <a:spcPts val="0"/>
              </a:spcAft>
              <a:buSzPts val="1000"/>
              <a:buChar char="●"/>
            </a:pPr>
            <a:r>
              <a:rPr lang="en" sz="1700"/>
              <a:t>Designed to protect against Omicron subvariants BA.4 and BA.5 and original COVID-19 strain.​</a:t>
            </a:r>
            <a:endParaRPr sz="1700"/>
          </a:p>
          <a:p>
            <a:pPr marL="457200" lvl="0" indent="0" algn="l" rtl="0">
              <a:spcBef>
                <a:spcPts val="800"/>
              </a:spcBef>
              <a:spcAft>
                <a:spcPts val="0"/>
              </a:spcAft>
              <a:buNone/>
            </a:pPr>
            <a:endParaRPr sz="1700"/>
          </a:p>
          <a:p>
            <a:pPr marL="457200" lvl="0" indent="-292100" algn="l" rtl="0">
              <a:spcBef>
                <a:spcPts val="800"/>
              </a:spcBef>
              <a:spcAft>
                <a:spcPts val="0"/>
              </a:spcAft>
              <a:buSzPts val="1000"/>
              <a:buChar char="●"/>
            </a:pPr>
            <a:r>
              <a:rPr lang="en" sz="1700"/>
              <a:t>Get the booster at least two months after completing primary or booster vaccination.​</a:t>
            </a:r>
            <a:endParaRPr sz="1700"/>
          </a:p>
          <a:p>
            <a:pPr marL="0" lvl="0" indent="0" algn="l" rtl="0">
              <a:spcBef>
                <a:spcPts val="800"/>
              </a:spcBef>
              <a:spcAft>
                <a:spcPts val="0"/>
              </a:spcAft>
              <a:buNone/>
            </a:pPr>
            <a:endParaRPr/>
          </a:p>
        </p:txBody>
      </p:sp>
      <p:pic>
        <p:nvPicPr>
          <p:cNvPr id="705" name="Google Shape;705;p101"/>
          <p:cNvPicPr preferRelativeResize="0"/>
          <p:nvPr/>
        </p:nvPicPr>
        <p:blipFill>
          <a:blip r:embed="rId3">
            <a:alphaModFix/>
          </a:blip>
          <a:stretch>
            <a:fillRect/>
          </a:stretch>
        </p:blipFill>
        <p:spPr>
          <a:xfrm>
            <a:off x="0" y="2826725"/>
            <a:ext cx="9144000" cy="1933575"/>
          </a:xfrm>
          <a:prstGeom prst="rect">
            <a:avLst/>
          </a:prstGeom>
          <a:noFill/>
          <a:ln>
            <a:noFill/>
          </a:ln>
        </p:spPr>
      </p:pic>
      <p:sp>
        <p:nvSpPr>
          <p:cNvPr id="706" name="Google Shape;706;p10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 </a:t>
            </a:r>
            <a:endParaRPr/>
          </a:p>
        </p:txBody>
      </p:sp>
      <p:sp>
        <p:nvSpPr>
          <p:cNvPr id="707" name="Google Shape;707;p101"/>
          <p:cNvSpPr txBox="1"/>
          <p:nvPr/>
        </p:nvSpPr>
        <p:spPr>
          <a:xfrm>
            <a:off x="1499900" y="3094513"/>
            <a:ext cx="7230600" cy="124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u="sng">
                <a:solidFill>
                  <a:srgbClr val="6B9F25"/>
                </a:solidFill>
                <a:hlinkClick r:id="rId4">
                  <a:extLst>
                    <a:ext uri="{A12FA001-AC4F-418D-AE19-62706E023703}">
                      <ahyp:hlinkClr xmlns:ahyp="http://schemas.microsoft.com/office/drawing/2018/hyperlinkcolor" val="tx"/>
                    </a:ext>
                  </a:extLst>
                </a:hlinkClick>
              </a:rPr>
              <a:t>Request</a:t>
            </a:r>
            <a:r>
              <a:rPr lang="en" sz="2100" b="1">
                <a:solidFill>
                  <a:srgbClr val="404040"/>
                </a:solidFill>
              </a:rPr>
              <a:t> </a:t>
            </a:r>
            <a:r>
              <a:rPr lang="en" sz="2100" b="1">
                <a:solidFill>
                  <a:schemeClr val="dk1"/>
                </a:solidFill>
              </a:rPr>
              <a:t>a free pop-up vaccination clinic from CDPH:</a:t>
            </a:r>
            <a:endParaRPr sz="2100" b="1">
              <a:solidFill>
                <a:schemeClr val="dk1"/>
              </a:solidFill>
            </a:endParaRPr>
          </a:p>
          <a:p>
            <a:pPr marL="558800" lvl="0" indent="-292100" algn="l" rtl="0">
              <a:lnSpc>
                <a:spcPct val="115000"/>
              </a:lnSpc>
              <a:spcBef>
                <a:spcPts val="0"/>
              </a:spcBef>
              <a:spcAft>
                <a:spcPts val="0"/>
              </a:spcAft>
              <a:buClr>
                <a:schemeClr val="dk1"/>
              </a:buClr>
              <a:buSzPts val="1000"/>
              <a:buFont typeface="Arial"/>
              <a:buChar char="●"/>
            </a:pPr>
            <a:r>
              <a:rPr lang="en" sz="1450">
                <a:solidFill>
                  <a:schemeClr val="dk1"/>
                </a:solidFill>
              </a:rPr>
              <a:t> Open to schools, childcare centers, community organizations, employers, and more.​</a:t>
            </a:r>
            <a:endParaRPr sz="1450">
              <a:solidFill>
                <a:schemeClr val="dk1"/>
              </a:solidFill>
            </a:endParaRPr>
          </a:p>
          <a:p>
            <a:pPr marL="558800" lvl="0" indent="-292100" algn="l" rtl="0">
              <a:lnSpc>
                <a:spcPct val="115000"/>
              </a:lnSpc>
              <a:spcBef>
                <a:spcPts val="0"/>
              </a:spcBef>
              <a:spcAft>
                <a:spcPts val="0"/>
              </a:spcAft>
              <a:buClr>
                <a:schemeClr val="dk1"/>
              </a:buClr>
              <a:buSzPts val="1000"/>
              <a:buFont typeface="Arial"/>
              <a:buChar char="●"/>
            </a:pPr>
            <a:r>
              <a:rPr lang="en" sz="1450">
                <a:solidFill>
                  <a:schemeClr val="dk1"/>
                </a:solidFill>
              </a:rPr>
              <a:t> Should have 50+ interested participants per day, per event.</a:t>
            </a:r>
            <a:endParaRPr sz="2400" b="1">
              <a:solidFill>
                <a:schemeClr val="dk1"/>
              </a:solidFill>
            </a:endParaRPr>
          </a:p>
        </p:txBody>
      </p:sp>
      <p:sp>
        <p:nvSpPr>
          <p:cNvPr id="708" name="Google Shape;708;p101"/>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102">
            <a:hlinkClick r:id="rId3"/>
          </p:cNvPr>
          <p:cNvPicPr preferRelativeResize="0"/>
          <p:nvPr/>
        </p:nvPicPr>
        <p:blipFill>
          <a:blip r:embed="rId4">
            <a:alphaModFix/>
          </a:blip>
          <a:stretch>
            <a:fillRect/>
          </a:stretch>
        </p:blipFill>
        <p:spPr>
          <a:xfrm>
            <a:off x="2977900" y="403925"/>
            <a:ext cx="3188201" cy="4164349"/>
          </a:xfrm>
          <a:prstGeom prst="rect">
            <a:avLst/>
          </a:prstGeom>
          <a:noFill/>
          <a:ln>
            <a:noFill/>
          </a:ln>
          <a:effectLst>
            <a:outerShdw blurRad="57150" dist="66675" dir="11040000" algn="bl" rotWithShape="0">
              <a:srgbClr val="000000">
                <a:alpha val="32000"/>
              </a:srgbClr>
            </a:outerShdw>
          </a:effectLst>
        </p:spPr>
      </p:pic>
      <p:pic>
        <p:nvPicPr>
          <p:cNvPr id="714" name="Google Shape;714;p102"/>
          <p:cNvPicPr preferRelativeResize="0"/>
          <p:nvPr/>
        </p:nvPicPr>
        <p:blipFill>
          <a:blip r:embed="rId5">
            <a:alphaModFix/>
          </a:blip>
          <a:stretch>
            <a:fillRect/>
          </a:stretch>
        </p:blipFill>
        <p:spPr>
          <a:xfrm>
            <a:off x="505800" y="1048575"/>
            <a:ext cx="1781175" cy="1752600"/>
          </a:xfrm>
          <a:prstGeom prst="rect">
            <a:avLst/>
          </a:prstGeom>
          <a:noFill/>
          <a:ln>
            <a:noFill/>
          </a:ln>
        </p:spPr>
      </p:pic>
      <p:sp>
        <p:nvSpPr>
          <p:cNvPr id="715" name="Google Shape;715;p102"/>
          <p:cNvSpPr txBox="1"/>
          <p:nvPr/>
        </p:nvSpPr>
        <p:spPr>
          <a:xfrm>
            <a:off x="6462500" y="568000"/>
            <a:ext cx="2505600" cy="402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solidFill>
                  <a:schemeClr val="dk1"/>
                </a:solidFill>
              </a:rPr>
              <a:t>Booster schedule</a:t>
            </a:r>
            <a:endParaRPr sz="4400">
              <a:solidFill>
                <a:schemeClr val="dk1"/>
              </a:solidFill>
            </a:endParaRPr>
          </a:p>
          <a:p>
            <a:pPr marL="0" lvl="0" indent="0" algn="l" rtl="0">
              <a:spcBef>
                <a:spcPts val="0"/>
              </a:spcBef>
              <a:spcAft>
                <a:spcPts val="0"/>
              </a:spcAft>
              <a:buNone/>
            </a:pPr>
            <a:endParaRPr sz="4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800">
                <a:solidFill>
                  <a:schemeClr val="dk1"/>
                </a:solidFill>
              </a:rPr>
              <a:t>See CDPH’s</a:t>
            </a:r>
            <a:r>
              <a:rPr lang="en" sz="1800">
                <a:solidFill>
                  <a:schemeClr val="dk1"/>
                </a:solidFill>
                <a:uFill>
                  <a:noFill/>
                </a:uFill>
                <a:hlinkClick r:id="rId3">
                  <a:extLst>
                    <a:ext uri="{A12FA001-AC4F-418D-AE19-62706E023703}">
                      <ahyp:hlinkClr xmlns:ahyp="http://schemas.microsoft.com/office/drawing/2018/hyperlinkcolor" val="tx"/>
                    </a:ext>
                  </a:extLst>
                </a:hlinkClick>
              </a:rPr>
              <a:t> </a:t>
            </a:r>
            <a:r>
              <a:rPr lang="en" sz="1800" u="sng">
                <a:solidFill>
                  <a:schemeClr val="hlink"/>
                </a:solidFill>
                <a:hlinkClick r:id="rId3"/>
              </a:rPr>
              <a:t>COVID-19 Vaccine Timing Resource</a:t>
            </a:r>
            <a:endParaRPr sz="1800" u="sng">
              <a:solidFill>
                <a:schemeClr val="hlink"/>
              </a:solidFill>
            </a:endParaRPr>
          </a:p>
          <a:p>
            <a:pPr marL="0" lvl="0" indent="0" algn="l" rtl="0">
              <a:spcBef>
                <a:spcPts val="200"/>
              </a:spcBef>
              <a:spcAft>
                <a:spcPts val="0"/>
              </a:spcAft>
              <a:buNone/>
            </a:pPr>
            <a:endParaRPr sz="4400">
              <a:solidFill>
                <a:schemeClr val="dk1"/>
              </a:solidFill>
            </a:endParaRPr>
          </a:p>
        </p:txBody>
      </p:sp>
      <p:sp>
        <p:nvSpPr>
          <p:cNvPr id="716" name="Google Shape;716;p102"/>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103">
            <a:hlinkClick r:id="rId3"/>
          </p:cNvPr>
          <p:cNvPicPr preferRelativeResize="0"/>
          <p:nvPr/>
        </p:nvPicPr>
        <p:blipFill>
          <a:blip r:embed="rId4">
            <a:alphaModFix/>
          </a:blip>
          <a:stretch>
            <a:fillRect/>
          </a:stretch>
        </p:blipFill>
        <p:spPr>
          <a:xfrm>
            <a:off x="2802025" y="341750"/>
            <a:ext cx="3539950" cy="4587199"/>
          </a:xfrm>
          <a:prstGeom prst="rect">
            <a:avLst/>
          </a:prstGeom>
          <a:noFill/>
          <a:ln>
            <a:noFill/>
          </a:ln>
          <a:effectLst>
            <a:outerShdw blurRad="114300" dist="66675" dir="10680000" algn="bl" rotWithShape="0">
              <a:srgbClr val="000000">
                <a:alpha val="39000"/>
              </a:srgbClr>
            </a:outerShdw>
          </a:effectLst>
        </p:spPr>
      </p:pic>
      <p:pic>
        <p:nvPicPr>
          <p:cNvPr id="722" name="Google Shape;722;p103"/>
          <p:cNvPicPr preferRelativeResize="0"/>
          <p:nvPr/>
        </p:nvPicPr>
        <p:blipFill>
          <a:blip r:embed="rId5">
            <a:alphaModFix/>
          </a:blip>
          <a:stretch>
            <a:fillRect/>
          </a:stretch>
        </p:blipFill>
        <p:spPr>
          <a:xfrm>
            <a:off x="348025" y="695150"/>
            <a:ext cx="1752600" cy="781050"/>
          </a:xfrm>
          <a:prstGeom prst="rect">
            <a:avLst/>
          </a:prstGeom>
          <a:noFill/>
          <a:ln>
            <a:noFill/>
          </a:ln>
        </p:spPr>
      </p:pic>
      <p:sp>
        <p:nvSpPr>
          <p:cNvPr id="723" name="Google Shape;723;p103"/>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4"/>
          <p:cNvSpPr txBox="1">
            <a:spLocks noGrp="1"/>
          </p:cNvSpPr>
          <p:nvPr>
            <p:ph type="title"/>
          </p:nvPr>
        </p:nvSpPr>
        <p:spPr>
          <a:xfrm>
            <a:off x="169650" y="273850"/>
            <a:ext cx="8848500" cy="506400"/>
          </a:xfrm>
          <a:prstGeom prst="rect">
            <a:avLst/>
          </a:prstGeom>
        </p:spPr>
        <p:txBody>
          <a:bodyPr spcFirstLastPara="1" wrap="square" lIns="68575" tIns="34275" rIns="68575" bIns="34275" anchor="ctr" anchorCtr="0">
            <a:normAutofit/>
          </a:bodyPr>
          <a:lstStyle/>
          <a:p>
            <a:pPr marL="0" lvl="0" indent="0" algn="l" rtl="0">
              <a:lnSpc>
                <a:spcPct val="115000"/>
              </a:lnSpc>
              <a:spcBef>
                <a:spcPts val="1100"/>
              </a:spcBef>
              <a:spcAft>
                <a:spcPts val="1100"/>
              </a:spcAft>
              <a:buNone/>
            </a:pPr>
            <a:r>
              <a:rPr lang="en" sz="2600" u="sng">
                <a:solidFill>
                  <a:schemeClr val="hlink"/>
                </a:solidFill>
                <a:highlight>
                  <a:srgbClr val="FFFFFF"/>
                </a:highlight>
                <a:hlinkClick r:id="rId3"/>
              </a:rPr>
              <a:t>State Public Health Officer Order of October 14, 2022</a:t>
            </a:r>
            <a:endParaRPr sz="2600"/>
          </a:p>
        </p:txBody>
      </p:sp>
      <p:sp>
        <p:nvSpPr>
          <p:cNvPr id="729" name="Google Shape;729;p104"/>
          <p:cNvSpPr txBox="1">
            <a:spLocks noGrp="1"/>
          </p:cNvSpPr>
          <p:nvPr>
            <p:ph type="body" idx="1"/>
          </p:nvPr>
        </p:nvSpPr>
        <p:spPr>
          <a:xfrm>
            <a:off x="219325" y="895600"/>
            <a:ext cx="8160900" cy="3852300"/>
          </a:xfrm>
          <a:prstGeom prst="rect">
            <a:avLst/>
          </a:prstGeom>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1200" b="1">
                <a:solidFill>
                  <a:srgbClr val="202020"/>
                </a:solidFill>
                <a:highlight>
                  <a:srgbClr val="FFFFFF"/>
                </a:highlight>
                <a:latin typeface="Source Sans Pro"/>
                <a:ea typeface="Source Sans Pro"/>
                <a:cs typeface="Source Sans Pro"/>
                <a:sym typeface="Source Sans Pro"/>
              </a:rPr>
              <a:t>Updates as of October 14, 2022:  </a:t>
            </a:r>
            <a:r>
              <a:rPr lang="en" sz="1200">
                <a:solidFill>
                  <a:srgbClr val="202020"/>
                </a:solidFill>
                <a:highlight>
                  <a:srgbClr val="FFFFFF"/>
                </a:highlight>
                <a:latin typeface="Source Sans Pro"/>
                <a:ea typeface="Source Sans Pro"/>
                <a:cs typeface="Source Sans Pro"/>
                <a:sym typeface="Source Sans Pro"/>
              </a:rPr>
              <a:t>Updated definition of close contact to provide entities strategies to prioritize response to potential exposures.</a:t>
            </a:r>
            <a:endParaRPr sz="120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a:p>
        </p:txBody>
      </p:sp>
      <p:sp>
        <p:nvSpPr>
          <p:cNvPr id="730" name="Google Shape;730;p104"/>
          <p:cNvSpPr/>
          <p:nvPr/>
        </p:nvSpPr>
        <p:spPr>
          <a:xfrm>
            <a:off x="264600" y="1499625"/>
            <a:ext cx="8699100" cy="19203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4"/>
          <p:cNvSpPr txBox="1"/>
          <p:nvPr/>
        </p:nvSpPr>
        <p:spPr>
          <a:xfrm>
            <a:off x="413900" y="1587825"/>
            <a:ext cx="8549700" cy="1913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n" sz="1500" b="1">
                <a:solidFill>
                  <a:srgbClr val="202020"/>
                </a:solidFill>
              </a:rPr>
              <a:t>Exposures in indoor spaces less than 400,000 cubic feet per floor:</a:t>
            </a:r>
            <a:endParaRPr sz="1500" b="1">
              <a:solidFill>
                <a:srgbClr val="202020"/>
              </a:solidFill>
            </a:endParaRPr>
          </a:p>
          <a:p>
            <a:pPr marL="0" lvl="0" indent="0" algn="l" rtl="0">
              <a:lnSpc>
                <a:spcPct val="100000"/>
              </a:lnSpc>
              <a:spcBef>
                <a:spcPts val="200"/>
              </a:spcBef>
              <a:spcAft>
                <a:spcPts val="0"/>
              </a:spcAft>
              <a:buNone/>
            </a:pPr>
            <a:endParaRPr sz="1500" b="1">
              <a:solidFill>
                <a:srgbClr val="202020"/>
              </a:solidFill>
            </a:endParaRPr>
          </a:p>
          <a:p>
            <a:pPr marL="457200" lvl="0" indent="-323850" algn="l" rtl="0">
              <a:lnSpc>
                <a:spcPct val="100000"/>
              </a:lnSpc>
              <a:spcBef>
                <a:spcPts val="400"/>
              </a:spcBef>
              <a:spcAft>
                <a:spcPts val="0"/>
              </a:spcAft>
              <a:buClr>
                <a:srgbClr val="202020"/>
              </a:buClr>
              <a:buSzPts val="1500"/>
              <a:buChar char="●"/>
            </a:pPr>
            <a:r>
              <a:rPr lang="en" sz="1500">
                <a:solidFill>
                  <a:srgbClr val="202020"/>
                </a:solidFill>
              </a:rPr>
              <a:t>Sharing the same indoor airspace for a cumulative total of 15 minutes or more over a 24-hour period during an infected person's infectious period.</a:t>
            </a:r>
            <a:endParaRPr sz="1500">
              <a:solidFill>
                <a:srgbClr val="202020"/>
              </a:solidFill>
            </a:endParaRPr>
          </a:p>
          <a:p>
            <a:pPr marL="457200" lvl="0" indent="-323850" algn="l" rtl="0">
              <a:lnSpc>
                <a:spcPct val="100000"/>
              </a:lnSpc>
              <a:spcBef>
                <a:spcPts val="0"/>
              </a:spcBef>
              <a:spcAft>
                <a:spcPts val="0"/>
              </a:spcAft>
              <a:buClr>
                <a:srgbClr val="202020"/>
              </a:buClr>
              <a:buSzPts val="1500"/>
              <a:buChar char="●"/>
            </a:pPr>
            <a:r>
              <a:rPr lang="en" sz="1500">
                <a:solidFill>
                  <a:srgbClr val="202020"/>
                </a:solidFill>
              </a:rPr>
              <a:t>Spaces that are separated by floor-to-ceiling walls are considered distinct indoor airspaces.</a:t>
            </a:r>
            <a:endParaRPr sz="1500">
              <a:solidFill>
                <a:srgbClr val="202020"/>
              </a:solidFill>
            </a:endParaRPr>
          </a:p>
          <a:p>
            <a:pPr marL="457200" lvl="0" indent="-323850" algn="l" rtl="0">
              <a:lnSpc>
                <a:spcPct val="100000"/>
              </a:lnSpc>
              <a:spcBef>
                <a:spcPts val="0"/>
              </a:spcBef>
              <a:spcAft>
                <a:spcPts val="0"/>
              </a:spcAft>
              <a:buClr>
                <a:srgbClr val="202020"/>
              </a:buClr>
              <a:buSzPts val="1500"/>
              <a:buChar char="●"/>
            </a:pPr>
            <a:r>
              <a:rPr lang="en" sz="1500">
                <a:solidFill>
                  <a:srgbClr val="202020"/>
                </a:solidFill>
              </a:rPr>
              <a:t>Most or all designees work in spaces fewer than 400,000 cubic feet.</a:t>
            </a:r>
            <a:endParaRPr sz="1500">
              <a:solidFill>
                <a:srgbClr val="202020"/>
              </a:solidFill>
            </a:endParaRPr>
          </a:p>
          <a:p>
            <a:pPr marL="0" lvl="0" indent="0" algn="l" rtl="0">
              <a:spcBef>
                <a:spcPts val="400"/>
              </a:spcBef>
              <a:spcAft>
                <a:spcPts val="0"/>
              </a:spcAft>
              <a:buNone/>
            </a:pPr>
            <a:endParaRPr/>
          </a:p>
        </p:txBody>
      </p:sp>
      <p:sp>
        <p:nvSpPr>
          <p:cNvPr id="732" name="Google Shape;732;p104"/>
          <p:cNvSpPr txBox="1"/>
          <p:nvPr/>
        </p:nvSpPr>
        <p:spPr>
          <a:xfrm>
            <a:off x="474900" y="3494575"/>
            <a:ext cx="8448300" cy="137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200" b="1">
                <a:solidFill>
                  <a:srgbClr val="202020"/>
                </a:solidFill>
              </a:rPr>
              <a:t>Exposures in large indoor spaces greater than 400,000 cubic feet per floor:</a:t>
            </a:r>
            <a:endParaRPr sz="1200" b="1">
              <a:solidFill>
                <a:srgbClr val="202020"/>
              </a:solidFill>
            </a:endParaRPr>
          </a:p>
          <a:p>
            <a:pPr marL="0" lvl="0" indent="0" algn="l" rtl="0">
              <a:lnSpc>
                <a:spcPct val="115000"/>
              </a:lnSpc>
              <a:spcBef>
                <a:spcPts val="200"/>
              </a:spcBef>
              <a:spcAft>
                <a:spcPts val="0"/>
              </a:spcAft>
              <a:buClr>
                <a:schemeClr val="dk1"/>
              </a:buClr>
              <a:buSzPts val="1100"/>
              <a:buFont typeface="Arial"/>
              <a:buNone/>
            </a:pPr>
            <a:r>
              <a:rPr lang="en" sz="1200">
                <a:solidFill>
                  <a:srgbClr val="F07F09"/>
                </a:solidFill>
              </a:rPr>
              <a:t>•</a:t>
            </a:r>
            <a:r>
              <a:rPr lang="en" sz="1200">
                <a:solidFill>
                  <a:srgbClr val="202020"/>
                </a:solidFill>
              </a:rPr>
              <a:t>Being within 6 feet of the infected person for a cumulative total of 15 minutes or more over a 24-hour period during the infected person's infectious period.</a:t>
            </a:r>
            <a:endParaRPr sz="1200">
              <a:solidFill>
                <a:srgbClr val="202020"/>
              </a:solidFill>
            </a:endParaRPr>
          </a:p>
          <a:p>
            <a:pPr marL="0" lvl="0" indent="0" algn="l" rtl="0">
              <a:lnSpc>
                <a:spcPct val="115000"/>
              </a:lnSpc>
              <a:spcBef>
                <a:spcPts val="400"/>
              </a:spcBef>
              <a:spcAft>
                <a:spcPts val="0"/>
              </a:spcAft>
              <a:buClr>
                <a:schemeClr val="dk1"/>
              </a:buClr>
              <a:buSzPts val="1100"/>
              <a:buFont typeface="Arial"/>
              <a:buNone/>
            </a:pPr>
            <a:r>
              <a:rPr lang="en" sz="1200">
                <a:solidFill>
                  <a:srgbClr val="F07F09"/>
                </a:solidFill>
              </a:rPr>
              <a:t>•</a:t>
            </a:r>
            <a:r>
              <a:rPr lang="en" sz="1200">
                <a:solidFill>
                  <a:srgbClr val="202020"/>
                </a:solidFill>
              </a:rPr>
              <a:t>Very unlikely for any designees to work in spaces this large.</a:t>
            </a:r>
            <a:endParaRPr sz="1200">
              <a:solidFill>
                <a:srgbClr val="202020"/>
              </a:solidFill>
            </a:endParaRPr>
          </a:p>
          <a:p>
            <a:pPr marL="0" lvl="0" indent="0" algn="l" rtl="0">
              <a:spcBef>
                <a:spcPts val="400"/>
              </a:spcBef>
              <a:spcAft>
                <a:spcPts val="0"/>
              </a:spcAft>
              <a:buNone/>
            </a:pPr>
            <a:endParaRPr/>
          </a:p>
        </p:txBody>
      </p:sp>
      <p:sp>
        <p:nvSpPr>
          <p:cNvPr id="733" name="Google Shape;733;p104"/>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5"/>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600"/>
              <a:buFont typeface="Quattrocento Sans"/>
              <a:buNone/>
            </a:pPr>
            <a:r>
              <a:rPr lang="en">
                <a:solidFill>
                  <a:schemeClr val="dk1"/>
                </a:solidFill>
              </a:rPr>
              <a:t>Your Leadership</a:t>
            </a:r>
            <a:endParaRPr/>
          </a:p>
        </p:txBody>
      </p:sp>
      <p:sp>
        <p:nvSpPr>
          <p:cNvPr id="740" name="Google Shape;740;p105"/>
          <p:cNvSpPr txBox="1">
            <a:spLocks noGrp="1"/>
          </p:cNvSpPr>
          <p:nvPr>
            <p:ph type="body" idx="1"/>
          </p:nvPr>
        </p:nvSpPr>
        <p:spPr>
          <a:xfrm>
            <a:off x="822959" y="1384301"/>
            <a:ext cx="5358012" cy="3017520"/>
          </a:xfrm>
          <a:prstGeom prst="rect">
            <a:avLst/>
          </a:prstGeom>
          <a:noFill/>
          <a:ln>
            <a:noFill/>
          </a:ln>
        </p:spPr>
        <p:txBody>
          <a:bodyPr spcFirstLastPara="1" wrap="square" lIns="0" tIns="34275" rIns="0" bIns="34275" anchor="t" anchorCtr="0">
            <a:normAutofit/>
          </a:bodyPr>
          <a:lstStyle/>
          <a:p>
            <a:pPr marL="342900" lvl="0" indent="-336550" algn="l" rtl="0">
              <a:lnSpc>
                <a:spcPct val="90000"/>
              </a:lnSpc>
              <a:spcBef>
                <a:spcPts val="0"/>
              </a:spcBef>
              <a:spcAft>
                <a:spcPts val="0"/>
              </a:spcAft>
              <a:buSzPts val="1500"/>
              <a:buAutoNum type="arabicPeriod"/>
            </a:pPr>
            <a:r>
              <a:rPr lang="en" b="1">
                <a:solidFill>
                  <a:schemeClr val="dk1"/>
                </a:solidFill>
              </a:rPr>
              <a:t>Look to wastewater data to understand how much COVID is currently in your communities.</a:t>
            </a:r>
            <a:endParaRPr/>
          </a:p>
          <a:p>
            <a:pPr marL="342900" lvl="0" indent="-336550" algn="l" rtl="0">
              <a:lnSpc>
                <a:spcPct val="90000"/>
              </a:lnSpc>
              <a:spcBef>
                <a:spcPts val="1100"/>
              </a:spcBef>
              <a:spcAft>
                <a:spcPts val="0"/>
              </a:spcAft>
              <a:buSzPts val="1500"/>
              <a:buAutoNum type="arabicPeriod"/>
            </a:pPr>
            <a:r>
              <a:rPr lang="en" b="1">
                <a:solidFill>
                  <a:schemeClr val="dk1"/>
                </a:solidFill>
              </a:rPr>
              <a:t>Encourage behavior change. COVID is still spreading, making many people sick every day.</a:t>
            </a:r>
            <a:endParaRPr b="1">
              <a:solidFill>
                <a:schemeClr val="dk1"/>
              </a:solidFill>
            </a:endParaRPr>
          </a:p>
          <a:p>
            <a:pPr marL="558800" lvl="3" indent="-133350" algn="l" rtl="0">
              <a:lnSpc>
                <a:spcPct val="90000"/>
              </a:lnSpc>
              <a:spcBef>
                <a:spcPts val="300"/>
              </a:spcBef>
              <a:spcAft>
                <a:spcPts val="0"/>
              </a:spcAft>
              <a:buSzPts val="1100"/>
              <a:buFont typeface="Arial"/>
              <a:buChar char="•"/>
            </a:pPr>
            <a:r>
              <a:rPr lang="en">
                <a:solidFill>
                  <a:schemeClr val="dk1"/>
                </a:solidFill>
              </a:rPr>
              <a:t>Promote vaccination and booster shots </a:t>
            </a:r>
            <a:endParaRPr/>
          </a:p>
          <a:p>
            <a:pPr marL="558800" lvl="3" indent="-133350" algn="l" rtl="0">
              <a:lnSpc>
                <a:spcPct val="90000"/>
              </a:lnSpc>
              <a:spcBef>
                <a:spcPts val="500"/>
              </a:spcBef>
              <a:spcAft>
                <a:spcPts val="0"/>
              </a:spcAft>
              <a:buSzPts val="1100"/>
              <a:buFont typeface="Arial"/>
              <a:buChar char="•"/>
            </a:pPr>
            <a:r>
              <a:rPr lang="en">
                <a:solidFill>
                  <a:schemeClr val="dk1"/>
                </a:solidFill>
              </a:rPr>
              <a:t>Encourage your communities to wear a high-quality mask indoors </a:t>
            </a:r>
            <a:endParaRPr>
              <a:solidFill>
                <a:schemeClr val="dk1"/>
              </a:solidFill>
            </a:endParaRPr>
          </a:p>
          <a:p>
            <a:pPr marL="558800" lvl="3" indent="-133350" algn="l" rtl="0">
              <a:lnSpc>
                <a:spcPct val="90000"/>
              </a:lnSpc>
              <a:spcBef>
                <a:spcPts val="500"/>
              </a:spcBef>
              <a:spcAft>
                <a:spcPts val="0"/>
              </a:spcAft>
              <a:buSzPts val="1100"/>
              <a:buFont typeface="Arial"/>
              <a:buChar char="•"/>
            </a:pPr>
            <a:r>
              <a:rPr lang="en">
                <a:solidFill>
                  <a:schemeClr val="dk1"/>
                </a:solidFill>
              </a:rPr>
              <a:t>Ensure there is proper ventilation when gathering indoors, especially during the holidays</a:t>
            </a:r>
            <a:endParaRPr/>
          </a:p>
          <a:p>
            <a:pPr marL="558800" lvl="3" indent="-133350" algn="l" rtl="0">
              <a:lnSpc>
                <a:spcPct val="90000"/>
              </a:lnSpc>
              <a:spcBef>
                <a:spcPts val="500"/>
              </a:spcBef>
              <a:spcAft>
                <a:spcPts val="0"/>
              </a:spcAft>
              <a:buSzPts val="1100"/>
              <a:buFont typeface="Arial"/>
              <a:buChar char="•"/>
            </a:pPr>
            <a:r>
              <a:rPr lang="en">
                <a:solidFill>
                  <a:schemeClr val="dk1"/>
                </a:solidFill>
              </a:rPr>
              <a:t>Advise constituents to test before and after gatherings</a:t>
            </a:r>
            <a:endParaRPr/>
          </a:p>
          <a:p>
            <a:pPr marL="342900" lvl="0" indent="-336550" algn="l" rtl="0">
              <a:lnSpc>
                <a:spcPct val="90000"/>
              </a:lnSpc>
              <a:spcBef>
                <a:spcPts val="1200"/>
              </a:spcBef>
              <a:spcAft>
                <a:spcPts val="0"/>
              </a:spcAft>
              <a:buSzPts val="1500"/>
              <a:buAutoNum type="arabicPeriod"/>
            </a:pPr>
            <a:r>
              <a:rPr lang="en" b="1">
                <a:solidFill>
                  <a:schemeClr val="dk1"/>
                </a:solidFill>
              </a:rPr>
              <a:t>Continue partnerships for wastewater monitoring.</a:t>
            </a:r>
            <a:endParaRPr/>
          </a:p>
          <a:p>
            <a:pPr marL="558800" lvl="3" indent="-133350" algn="l" rtl="0">
              <a:lnSpc>
                <a:spcPct val="90000"/>
              </a:lnSpc>
              <a:spcBef>
                <a:spcPts val="300"/>
              </a:spcBef>
              <a:spcAft>
                <a:spcPts val="0"/>
              </a:spcAft>
              <a:buSzPts val="1100"/>
              <a:buFont typeface="Arial"/>
              <a:buChar char="•"/>
            </a:pPr>
            <a:r>
              <a:rPr lang="en">
                <a:solidFill>
                  <a:schemeClr val="dk1"/>
                </a:solidFill>
              </a:rPr>
              <a:t>Your City government wastewater agency is partnering with the County to make this possible. </a:t>
            </a:r>
            <a:endParaRPr b="1">
              <a:solidFill>
                <a:schemeClr val="dk1"/>
              </a:solidFill>
            </a:endParaRPr>
          </a:p>
        </p:txBody>
      </p:sp>
      <p:pic>
        <p:nvPicPr>
          <p:cNvPr id="741" name="Google Shape;741;p105"/>
          <p:cNvPicPr preferRelativeResize="0"/>
          <p:nvPr/>
        </p:nvPicPr>
        <p:blipFill rotWithShape="1">
          <a:blip r:embed="rId3">
            <a:alphaModFix/>
          </a:blip>
          <a:srcRect/>
          <a:stretch/>
        </p:blipFill>
        <p:spPr>
          <a:xfrm>
            <a:off x="6103886" y="1333854"/>
            <a:ext cx="2901359" cy="290614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6"/>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37</a:t>
            </a:fld>
            <a:endParaRPr/>
          </a:p>
        </p:txBody>
      </p:sp>
      <p:sp>
        <p:nvSpPr>
          <p:cNvPr id="747" name="Google Shape;747;p106"/>
          <p:cNvSpPr txBox="1"/>
          <p:nvPr/>
        </p:nvSpPr>
        <p:spPr>
          <a:xfrm>
            <a:off x="161400" y="332475"/>
            <a:ext cx="8821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u="sng">
                <a:solidFill>
                  <a:schemeClr val="hlink"/>
                </a:solidFill>
                <a:highlight>
                  <a:srgbClr val="FFFFFF"/>
                </a:highlight>
                <a:latin typeface="Source Sans Pro"/>
                <a:ea typeface="Source Sans Pro"/>
                <a:cs typeface="Source Sans Pro"/>
                <a:sym typeface="Source Sans Pro"/>
                <a:hlinkClick r:id="rId3"/>
              </a:rPr>
              <a:t>Post-COVID Conditions (Long COVID)</a:t>
            </a:r>
            <a:endParaRPr/>
          </a:p>
        </p:txBody>
      </p:sp>
      <p:sp>
        <p:nvSpPr>
          <p:cNvPr id="748" name="Google Shape;748;p106"/>
          <p:cNvSpPr txBox="1"/>
          <p:nvPr/>
        </p:nvSpPr>
        <p:spPr>
          <a:xfrm>
            <a:off x="203550" y="1353475"/>
            <a:ext cx="86382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a:solidFill>
                  <a:srgbClr val="202020"/>
                </a:solidFill>
                <a:highlight>
                  <a:srgbClr val="FFFFFF"/>
                </a:highlight>
                <a:latin typeface="Source Sans Pro"/>
                <a:ea typeface="Source Sans Pro"/>
                <a:cs typeface="Source Sans Pro"/>
                <a:sym typeface="Source Sans Pro"/>
              </a:rPr>
              <a:t>Some people have new, returning, or lingering symptoms weeks to months after having COVID-19. This condition can be called many names including </a:t>
            </a:r>
            <a:r>
              <a:rPr lang="en" sz="1350" b="1" i="1">
                <a:solidFill>
                  <a:srgbClr val="202020"/>
                </a:solidFill>
                <a:highlight>
                  <a:srgbClr val="FFFFFF"/>
                </a:highlight>
                <a:latin typeface="Source Sans Pro"/>
                <a:ea typeface="Source Sans Pro"/>
                <a:cs typeface="Source Sans Pro"/>
                <a:sym typeface="Source Sans Pro"/>
              </a:rPr>
              <a:t>post-COVID conditions, long COVID, long haul COVID, and Post-Acute Sequelae of COVID-19 (PASC)</a:t>
            </a:r>
            <a:r>
              <a:rPr lang="en" sz="1350">
                <a:solidFill>
                  <a:srgbClr val="202020"/>
                </a:solidFill>
                <a:highlight>
                  <a:srgbClr val="FFFFFF"/>
                </a:highlight>
                <a:latin typeface="Source Sans Pro"/>
                <a:ea typeface="Source Sans Pro"/>
                <a:cs typeface="Source Sans Pro"/>
                <a:sym typeface="Source Sans Pro"/>
              </a:rPr>
              <a:t>. </a:t>
            </a: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r>
              <a:rPr lang="en" sz="1350">
                <a:solidFill>
                  <a:srgbClr val="202020"/>
                </a:solidFill>
                <a:highlight>
                  <a:srgbClr val="FFFFFF"/>
                </a:highlight>
                <a:latin typeface="Source Sans Pro"/>
                <a:ea typeface="Source Sans Pro"/>
                <a:cs typeface="Source Sans Pro"/>
                <a:sym typeface="Source Sans Pro"/>
              </a:rPr>
              <a:t>People with these conditions are sometimes called “long-haulers.” Since July 2021, post-COVID conditions have been considered a </a:t>
            </a:r>
            <a:r>
              <a:rPr lang="en" sz="1350">
                <a:solidFill>
                  <a:srgbClr val="0071BC"/>
                </a:solidFill>
                <a:highlight>
                  <a:srgbClr val="FFFFFF"/>
                </a:highlight>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disability under the Americans with Disabilities Act (ADA)</a:t>
            </a:r>
            <a:r>
              <a:rPr lang="en" sz="1350">
                <a:solidFill>
                  <a:srgbClr val="202020"/>
                </a:solidFill>
                <a:highlight>
                  <a:srgbClr val="FFFFFF"/>
                </a:highlight>
                <a:latin typeface="Source Sans Pro"/>
                <a:ea typeface="Source Sans Pro"/>
                <a:cs typeface="Source Sans Pro"/>
                <a:sym typeface="Source Sans Pro"/>
              </a:rPr>
              <a:t>. </a:t>
            </a: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r>
              <a:rPr lang="en" sz="1350">
                <a:solidFill>
                  <a:srgbClr val="202020"/>
                </a:solidFill>
                <a:highlight>
                  <a:srgbClr val="FFFFFF"/>
                </a:highlight>
                <a:latin typeface="Source Sans Pro"/>
                <a:ea typeface="Source Sans Pro"/>
                <a:cs typeface="Source Sans Pro"/>
                <a:sym typeface="Source Sans Pro"/>
              </a:rPr>
              <a:t>Anyone who had COVID-19 can develop a post-COVID condition, including people who had COVID-19 with no symptoms or very mild symptoms. People in any age group can develop post-COVID conditions, but they appear to be less common in children compared to adults. There is still a lot we do not know about post-COVID conditions, and this is an area of active research. </a:t>
            </a: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r>
              <a:rPr lang="en" sz="1350">
                <a:solidFill>
                  <a:srgbClr val="202020"/>
                </a:solidFill>
                <a:highlight>
                  <a:srgbClr val="FFFFFF"/>
                </a:highlight>
                <a:latin typeface="Source Sans Pro"/>
                <a:ea typeface="Source Sans Pro"/>
                <a:cs typeface="Source Sans Pro"/>
                <a:sym typeface="Source Sans Pro"/>
              </a:rPr>
              <a:t> Learn more about post-COVID conditions: </a:t>
            </a:r>
            <a:r>
              <a:rPr lang="en" sz="1350">
                <a:solidFill>
                  <a:srgbClr val="0071BC"/>
                </a:solidFill>
                <a:highlight>
                  <a:srgbClr val="FFFFFF"/>
                </a:highlight>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Post-COVID Conditions (Long COVID) Questions and Answers</a:t>
            </a:r>
            <a:r>
              <a:rPr lang="en" sz="1350">
                <a:solidFill>
                  <a:srgbClr val="202020"/>
                </a:solidFill>
                <a:highlight>
                  <a:srgbClr val="FFFFFF"/>
                </a:highlight>
                <a:latin typeface="Source Sans Pro"/>
                <a:ea typeface="Source Sans Pro"/>
                <a:cs typeface="Source Sans Pro"/>
                <a:sym typeface="Source Sans Pro"/>
              </a:rPr>
              <a:t>. </a:t>
            </a:r>
            <a:endParaRPr sz="1350">
              <a:solidFill>
                <a:srgbClr val="202020"/>
              </a:solidFill>
              <a:highlight>
                <a:srgbClr val="FFFFFF"/>
              </a:highlight>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7"/>
          <p:cNvSpPr txBox="1"/>
          <p:nvPr/>
        </p:nvSpPr>
        <p:spPr>
          <a:xfrm>
            <a:off x="6432775" y="3039950"/>
            <a:ext cx="272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54" name="Google Shape;754;p107"/>
          <p:cNvPicPr preferRelativeResize="0"/>
          <p:nvPr/>
        </p:nvPicPr>
        <p:blipFill>
          <a:blip r:embed="rId3">
            <a:alphaModFix/>
          </a:blip>
          <a:stretch>
            <a:fillRect/>
          </a:stretch>
        </p:blipFill>
        <p:spPr>
          <a:xfrm>
            <a:off x="1204175" y="284125"/>
            <a:ext cx="4280375" cy="4696524"/>
          </a:xfrm>
          <a:prstGeom prst="rect">
            <a:avLst/>
          </a:prstGeom>
          <a:noFill/>
          <a:ln>
            <a:noFill/>
          </a:ln>
        </p:spPr>
      </p:pic>
      <p:pic>
        <p:nvPicPr>
          <p:cNvPr id="755" name="Google Shape;755;p107"/>
          <p:cNvPicPr preferRelativeResize="0"/>
          <p:nvPr/>
        </p:nvPicPr>
        <p:blipFill>
          <a:blip r:embed="rId4">
            <a:alphaModFix/>
          </a:blip>
          <a:stretch>
            <a:fillRect/>
          </a:stretch>
        </p:blipFill>
        <p:spPr>
          <a:xfrm>
            <a:off x="5589475" y="1455225"/>
            <a:ext cx="3354651" cy="2022738"/>
          </a:xfrm>
          <a:prstGeom prst="rect">
            <a:avLst/>
          </a:prstGeom>
          <a:noFill/>
          <a:ln>
            <a:noFill/>
          </a:ln>
        </p:spPr>
      </p:pic>
      <p:sp>
        <p:nvSpPr>
          <p:cNvPr id="756" name="Google Shape;756;p107"/>
          <p:cNvSpPr txBox="1"/>
          <p:nvPr/>
        </p:nvSpPr>
        <p:spPr>
          <a:xfrm>
            <a:off x="5625275" y="284125"/>
            <a:ext cx="3141600" cy="158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lnSpc>
                <a:spcPct val="120000"/>
              </a:lnSpc>
              <a:spcBef>
                <a:spcPts val="0"/>
              </a:spcBef>
              <a:spcAft>
                <a:spcPts val="0"/>
              </a:spcAft>
              <a:buClr>
                <a:schemeClr val="dk1"/>
              </a:buClr>
              <a:buSzPts val="1100"/>
              <a:buFont typeface="Arial"/>
              <a:buNone/>
            </a:pPr>
            <a:r>
              <a:rPr lang="en" sz="1200" b="1" u="sng">
                <a:solidFill>
                  <a:schemeClr val="hlink"/>
                </a:solidFill>
                <a:highlight>
                  <a:srgbClr val="FFFFFF"/>
                </a:highlight>
                <a:latin typeface="Roboto"/>
                <a:ea typeface="Roboto"/>
                <a:cs typeface="Roboto"/>
                <a:sym typeface="Roboto"/>
                <a:hlinkClick r:id="rId5"/>
              </a:rPr>
              <a:t>More than 50 long-term effects of COVID-19: a systematic review and meta-analysis</a:t>
            </a:r>
            <a:endParaRPr sz="1200" b="1">
              <a:solidFill>
                <a:srgbClr val="222222"/>
              </a:solidFill>
              <a:highlight>
                <a:srgbClr val="FFFFFF"/>
              </a:highlight>
              <a:latin typeface="Roboto"/>
              <a:ea typeface="Roboto"/>
              <a:cs typeface="Roboto"/>
              <a:sym typeface="Roboto"/>
            </a:endParaRPr>
          </a:p>
          <a:p>
            <a:pPr marL="0" lvl="0" indent="0" algn="l" rtl="0">
              <a:spcBef>
                <a:spcPts val="1200"/>
              </a:spcBef>
              <a:spcAft>
                <a:spcPts val="0"/>
              </a:spcAft>
              <a:buNone/>
            </a:pPr>
            <a:endParaRPr/>
          </a:p>
        </p:txBody>
      </p:sp>
      <p:sp>
        <p:nvSpPr>
          <p:cNvPr id="757" name="Google Shape;757;p107"/>
          <p:cNvSpPr txBox="1"/>
          <p:nvPr/>
        </p:nvSpPr>
        <p:spPr>
          <a:xfrm>
            <a:off x="5606750" y="3477975"/>
            <a:ext cx="3320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chemeClr val="dk1"/>
                </a:solidFill>
              </a:rPr>
              <a:t>Hopeful:</a:t>
            </a:r>
            <a:r>
              <a:rPr lang="en" sz="1200">
                <a:solidFill>
                  <a:schemeClr val="dk1"/>
                </a:solidFill>
                <a:uFill>
                  <a:noFill/>
                </a:uFill>
                <a:hlinkClick r:id="rId6">
                  <a:extLst>
                    <a:ext uri="{A12FA001-AC4F-418D-AE19-62706E023703}">
                      <ahyp:hlinkClr xmlns:ahyp="http://schemas.microsoft.com/office/drawing/2018/hyperlinkcolor" val="tx"/>
                    </a:ext>
                  </a:extLst>
                </a:hlinkClick>
              </a:rPr>
              <a:t> </a:t>
            </a:r>
            <a:r>
              <a:rPr lang="en" sz="1200" u="sng">
                <a:solidFill>
                  <a:schemeClr val="hlink"/>
                </a:solidFill>
                <a:hlinkClick r:id="rId6"/>
              </a:rPr>
              <a:t>2022 meta-analysis</a:t>
            </a:r>
            <a:r>
              <a:rPr lang="en" sz="1200" u="sng">
                <a:solidFill>
                  <a:schemeClr val="hlink"/>
                </a:solidFill>
              </a:rPr>
              <a:t> </a:t>
            </a:r>
            <a:r>
              <a:rPr lang="en" sz="1200">
                <a:solidFill>
                  <a:schemeClr val="dk1"/>
                </a:solidFill>
              </a:rPr>
              <a:t>of 18 studies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Long-COVID19 not as prevalent as 2021,</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Severe COVID19 less frequent,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Immunity (vaccinations/infection) better</a:t>
            </a:r>
            <a:endParaRPr sz="1200"/>
          </a:p>
        </p:txBody>
      </p:sp>
      <p:sp>
        <p:nvSpPr>
          <p:cNvPr id="758" name="Google Shape;758;p107"/>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108">
            <a:hlinkClick r:id="rId3"/>
          </p:cNvPr>
          <p:cNvPicPr preferRelativeResize="0"/>
          <p:nvPr/>
        </p:nvPicPr>
        <p:blipFill>
          <a:blip r:embed="rId4">
            <a:alphaModFix/>
          </a:blip>
          <a:stretch>
            <a:fillRect/>
          </a:stretch>
        </p:blipFill>
        <p:spPr>
          <a:xfrm>
            <a:off x="149200" y="280975"/>
            <a:ext cx="3633975" cy="2988325"/>
          </a:xfrm>
          <a:prstGeom prst="rect">
            <a:avLst/>
          </a:prstGeom>
          <a:noFill/>
          <a:ln>
            <a:noFill/>
          </a:ln>
        </p:spPr>
      </p:pic>
      <p:pic>
        <p:nvPicPr>
          <p:cNvPr id="764" name="Google Shape;764;p108">
            <a:hlinkClick r:id="rId3"/>
          </p:cNvPr>
          <p:cNvPicPr preferRelativeResize="0"/>
          <p:nvPr/>
        </p:nvPicPr>
        <p:blipFill>
          <a:blip r:embed="rId5">
            <a:alphaModFix/>
          </a:blip>
          <a:stretch>
            <a:fillRect/>
          </a:stretch>
        </p:blipFill>
        <p:spPr>
          <a:xfrm>
            <a:off x="3825650" y="863100"/>
            <a:ext cx="5194575" cy="3386524"/>
          </a:xfrm>
          <a:prstGeom prst="rect">
            <a:avLst/>
          </a:prstGeom>
          <a:noFill/>
          <a:ln>
            <a:noFill/>
          </a:ln>
        </p:spPr>
      </p:pic>
      <p:sp>
        <p:nvSpPr>
          <p:cNvPr id="765" name="Google Shape;765;p108"/>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3"/>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000"/>
              <a:buFont typeface="Quattrocento Sans"/>
              <a:buNone/>
            </a:pPr>
            <a:r>
              <a:rPr lang="en" sz="3000"/>
              <a:t>Concentration of COVID-19 in wastewater samples- Past 365 days</a:t>
            </a:r>
            <a:endParaRPr/>
          </a:p>
        </p:txBody>
      </p:sp>
      <p:sp>
        <p:nvSpPr>
          <p:cNvPr id="478" name="Google Shape;478;p73"/>
          <p:cNvSpPr txBox="1"/>
          <p:nvPr/>
        </p:nvSpPr>
        <p:spPr>
          <a:xfrm>
            <a:off x="4748758" y="4376261"/>
            <a:ext cx="3513893" cy="19620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3"/>
              </a:rPr>
              <a:t>SARS-CoV-2 Wastewater Monitoring Data - County of Santa Clara</a:t>
            </a:r>
            <a:endParaRPr sz="800">
              <a:solidFill>
                <a:schemeClr val="dk1"/>
              </a:solidFill>
              <a:latin typeface="Quattrocento Sans"/>
              <a:ea typeface="Quattrocento Sans"/>
              <a:cs typeface="Quattrocento Sans"/>
              <a:sym typeface="Quattrocento Sans"/>
            </a:endParaRPr>
          </a:p>
        </p:txBody>
      </p:sp>
      <p:sp>
        <p:nvSpPr>
          <p:cNvPr id="479" name="Google Shape;479;p73"/>
          <p:cNvSpPr txBox="1"/>
          <p:nvPr/>
        </p:nvSpPr>
        <p:spPr>
          <a:xfrm>
            <a:off x="881349" y="4295470"/>
            <a:ext cx="329128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Quattrocento Sans"/>
                <a:ea typeface="Quattrocento Sans"/>
                <a:cs typeface="Quattrocento Sans"/>
                <a:sym typeface="Quattrocento Sans"/>
              </a:rPr>
              <a:t>Last updated: 12/05/22</a:t>
            </a:r>
            <a:endParaRPr sz="1100"/>
          </a:p>
        </p:txBody>
      </p:sp>
      <p:pic>
        <p:nvPicPr>
          <p:cNvPr id="480" name="Google Shape;480;p73">
            <a:hlinkClick r:id="rId3"/>
          </p:cNvPr>
          <p:cNvPicPr preferRelativeResize="0"/>
          <p:nvPr/>
        </p:nvPicPr>
        <p:blipFill rotWithShape="1">
          <a:blip r:embed="rId4">
            <a:alphaModFix/>
          </a:blip>
          <a:srcRect/>
          <a:stretch/>
        </p:blipFill>
        <p:spPr>
          <a:xfrm>
            <a:off x="819746" y="1376694"/>
            <a:ext cx="7316985" cy="2925893"/>
          </a:xfrm>
          <a:prstGeom prst="rect">
            <a:avLst/>
          </a:prstGeom>
          <a:noFill/>
          <a:ln>
            <a:noFill/>
          </a:ln>
        </p:spPr>
      </p:pic>
      <p:pic>
        <p:nvPicPr>
          <p:cNvPr id="481" name="Google Shape;481;p73"/>
          <p:cNvPicPr preferRelativeResize="0"/>
          <p:nvPr/>
        </p:nvPicPr>
        <p:blipFill rotWithShape="1">
          <a:blip r:embed="rId5">
            <a:alphaModFix/>
          </a:blip>
          <a:srcRect/>
          <a:stretch/>
        </p:blipFill>
        <p:spPr>
          <a:xfrm>
            <a:off x="2945095" y="1376694"/>
            <a:ext cx="1952254" cy="108806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09"/>
          <p:cNvSpPr txBox="1">
            <a:spLocks noGrp="1"/>
          </p:cNvSpPr>
          <p:nvPr>
            <p:ph type="title"/>
          </p:nvPr>
        </p:nvSpPr>
        <p:spPr>
          <a:xfrm>
            <a:off x="119925" y="1064075"/>
            <a:ext cx="8889900" cy="8763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140000"/>
              </a:lnSpc>
              <a:spcBef>
                <a:spcPts val="1500"/>
              </a:spcBef>
              <a:spcAft>
                <a:spcPts val="800"/>
              </a:spcAft>
              <a:buSzPct val="55555"/>
              <a:buNone/>
            </a:pPr>
            <a:r>
              <a:rPr lang="en" sz="2800" b="1" u="sng">
                <a:solidFill>
                  <a:schemeClr val="hlink"/>
                </a:solidFill>
                <a:highlight>
                  <a:srgbClr val="FFFFFF"/>
                </a:highlight>
                <a:latin typeface="Source Sans Pro"/>
                <a:ea typeface="Source Sans Pro"/>
                <a:cs typeface="Source Sans Pro"/>
                <a:sym typeface="Source Sans Pro"/>
                <a:hlinkClick r:id="rId3"/>
              </a:rPr>
              <a:t>​Considerations for Child Care and School Settings </a:t>
            </a:r>
            <a:endParaRPr/>
          </a:p>
        </p:txBody>
      </p:sp>
      <p:sp>
        <p:nvSpPr>
          <p:cNvPr id="771" name="Google Shape;771;p109"/>
          <p:cNvSpPr txBox="1">
            <a:spLocks noGrp="1"/>
          </p:cNvSpPr>
          <p:nvPr>
            <p:ph type="body" idx="1"/>
          </p:nvPr>
        </p:nvSpPr>
        <p:spPr>
          <a:xfrm>
            <a:off x="119925" y="1940375"/>
            <a:ext cx="8939400" cy="3047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1200"/>
              </a:spcBef>
              <a:spcAft>
                <a:spcPts val="0"/>
              </a:spcAft>
              <a:buSzPts val="1400"/>
              <a:buNone/>
            </a:pPr>
            <a:r>
              <a:rPr lang="en" sz="1700"/>
              <a:t>CDPH recently published</a:t>
            </a:r>
            <a:r>
              <a:rPr lang="en" sz="1700">
                <a:solidFill>
                  <a:schemeClr val="hlink"/>
                </a:solidFill>
                <a:uFill>
                  <a:noFill/>
                </a:uFill>
                <a:hlinkClick r:id="rId3"/>
              </a:rPr>
              <a:t> </a:t>
            </a:r>
            <a:r>
              <a:rPr lang="en" sz="1700" u="sng">
                <a:solidFill>
                  <a:schemeClr val="hlink"/>
                </a:solidFill>
                <a:hlinkClick r:id="rId3"/>
              </a:rPr>
              <a:t>MPX Considerations for Child Care and School Settings</a:t>
            </a:r>
            <a:endParaRPr sz="1700" u="sng">
              <a:solidFill>
                <a:schemeClr val="hlink"/>
              </a:solidFill>
            </a:endParaRPr>
          </a:p>
          <a:p>
            <a:pPr marL="914400" lvl="0" indent="0" algn="l" rtl="0">
              <a:lnSpc>
                <a:spcPct val="90000"/>
              </a:lnSpc>
              <a:spcBef>
                <a:spcPts val="800"/>
              </a:spcBef>
              <a:spcAft>
                <a:spcPts val="0"/>
              </a:spcAft>
              <a:buClr>
                <a:schemeClr val="dk1"/>
              </a:buClr>
              <a:buSzPts val="1100"/>
              <a:buFont typeface="Arial"/>
              <a:buNone/>
            </a:pPr>
            <a:r>
              <a:rPr lang="en" sz="1300" i="1">
                <a:solidFill>
                  <a:srgbClr val="1C1C1C"/>
                </a:solidFill>
              </a:rPr>
              <a:t>“Notification of MPX cases on school or childcare site NOT needed for individuals who are not exposed according to Public Health Department”</a:t>
            </a:r>
            <a:endParaRPr sz="1700" u="sng">
              <a:solidFill>
                <a:schemeClr val="hlink"/>
              </a:solidFill>
            </a:endParaRPr>
          </a:p>
          <a:p>
            <a:pPr marL="0" lvl="0" indent="0" algn="l" rtl="0">
              <a:lnSpc>
                <a:spcPct val="90000"/>
              </a:lnSpc>
              <a:spcBef>
                <a:spcPts val="1200"/>
              </a:spcBef>
              <a:spcAft>
                <a:spcPts val="0"/>
              </a:spcAft>
              <a:buSzPts val="1400"/>
              <a:buNone/>
            </a:pPr>
            <a:r>
              <a:rPr lang="en" sz="1700" b="1"/>
              <a:t>Takeaway:</a:t>
            </a:r>
            <a:endParaRPr sz="1700" b="1"/>
          </a:p>
          <a:p>
            <a:pPr marL="914400" lvl="0" indent="0" algn="l" rtl="0">
              <a:lnSpc>
                <a:spcPct val="115000"/>
              </a:lnSpc>
              <a:spcBef>
                <a:spcPts val="200"/>
              </a:spcBef>
              <a:spcAft>
                <a:spcPts val="0"/>
              </a:spcAft>
              <a:buSzPts val="1400"/>
              <a:buNone/>
            </a:pPr>
            <a:r>
              <a:rPr lang="en" sz="1300"/>
              <a:t>If a person with MPX symptoms was at your childcare facility or school site, you should contact the County of Santa Clara Public Health Department* for further assistance.</a:t>
            </a:r>
            <a:endParaRPr sz="1300"/>
          </a:p>
          <a:p>
            <a:pPr marL="914400" lvl="0" indent="0" algn="l" rtl="0">
              <a:lnSpc>
                <a:spcPct val="115000"/>
              </a:lnSpc>
              <a:spcBef>
                <a:spcPts val="400"/>
              </a:spcBef>
              <a:spcAft>
                <a:spcPts val="0"/>
              </a:spcAft>
              <a:buSzPts val="1400"/>
              <a:buNone/>
            </a:pPr>
            <a:r>
              <a:rPr lang="en" sz="1300"/>
              <a:t>For exposed/contacts of someone with MPX,</a:t>
            </a:r>
            <a:r>
              <a:rPr lang="en" sz="1300" b="1"/>
              <a:t> no quarantine</a:t>
            </a:r>
            <a:r>
              <a:rPr lang="en" sz="1300"/>
              <a:t> is needed. If positive for MPX, they must isolate: sccphd.org/mpx </a:t>
            </a:r>
            <a:endParaRPr sz="1300"/>
          </a:p>
          <a:p>
            <a:pPr marL="914400" lvl="0" indent="0" algn="l" rtl="0">
              <a:lnSpc>
                <a:spcPct val="90000"/>
              </a:lnSpc>
              <a:spcBef>
                <a:spcPts val="800"/>
              </a:spcBef>
              <a:spcAft>
                <a:spcPts val="0"/>
              </a:spcAft>
              <a:buSzPts val="1400"/>
              <a:buNone/>
            </a:pPr>
            <a:r>
              <a:rPr lang="en" sz="1300"/>
              <a:t>*</a:t>
            </a:r>
            <a:r>
              <a:rPr lang="en" sz="1300" b="1" i="1" u="sng">
                <a:solidFill>
                  <a:schemeClr val="hlink"/>
                </a:solidFill>
                <a:highlight>
                  <a:srgbClr val="FFFFFF"/>
                </a:highlight>
                <a:latin typeface="Source Sans Pro"/>
                <a:ea typeface="Source Sans Pro"/>
                <a:cs typeface="Source Sans Pro"/>
                <a:sym typeface="Source Sans Pro"/>
                <a:hlinkClick r:id="rId4"/>
              </a:rPr>
              <a:t>MPXcase@PHD.sccgov.org</a:t>
            </a:r>
            <a:r>
              <a:rPr lang="en" sz="1300" b="1" i="1">
                <a:solidFill>
                  <a:srgbClr val="202020"/>
                </a:solidFill>
                <a:highlight>
                  <a:srgbClr val="FFFFFF"/>
                </a:highlight>
                <a:latin typeface="Source Sans Pro"/>
                <a:ea typeface="Source Sans Pro"/>
                <a:cs typeface="Source Sans Pro"/>
                <a:sym typeface="Source Sans Pro"/>
              </a:rPr>
              <a:t> or (408)792-3720 for MPX information (Eng/Spanish) </a:t>
            </a:r>
            <a:endParaRPr sz="1300" b="1" i="1">
              <a:solidFill>
                <a:srgbClr val="202020"/>
              </a:solidFill>
              <a:highlight>
                <a:srgbClr val="FFFFFF"/>
              </a:highlight>
              <a:latin typeface="Source Sans Pro"/>
              <a:ea typeface="Source Sans Pro"/>
              <a:cs typeface="Source Sans Pro"/>
              <a:sym typeface="Source Sans Pro"/>
            </a:endParaRPr>
          </a:p>
        </p:txBody>
      </p:sp>
      <p:pic>
        <p:nvPicPr>
          <p:cNvPr id="772" name="Google Shape;772;p109">
            <a:hlinkClick r:id="rId5"/>
          </p:cNvPr>
          <p:cNvPicPr preferRelativeResize="0"/>
          <p:nvPr/>
        </p:nvPicPr>
        <p:blipFill rotWithShape="1">
          <a:blip r:embed="rId6">
            <a:alphaModFix/>
          </a:blip>
          <a:srcRect/>
          <a:stretch/>
        </p:blipFill>
        <p:spPr>
          <a:xfrm>
            <a:off x="1055600" y="292900"/>
            <a:ext cx="7032799" cy="813875"/>
          </a:xfrm>
          <a:prstGeom prst="rect">
            <a:avLst/>
          </a:prstGeom>
          <a:noFill/>
          <a:ln>
            <a:noFill/>
          </a:ln>
        </p:spPr>
      </p:pic>
      <p:sp>
        <p:nvSpPr>
          <p:cNvPr id="773" name="Google Shape;773;p109"/>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10"/>
          <p:cNvSpPr txBox="1">
            <a:spLocks noGrp="1"/>
          </p:cNvSpPr>
          <p:nvPr>
            <p:ph type="title"/>
          </p:nvPr>
        </p:nvSpPr>
        <p:spPr>
          <a:xfrm>
            <a:off x="6530899" y="322968"/>
            <a:ext cx="2949300" cy="12003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2400"/>
              <a:buNone/>
            </a:pPr>
            <a:r>
              <a:rPr lang="en" b="1"/>
              <a:t>Winter sports</a:t>
            </a:r>
            <a:br>
              <a:rPr lang="en" b="1"/>
            </a:br>
            <a:r>
              <a:rPr lang="en" b="1"/>
              <a:t>&amp; MPX</a:t>
            </a:r>
            <a:endParaRPr b="1"/>
          </a:p>
        </p:txBody>
      </p:sp>
      <p:sp>
        <p:nvSpPr>
          <p:cNvPr id="779" name="Google Shape;779;p110"/>
          <p:cNvSpPr txBox="1">
            <a:spLocks noGrp="1"/>
          </p:cNvSpPr>
          <p:nvPr>
            <p:ph type="body" idx="2"/>
          </p:nvPr>
        </p:nvSpPr>
        <p:spPr>
          <a:xfrm>
            <a:off x="6196760" y="1815103"/>
            <a:ext cx="2371274" cy="2858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200"/>
              <a:buNone/>
            </a:pPr>
            <a:r>
              <a:rPr lang="en" sz="1400"/>
              <a:t>New educational materials from Public Health about contact sports and risk of MPX.</a:t>
            </a:r>
            <a:endParaRPr/>
          </a:p>
          <a:p>
            <a:pPr marL="0" lvl="0" indent="0" algn="l" rtl="0">
              <a:lnSpc>
                <a:spcPct val="90000"/>
              </a:lnSpc>
              <a:spcBef>
                <a:spcPts val="800"/>
              </a:spcBef>
              <a:spcAft>
                <a:spcPts val="0"/>
              </a:spcAft>
              <a:buSzPts val="1200"/>
              <a:buNone/>
            </a:pPr>
            <a:endParaRPr sz="1400"/>
          </a:p>
          <a:p>
            <a:pPr marL="0" lvl="0" indent="0" algn="l" rtl="0">
              <a:lnSpc>
                <a:spcPct val="90000"/>
              </a:lnSpc>
              <a:spcBef>
                <a:spcPts val="800"/>
              </a:spcBef>
              <a:spcAft>
                <a:spcPts val="0"/>
              </a:spcAft>
              <a:buSzPts val="1200"/>
              <a:buNone/>
            </a:pPr>
            <a:r>
              <a:rPr lang="en" sz="1400"/>
              <a:t>Questions/concerns:</a:t>
            </a:r>
            <a:endParaRPr/>
          </a:p>
          <a:p>
            <a:pPr marL="0" lvl="0" indent="0" algn="l" rtl="0">
              <a:lnSpc>
                <a:spcPct val="90000"/>
              </a:lnSpc>
              <a:spcBef>
                <a:spcPts val="800"/>
              </a:spcBef>
              <a:spcAft>
                <a:spcPts val="0"/>
              </a:spcAft>
              <a:buSzPts val="1200"/>
              <a:buNone/>
            </a:pPr>
            <a:r>
              <a:rPr lang="en" sz="1400" u="sng">
                <a:solidFill>
                  <a:schemeClr val="hlink"/>
                </a:solidFill>
                <a:hlinkClick r:id="rId3"/>
              </a:rPr>
              <a:t>mpxcase@phd.sccgov.org</a:t>
            </a:r>
            <a:r>
              <a:rPr lang="en" sz="1400"/>
              <a:t> </a:t>
            </a:r>
            <a:endParaRPr/>
          </a:p>
          <a:p>
            <a:pPr marL="0" lvl="0" indent="0" algn="l" rtl="0">
              <a:lnSpc>
                <a:spcPct val="90000"/>
              </a:lnSpc>
              <a:spcBef>
                <a:spcPts val="800"/>
              </a:spcBef>
              <a:spcAft>
                <a:spcPts val="0"/>
              </a:spcAft>
              <a:buSzPts val="1200"/>
              <a:buNone/>
            </a:pPr>
            <a:r>
              <a:rPr lang="en" sz="1400"/>
              <a:t>MPX line (408) 792-3720 </a:t>
            </a:r>
            <a:endParaRPr/>
          </a:p>
          <a:p>
            <a:pPr marL="0" lvl="0" indent="0" algn="l" rtl="0">
              <a:lnSpc>
                <a:spcPct val="90000"/>
              </a:lnSpc>
              <a:spcBef>
                <a:spcPts val="800"/>
              </a:spcBef>
              <a:spcAft>
                <a:spcPts val="0"/>
              </a:spcAft>
              <a:buSzPts val="1200"/>
              <a:buNone/>
            </a:pPr>
            <a:r>
              <a:rPr lang="en" sz="1400"/>
              <a:t>M-F 8-5pm English/Spanish </a:t>
            </a:r>
            <a:endParaRPr/>
          </a:p>
          <a:p>
            <a:pPr marL="0" lvl="0" indent="0" algn="l" rtl="0">
              <a:lnSpc>
                <a:spcPct val="90000"/>
              </a:lnSpc>
              <a:spcBef>
                <a:spcPts val="800"/>
              </a:spcBef>
              <a:spcAft>
                <a:spcPts val="0"/>
              </a:spcAft>
              <a:buSzPts val="1200"/>
              <a:buNone/>
            </a:pPr>
            <a:endParaRPr sz="1400"/>
          </a:p>
        </p:txBody>
      </p:sp>
      <p:pic>
        <p:nvPicPr>
          <p:cNvPr id="780" name="Google Shape;780;p110"/>
          <p:cNvPicPr preferRelativeResize="0"/>
          <p:nvPr/>
        </p:nvPicPr>
        <p:blipFill rotWithShape="1">
          <a:blip r:embed="rId4">
            <a:alphaModFix/>
          </a:blip>
          <a:srcRect/>
          <a:stretch/>
        </p:blipFill>
        <p:spPr>
          <a:xfrm>
            <a:off x="1288925" y="322975"/>
            <a:ext cx="3876024" cy="4667351"/>
          </a:xfrm>
          <a:prstGeom prst="rect">
            <a:avLst/>
          </a:prstGeom>
          <a:noFill/>
          <a:ln>
            <a:noFill/>
          </a:ln>
        </p:spPr>
      </p:pic>
      <p:sp>
        <p:nvSpPr>
          <p:cNvPr id="781" name="Google Shape;781;p110"/>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1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800"/>
              <a:t>Fentanyl Resources</a:t>
            </a:r>
            <a:endParaRPr/>
          </a:p>
        </p:txBody>
      </p:sp>
      <p:sp>
        <p:nvSpPr>
          <p:cNvPr id="787" name="Google Shape;787;p11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endParaRPr sz="1000">
              <a:solidFill>
                <a:srgbClr val="201F1E"/>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u="sng">
                <a:solidFill>
                  <a:schemeClr val="hlink"/>
                </a:solidFill>
                <a:highlight>
                  <a:schemeClr val="lt1"/>
                </a:highlight>
                <a:latin typeface="Calibri"/>
                <a:ea typeface="Calibri"/>
                <a:cs typeface="Calibri"/>
                <a:sym typeface="Calibri"/>
                <a:hlinkClick r:id="rId3"/>
              </a:rPr>
              <a:t>www.cdph.ca.gov/StopOverdose</a:t>
            </a:r>
            <a:r>
              <a:rPr lang="en" sz="1400">
                <a:solidFill>
                  <a:srgbClr val="201F1E"/>
                </a:solidFill>
                <a:highlight>
                  <a:schemeClr val="lt1"/>
                </a:highlight>
                <a:latin typeface="Calibri"/>
                <a:ea typeface="Calibri"/>
                <a:cs typeface="Calibri"/>
                <a:sym typeface="Calibri"/>
              </a:rPr>
              <a:t>  </a:t>
            </a:r>
            <a:endParaRPr sz="1400">
              <a:solidFill>
                <a:srgbClr val="201F1E"/>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CDPH’s </a:t>
            </a:r>
            <a:r>
              <a:rPr lang="en" sz="1400" u="sng">
                <a:solidFill>
                  <a:schemeClr val="hlink"/>
                </a:solidFill>
                <a:highlight>
                  <a:schemeClr val="lt1"/>
                </a:highlight>
                <a:latin typeface="Calibri"/>
                <a:ea typeface="Calibri"/>
                <a:cs typeface="Calibri"/>
                <a:sym typeface="Calibri"/>
                <a:hlinkClick r:id="rId4"/>
              </a:rPr>
              <a:t>Naloxone Standing Order</a:t>
            </a:r>
            <a:endParaRPr sz="1400" u="sng">
              <a:solidFill>
                <a:schemeClr val="hlink"/>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DHCS’s </a:t>
            </a:r>
            <a:r>
              <a:rPr lang="en" sz="1400" u="sng">
                <a:solidFill>
                  <a:schemeClr val="hlink"/>
                </a:solidFill>
                <a:highlight>
                  <a:schemeClr val="lt1"/>
                </a:highlight>
                <a:latin typeface="Calibri"/>
                <a:ea typeface="Calibri"/>
                <a:cs typeface="Calibri"/>
                <a:sym typeface="Calibri"/>
                <a:hlinkClick r:id="rId5"/>
              </a:rPr>
              <a:t>Naloxone Distribution Project</a:t>
            </a:r>
            <a:endParaRPr sz="1400" u="sng">
              <a:solidFill>
                <a:schemeClr val="hlink"/>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CDPH Page On </a:t>
            </a:r>
            <a:r>
              <a:rPr lang="en" sz="1400" u="sng">
                <a:solidFill>
                  <a:schemeClr val="hlink"/>
                </a:solidFill>
                <a:highlight>
                  <a:schemeClr val="lt1"/>
                </a:highlight>
                <a:latin typeface="Calibri"/>
                <a:ea typeface="Calibri"/>
                <a:cs typeface="Calibri"/>
                <a:sym typeface="Calibri"/>
                <a:hlinkClick r:id="rId6"/>
              </a:rPr>
              <a:t>Fentanyl (ca.gov)</a:t>
            </a:r>
            <a:endParaRPr sz="1400" u="sng">
              <a:solidFill>
                <a:schemeClr val="hlink"/>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Recent News: </a:t>
            </a:r>
            <a:r>
              <a:rPr lang="en" sz="1400" u="sng">
                <a:solidFill>
                  <a:schemeClr val="hlink"/>
                </a:solidFill>
                <a:highlight>
                  <a:schemeClr val="lt1"/>
                </a:highlight>
                <a:latin typeface="Calibri"/>
                <a:ea typeface="Calibri"/>
                <a:cs typeface="Calibri"/>
                <a:sym typeface="Calibri"/>
                <a:hlinkClick r:id="rId7"/>
              </a:rPr>
              <a:t>Rainbow Fentanyl Alert (ca.gov)</a:t>
            </a:r>
            <a:endParaRPr sz="1400" u="sng">
              <a:solidFill>
                <a:schemeClr val="hlink"/>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General Information </a:t>
            </a:r>
            <a:r>
              <a:rPr lang="en" sz="1400" u="sng">
                <a:solidFill>
                  <a:schemeClr val="hlink"/>
                </a:solidFill>
                <a:highlight>
                  <a:schemeClr val="lt1"/>
                </a:highlight>
                <a:latin typeface="Calibri"/>
                <a:ea typeface="Calibri"/>
                <a:cs typeface="Calibri"/>
                <a:sym typeface="Calibri"/>
                <a:hlinkClick r:id="rId8"/>
              </a:rPr>
              <a:t>About Naloxone</a:t>
            </a:r>
            <a:endParaRPr sz="1400">
              <a:solidFill>
                <a:srgbClr val="201F1E"/>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Fresno County Webpage: </a:t>
            </a:r>
            <a:r>
              <a:rPr lang="en" sz="1400" u="sng">
                <a:solidFill>
                  <a:schemeClr val="hlink"/>
                </a:solidFill>
                <a:highlight>
                  <a:schemeClr val="lt1"/>
                </a:highlight>
                <a:latin typeface="Calibri"/>
                <a:ea typeface="Calibri"/>
                <a:cs typeface="Calibri"/>
                <a:sym typeface="Calibri"/>
                <a:hlinkClick r:id="rId9"/>
              </a:rPr>
              <a:t>Fentanyl Danger in Fresno County | County of Fresno</a:t>
            </a:r>
            <a:endParaRPr sz="1400">
              <a:solidFill>
                <a:srgbClr val="201F1E"/>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Fentanyl Awareness and Prevention information (including videos developed by Fresno County) are in the latest version of SHARE, which can be found here - </a:t>
            </a:r>
            <a:r>
              <a:rPr lang="en" sz="1400" u="sng">
                <a:solidFill>
                  <a:schemeClr val="hlink"/>
                </a:solidFill>
                <a:highlight>
                  <a:schemeClr val="lt1"/>
                </a:highlight>
                <a:latin typeface="Calibri"/>
                <a:ea typeface="Calibri"/>
                <a:cs typeface="Calibri"/>
                <a:sym typeface="Calibri"/>
                <a:hlinkClick r:id="rId10"/>
              </a:rPr>
              <a:t>https://schools.covid19.ca.gov/pages/share</a:t>
            </a:r>
            <a:endParaRPr sz="1400">
              <a:solidFill>
                <a:srgbClr val="201F1E"/>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400">
                <a:solidFill>
                  <a:srgbClr val="201F1E"/>
                </a:solidFill>
                <a:highlight>
                  <a:schemeClr val="lt1"/>
                </a:highlight>
                <a:latin typeface="Calibri"/>
                <a:ea typeface="Calibri"/>
                <a:cs typeface="Calibri"/>
                <a:sym typeface="Calibri"/>
              </a:rPr>
              <a:t>CDPH Safe Schools Hub  - </a:t>
            </a:r>
            <a:r>
              <a:rPr lang="en" sz="1400" u="sng">
                <a:solidFill>
                  <a:schemeClr val="hlink"/>
                </a:solidFill>
                <a:highlight>
                  <a:schemeClr val="lt1"/>
                </a:highlight>
                <a:latin typeface="Calibri"/>
                <a:ea typeface="Calibri"/>
                <a:cs typeface="Calibri"/>
                <a:sym typeface="Calibri"/>
                <a:hlinkClick r:id="rId11"/>
              </a:rPr>
              <a:t>https://schools.covid19.ca.gov/</a:t>
            </a:r>
            <a:endParaRPr sz="1400"/>
          </a:p>
        </p:txBody>
      </p:sp>
      <p:pic>
        <p:nvPicPr>
          <p:cNvPr id="788" name="Google Shape;788;p111"/>
          <p:cNvPicPr preferRelativeResize="0"/>
          <p:nvPr/>
        </p:nvPicPr>
        <p:blipFill>
          <a:blip r:embed="rId12">
            <a:alphaModFix/>
          </a:blip>
          <a:stretch>
            <a:fillRect/>
          </a:stretch>
        </p:blipFill>
        <p:spPr>
          <a:xfrm>
            <a:off x="4882575" y="1082344"/>
            <a:ext cx="4028576" cy="1938100"/>
          </a:xfrm>
          <a:prstGeom prst="rect">
            <a:avLst/>
          </a:prstGeom>
          <a:noFill/>
          <a:ln>
            <a:noFill/>
          </a:ln>
        </p:spPr>
      </p:pic>
      <p:sp>
        <p:nvSpPr>
          <p:cNvPr id="789" name="Google Shape;789;p111"/>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1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 sz="2800" b="1">
                <a:latin typeface="Source Sans Pro"/>
                <a:ea typeface="Source Sans Pro"/>
                <a:cs typeface="Source Sans Pro"/>
                <a:sym typeface="Source Sans Pro"/>
              </a:rPr>
              <a:t>Naloxone Training Resource Guide</a:t>
            </a:r>
            <a:endParaRPr/>
          </a:p>
        </p:txBody>
      </p:sp>
      <p:sp>
        <p:nvSpPr>
          <p:cNvPr id="795" name="Google Shape;795;p112"/>
          <p:cNvSpPr txBox="1">
            <a:spLocks noGrp="1"/>
          </p:cNvSpPr>
          <p:nvPr>
            <p:ph type="body" idx="1"/>
          </p:nvPr>
        </p:nvSpPr>
        <p:spPr>
          <a:xfrm>
            <a:off x="2657150" y="3985364"/>
            <a:ext cx="4724400" cy="487290"/>
          </a:xfrm>
          <a:prstGeom prst="rect">
            <a:avLst/>
          </a:prstGeom>
          <a:noFill/>
          <a:ln>
            <a:noFill/>
          </a:ln>
        </p:spPr>
        <p:txBody>
          <a:bodyPr spcFirstLastPara="1" wrap="square" lIns="68575" tIns="34275" rIns="68575" bIns="34275" anchor="t" anchorCtr="0">
            <a:normAutofit/>
          </a:bodyPr>
          <a:lstStyle/>
          <a:p>
            <a:pPr marL="139700" lvl="0" indent="0" algn="l" rtl="0">
              <a:lnSpc>
                <a:spcPct val="90000"/>
              </a:lnSpc>
              <a:spcBef>
                <a:spcPts val="800"/>
              </a:spcBef>
              <a:spcAft>
                <a:spcPts val="0"/>
              </a:spcAft>
              <a:buSzPts val="1400"/>
              <a:buNone/>
            </a:pPr>
            <a:r>
              <a:rPr lang="en" sz="1400" u="sng">
                <a:solidFill>
                  <a:schemeClr val="hlink"/>
                </a:solidFill>
                <a:latin typeface="Source Sans Pro"/>
                <a:ea typeface="Source Sans Pro"/>
                <a:cs typeface="Source Sans Pro"/>
                <a:sym typeface="Source Sans Pro"/>
                <a:hlinkClick r:id="rId3"/>
              </a:rPr>
              <a:t>YHW_Naloxone_Training_Guide_SEPT2022.pdf (sccoe.org)</a:t>
            </a:r>
            <a:endParaRPr sz="1400">
              <a:latin typeface="Source Sans Pro"/>
              <a:ea typeface="Source Sans Pro"/>
              <a:cs typeface="Source Sans Pro"/>
              <a:sym typeface="Source Sans Pro"/>
            </a:endParaRPr>
          </a:p>
        </p:txBody>
      </p:sp>
      <p:pic>
        <p:nvPicPr>
          <p:cNvPr id="796" name="Google Shape;796;p112">
            <a:hlinkClick r:id="rId3"/>
          </p:cNvPr>
          <p:cNvPicPr preferRelativeResize="0"/>
          <p:nvPr/>
        </p:nvPicPr>
        <p:blipFill rotWithShape="1">
          <a:blip r:embed="rId4">
            <a:alphaModFix/>
          </a:blip>
          <a:srcRect/>
          <a:stretch/>
        </p:blipFill>
        <p:spPr>
          <a:xfrm>
            <a:off x="5417123" y="1375197"/>
            <a:ext cx="1978935" cy="2502986"/>
          </a:xfrm>
          <a:prstGeom prst="rect">
            <a:avLst/>
          </a:prstGeom>
          <a:noFill/>
          <a:ln>
            <a:noFill/>
          </a:ln>
          <a:effectLst>
            <a:outerShdw blurRad="292100" dist="139700" dir="2700000" algn="tl" rotWithShape="0">
              <a:srgbClr val="333333">
                <a:alpha val="64705"/>
              </a:srgbClr>
            </a:outerShdw>
          </a:effectLst>
        </p:spPr>
      </p:pic>
      <p:pic>
        <p:nvPicPr>
          <p:cNvPr id="797" name="Google Shape;797;p112"/>
          <p:cNvPicPr preferRelativeResize="0"/>
          <p:nvPr/>
        </p:nvPicPr>
        <p:blipFill rotWithShape="1">
          <a:blip r:embed="rId5">
            <a:alphaModFix/>
          </a:blip>
          <a:srcRect/>
          <a:stretch/>
        </p:blipFill>
        <p:spPr>
          <a:xfrm>
            <a:off x="1747942" y="1303743"/>
            <a:ext cx="3271408" cy="2645894"/>
          </a:xfrm>
          <a:prstGeom prst="rect">
            <a:avLst/>
          </a:prstGeom>
          <a:noFill/>
          <a:ln>
            <a:noFill/>
          </a:ln>
        </p:spPr>
      </p:pic>
      <p:sp>
        <p:nvSpPr>
          <p:cNvPr id="798" name="Google Shape;798;p112"/>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13"/>
          <p:cNvSpPr txBox="1">
            <a:spLocks noGrp="1"/>
          </p:cNvSpPr>
          <p:nvPr>
            <p:ph type="title"/>
          </p:nvPr>
        </p:nvSpPr>
        <p:spPr>
          <a:xfrm>
            <a:off x="176425" y="298575"/>
            <a:ext cx="8841600" cy="705600"/>
          </a:xfrm>
          <a:prstGeom prst="rect">
            <a:avLst/>
          </a:prstGeom>
        </p:spPr>
        <p:txBody>
          <a:bodyPr spcFirstLastPara="1" wrap="square" lIns="68575" tIns="34275" rIns="68575" bIns="34275" anchor="ctr" anchorCtr="0">
            <a:normAutofit/>
          </a:bodyPr>
          <a:lstStyle/>
          <a:p>
            <a:pPr marL="0" lvl="0" indent="0" algn="l" rtl="0">
              <a:lnSpc>
                <a:spcPct val="140000"/>
              </a:lnSpc>
              <a:spcBef>
                <a:spcPts val="1500"/>
              </a:spcBef>
              <a:spcAft>
                <a:spcPts val="800"/>
              </a:spcAft>
              <a:buClr>
                <a:schemeClr val="dk1"/>
              </a:buClr>
              <a:buSzPts val="1100"/>
              <a:buFont typeface="Arial"/>
              <a:buNone/>
            </a:pPr>
            <a:r>
              <a:rPr lang="en" sz="2700" b="1" u="sng">
                <a:solidFill>
                  <a:schemeClr val="hlink"/>
                </a:solidFill>
                <a:highlight>
                  <a:srgbClr val="FFFFFF"/>
                </a:highlight>
                <a:latin typeface="Source Sans Pro"/>
                <a:ea typeface="Source Sans Pro"/>
                <a:cs typeface="Source Sans Pro"/>
                <a:sym typeface="Source Sans Pro"/>
                <a:hlinkClick r:id="rId3"/>
              </a:rPr>
              <a:t>Online Training for Schools</a:t>
            </a:r>
            <a:endParaRPr/>
          </a:p>
        </p:txBody>
      </p:sp>
      <p:sp>
        <p:nvSpPr>
          <p:cNvPr id="804" name="Google Shape;804;p113"/>
          <p:cNvSpPr txBox="1">
            <a:spLocks noGrp="1"/>
          </p:cNvSpPr>
          <p:nvPr>
            <p:ph type="body" idx="1"/>
          </p:nvPr>
        </p:nvSpPr>
        <p:spPr>
          <a:xfrm>
            <a:off x="269000" y="1004176"/>
            <a:ext cx="8599800" cy="3616800"/>
          </a:xfrm>
          <a:prstGeom prst="rect">
            <a:avLst/>
          </a:prstGeom>
        </p:spPr>
        <p:txBody>
          <a:bodyPr spcFirstLastPara="1" wrap="square" lIns="68575" tIns="34275" rIns="68575" bIns="34275" anchor="t" anchorCtr="0">
            <a:normAutofit fontScale="85000" lnSpcReduction="10000"/>
          </a:bodyPr>
          <a:lstStyle/>
          <a:p>
            <a:pPr marL="0" lvl="0" indent="0" algn="l" rtl="0">
              <a:lnSpc>
                <a:spcPct val="160000"/>
              </a:lnSpc>
              <a:spcBef>
                <a:spcPts val="0"/>
              </a:spcBef>
              <a:spcAft>
                <a:spcPts val="0"/>
              </a:spcAft>
              <a:buClr>
                <a:schemeClr val="dk1"/>
              </a:buClr>
              <a:buSzPct val="81481"/>
              <a:buFont typeface="Arial"/>
              <a:buNone/>
            </a:pPr>
            <a:r>
              <a:rPr lang="en" sz="1350">
                <a:solidFill>
                  <a:srgbClr val="202020"/>
                </a:solidFill>
                <a:highlight>
                  <a:srgbClr val="FFFFFF"/>
                </a:highlight>
                <a:latin typeface="Source Sans Pro"/>
                <a:ea typeface="Source Sans Pro"/>
                <a:cs typeface="Source Sans Pro"/>
                <a:sym typeface="Source Sans Pro"/>
              </a:rPr>
              <a:t>Welcome to free online training for schools TK–12th grades! These interactive modules are designed to support your efforts in implementing school immunization requirements. </a:t>
            </a:r>
            <a:endParaRPr sz="1350">
              <a:solidFill>
                <a:srgbClr val="202020"/>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None/>
            </a:pPr>
            <a:endParaRPr sz="2800" b="1">
              <a:solidFill>
                <a:srgbClr val="00485B"/>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None/>
            </a:pPr>
            <a:endParaRPr sz="2800" b="1">
              <a:solidFill>
                <a:srgbClr val="00485B"/>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None/>
            </a:pPr>
            <a:endParaRPr sz="2800" b="1">
              <a:solidFill>
                <a:srgbClr val="00485B"/>
              </a:solidFill>
              <a:highlight>
                <a:srgbClr val="FFFFFF"/>
              </a:highlight>
              <a:latin typeface="Source Sans Pro"/>
              <a:ea typeface="Source Sans Pro"/>
              <a:cs typeface="Source Sans Pro"/>
              <a:sym typeface="Source Sans Pro"/>
            </a:endParaRPr>
          </a:p>
          <a:p>
            <a:pPr marL="0" lvl="0" indent="0" algn="l" rtl="0">
              <a:lnSpc>
                <a:spcPct val="140000"/>
              </a:lnSpc>
              <a:spcBef>
                <a:spcPts val="1500"/>
              </a:spcBef>
              <a:spcAft>
                <a:spcPts val="0"/>
              </a:spcAft>
              <a:buClr>
                <a:schemeClr val="dk1"/>
              </a:buClr>
              <a:buSzPct val="39285"/>
              <a:buFont typeface="Arial"/>
              <a:buNone/>
            </a:pPr>
            <a:r>
              <a:rPr lang="en" sz="2800" b="1">
                <a:solidFill>
                  <a:srgbClr val="00485B"/>
                </a:solidFill>
                <a:highlight>
                  <a:srgbClr val="FFFFFF"/>
                </a:highlight>
                <a:latin typeface="Source Sans Pro"/>
                <a:ea typeface="Source Sans Pro"/>
                <a:cs typeface="Source Sans Pro"/>
                <a:sym typeface="Source Sans Pro"/>
              </a:rPr>
              <a:t>Become an Immunization Champion for Your School!</a:t>
            </a:r>
            <a:endParaRPr sz="2800" b="1">
              <a:solidFill>
                <a:srgbClr val="00485B"/>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800"/>
              </a:spcAft>
              <a:buNone/>
            </a:pPr>
            <a:r>
              <a:rPr lang="en" sz="1350">
                <a:solidFill>
                  <a:srgbClr val="202020"/>
                </a:solidFill>
                <a:highlight>
                  <a:srgbClr val="FFFFFF"/>
                </a:highlight>
                <a:latin typeface="Source Sans Pro"/>
                <a:ea typeface="Source Sans Pro"/>
                <a:cs typeface="Source Sans Pro"/>
                <a:sym typeface="Source Sans Pro"/>
              </a:rPr>
              <a:t>Please see the list of training modules and objectives below. Click on the links to begin.</a:t>
            </a:r>
            <a:endParaRPr/>
          </a:p>
        </p:txBody>
      </p:sp>
      <p:pic>
        <p:nvPicPr>
          <p:cNvPr id="805" name="Google Shape;805;p113"/>
          <p:cNvPicPr preferRelativeResize="0"/>
          <p:nvPr/>
        </p:nvPicPr>
        <p:blipFill>
          <a:blip r:embed="rId4">
            <a:alphaModFix/>
          </a:blip>
          <a:stretch>
            <a:fillRect/>
          </a:stretch>
        </p:blipFill>
        <p:spPr>
          <a:xfrm>
            <a:off x="2816349" y="1283000"/>
            <a:ext cx="5828526" cy="2471650"/>
          </a:xfrm>
          <a:prstGeom prst="rect">
            <a:avLst/>
          </a:prstGeom>
          <a:noFill/>
          <a:ln>
            <a:noFill/>
          </a:ln>
        </p:spPr>
      </p:pic>
      <p:sp>
        <p:nvSpPr>
          <p:cNvPr id="806" name="Google Shape;806;p113"/>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Clr>
                <a:schemeClr val="dk1"/>
              </a:buClr>
              <a:buSzPts val="1400"/>
              <a:buChar char="•"/>
            </a:pPr>
            <a:r>
              <a:rPr lang="en" sz="2000">
                <a:solidFill>
                  <a:srgbClr val="000000"/>
                </a:solidFill>
                <a:latin typeface="Source Sans Pro"/>
                <a:ea typeface="Source Sans Pro"/>
                <a:cs typeface="Source Sans Pro"/>
                <a:sym typeface="Source Sans Pro"/>
              </a:rPr>
              <a:t>To schedule an initial consultation for you or your team, complete this form:</a:t>
            </a:r>
            <a:r>
              <a:rPr lang="en" sz="2000">
                <a:latin typeface="Source Sans Pro"/>
                <a:ea typeface="Source Sans Pro"/>
                <a:cs typeface="Source Sans Pro"/>
                <a:sym typeface="Source Sans Pro"/>
              </a:rPr>
              <a:t> </a:t>
            </a:r>
            <a:r>
              <a:rPr lang="en" sz="2000" u="sng">
                <a:solidFill>
                  <a:schemeClr val="hlink"/>
                </a:solidFill>
                <a:latin typeface="Source Sans Pro"/>
                <a:ea typeface="Source Sans Pro"/>
                <a:cs typeface="Source Sans Pro"/>
                <a:sym typeface="Source Sans Pro"/>
                <a:hlinkClick r:id="rId3"/>
              </a:rPr>
              <a:t>https://forms.gle/Gq6fj9KHkobQTSSC9</a:t>
            </a:r>
            <a:endParaRPr sz="2000" u="sng">
              <a:solidFill>
                <a:srgbClr val="3E6D91"/>
              </a:solidFill>
              <a:latin typeface="Source Sans Pro"/>
              <a:ea typeface="Source Sans Pro"/>
              <a:cs typeface="Source Sans Pro"/>
              <a:sym typeface="Source Sans Pro"/>
            </a:endParaRPr>
          </a:p>
          <a:p>
            <a:pPr marL="457200" lvl="0" indent="-228600" algn="l" rtl="0">
              <a:lnSpc>
                <a:spcPct val="90000"/>
              </a:lnSpc>
              <a:spcBef>
                <a:spcPts val="800"/>
              </a:spcBef>
              <a:spcAft>
                <a:spcPts val="0"/>
              </a:spcAft>
              <a:buClr>
                <a:schemeClr val="dk1"/>
              </a:buClr>
              <a:buSzPts val="1400"/>
              <a:buNone/>
            </a:pPr>
            <a:endParaRPr sz="2000">
              <a:latin typeface="Source Sans Pro"/>
              <a:ea typeface="Source Sans Pro"/>
              <a:cs typeface="Source Sans Pro"/>
              <a:sym typeface="Source Sans Pro"/>
            </a:endParaRPr>
          </a:p>
          <a:p>
            <a:pPr marL="457200" lvl="0" indent="-317500" algn="l" rtl="0">
              <a:lnSpc>
                <a:spcPct val="90000"/>
              </a:lnSpc>
              <a:spcBef>
                <a:spcPts val="800"/>
              </a:spcBef>
              <a:spcAft>
                <a:spcPts val="0"/>
              </a:spcAft>
              <a:buClr>
                <a:schemeClr val="dk1"/>
              </a:buClr>
              <a:buSzPts val="1400"/>
              <a:buChar char="•"/>
            </a:pPr>
            <a:r>
              <a:rPr lang="en" sz="2000">
                <a:latin typeface="Source Sans Pro"/>
                <a:ea typeface="Source Sans Pro"/>
                <a:cs typeface="Source Sans Pro"/>
                <a:sym typeface="Source Sans Pro"/>
              </a:rPr>
              <a:t>To learn more, contact Karessa Paulino @ </a:t>
            </a:r>
            <a:r>
              <a:rPr lang="en" sz="2000" u="sng">
                <a:solidFill>
                  <a:schemeClr val="hlink"/>
                </a:solidFill>
                <a:latin typeface="Source Sans Pro"/>
                <a:ea typeface="Source Sans Pro"/>
                <a:cs typeface="Source Sans Pro"/>
                <a:sym typeface="Source Sans Pro"/>
                <a:hlinkClick r:id="rId4"/>
              </a:rPr>
              <a:t>kpaulino@sccoe.org</a:t>
            </a:r>
            <a:r>
              <a:rPr lang="en" sz="2000">
                <a:latin typeface="Source Sans Pro"/>
                <a:ea typeface="Source Sans Pro"/>
                <a:cs typeface="Source Sans Pro"/>
                <a:sym typeface="Source Sans Pro"/>
              </a:rPr>
              <a:t>.</a:t>
            </a:r>
            <a:endParaRPr sz="2000">
              <a:latin typeface="Source Sans Pro"/>
              <a:ea typeface="Source Sans Pro"/>
              <a:cs typeface="Source Sans Pro"/>
              <a:sym typeface="Source Sans Pro"/>
            </a:endParaRPr>
          </a:p>
          <a:p>
            <a:pPr marL="457200" lvl="0" indent="-228600" algn="l" rtl="0">
              <a:lnSpc>
                <a:spcPct val="90000"/>
              </a:lnSpc>
              <a:spcBef>
                <a:spcPts val="800"/>
              </a:spcBef>
              <a:spcAft>
                <a:spcPts val="0"/>
              </a:spcAft>
              <a:buClr>
                <a:schemeClr val="dk1"/>
              </a:buClr>
              <a:buSzPts val="1400"/>
              <a:buNone/>
            </a:pPr>
            <a:endParaRPr/>
          </a:p>
        </p:txBody>
      </p:sp>
      <p:pic>
        <p:nvPicPr>
          <p:cNvPr id="812" name="Google Shape;812;p114"/>
          <p:cNvPicPr preferRelativeResize="0"/>
          <p:nvPr/>
        </p:nvPicPr>
        <p:blipFill rotWithShape="1">
          <a:blip r:embed="rId5">
            <a:alphaModFix/>
          </a:blip>
          <a:srcRect/>
          <a:stretch/>
        </p:blipFill>
        <p:spPr>
          <a:xfrm>
            <a:off x="3650898" y="3035775"/>
            <a:ext cx="1842204" cy="1833881"/>
          </a:xfrm>
          <a:prstGeom prst="rect">
            <a:avLst/>
          </a:prstGeom>
          <a:noFill/>
          <a:ln>
            <a:noFill/>
          </a:ln>
        </p:spPr>
      </p:pic>
      <p:sp>
        <p:nvSpPr>
          <p:cNvPr id="813" name="Google Shape;813;p114"/>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15">
            <a:hlinkClick r:id="rId3"/>
          </p:cNvPr>
          <p:cNvPicPr preferRelativeResize="0"/>
          <p:nvPr/>
        </p:nvPicPr>
        <p:blipFill>
          <a:blip r:embed="rId4">
            <a:alphaModFix/>
          </a:blip>
          <a:stretch>
            <a:fillRect/>
          </a:stretch>
        </p:blipFill>
        <p:spPr>
          <a:xfrm>
            <a:off x="156800" y="285825"/>
            <a:ext cx="8748300" cy="1012400"/>
          </a:xfrm>
          <a:prstGeom prst="rect">
            <a:avLst/>
          </a:prstGeom>
          <a:noFill/>
          <a:ln>
            <a:noFill/>
          </a:ln>
        </p:spPr>
      </p:pic>
      <p:pic>
        <p:nvPicPr>
          <p:cNvPr id="819" name="Google Shape;819;p115"/>
          <p:cNvPicPr preferRelativeResize="0"/>
          <p:nvPr/>
        </p:nvPicPr>
        <p:blipFill>
          <a:blip r:embed="rId5">
            <a:alphaModFix/>
          </a:blip>
          <a:stretch>
            <a:fillRect/>
          </a:stretch>
        </p:blipFill>
        <p:spPr>
          <a:xfrm>
            <a:off x="2782799" y="1298225"/>
            <a:ext cx="2916875" cy="3709775"/>
          </a:xfrm>
          <a:prstGeom prst="rect">
            <a:avLst/>
          </a:prstGeom>
          <a:noFill/>
          <a:ln>
            <a:noFill/>
          </a:ln>
        </p:spPr>
      </p:pic>
      <p:sp>
        <p:nvSpPr>
          <p:cNvPr id="820" name="Google Shape;820;p115"/>
          <p:cNvSpPr txBox="1"/>
          <p:nvPr/>
        </p:nvSpPr>
        <p:spPr>
          <a:xfrm>
            <a:off x="465675" y="1573400"/>
            <a:ext cx="2278800" cy="27480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500"/>
              </a:spcBef>
              <a:spcAft>
                <a:spcPts val="0"/>
              </a:spcAft>
              <a:buNone/>
            </a:pPr>
            <a:r>
              <a:rPr lang="en" sz="2800" b="1">
                <a:solidFill>
                  <a:srgbClr val="202020"/>
                </a:solidFill>
                <a:highlight>
                  <a:srgbClr val="FFFFFF"/>
                </a:highlight>
                <a:latin typeface="Source Sans Pro"/>
                <a:ea typeface="Source Sans Pro"/>
                <a:cs typeface="Source Sans Pro"/>
                <a:sym typeface="Source Sans Pro"/>
              </a:rPr>
              <a:t>Fact Sheet for general public</a:t>
            </a:r>
            <a:endParaRPr sz="2800" b="1">
              <a:solidFill>
                <a:srgbClr val="202020"/>
              </a:solidFill>
              <a:highlight>
                <a:srgbClr val="FFFFFF"/>
              </a:highlight>
              <a:latin typeface="Source Sans Pro"/>
              <a:ea typeface="Source Sans Pro"/>
              <a:cs typeface="Source Sans Pro"/>
              <a:sym typeface="Source Sans Pro"/>
            </a:endParaRPr>
          </a:p>
          <a:p>
            <a:pPr marL="0" lvl="0" indent="0" algn="l" rtl="0">
              <a:lnSpc>
                <a:spcPct val="160000"/>
              </a:lnSpc>
              <a:spcBef>
                <a:spcPts val="800"/>
              </a:spcBef>
              <a:spcAft>
                <a:spcPts val="0"/>
              </a:spcAft>
              <a:buClr>
                <a:schemeClr val="dk1"/>
              </a:buClr>
              <a:buSzPts val="1100"/>
              <a:buFont typeface="Arial"/>
              <a:buNone/>
            </a:pPr>
            <a:endParaRPr sz="1350">
              <a:solidFill>
                <a:srgbClr val="202020"/>
              </a:solidFill>
              <a:highlight>
                <a:srgbClr val="FFFFFF"/>
              </a:highlight>
              <a:latin typeface="Source Sans Pro"/>
              <a:ea typeface="Source Sans Pro"/>
              <a:cs typeface="Source Sans Pro"/>
              <a:sym typeface="Source Sans Pro"/>
            </a:endParaRPr>
          </a:p>
          <a:p>
            <a:pPr marL="0" lvl="0" indent="0" algn="l" rtl="0">
              <a:spcBef>
                <a:spcPts val="800"/>
              </a:spcBef>
              <a:spcAft>
                <a:spcPts val="0"/>
              </a:spcAft>
              <a:buNone/>
            </a:pPr>
            <a:endParaRPr/>
          </a:p>
        </p:txBody>
      </p:sp>
      <p:sp>
        <p:nvSpPr>
          <p:cNvPr id="821" name="Google Shape;821;p115"/>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16"/>
          <p:cNvSpPr txBox="1">
            <a:spLocks noGrp="1"/>
          </p:cNvSpPr>
          <p:nvPr>
            <p:ph type="title"/>
          </p:nvPr>
        </p:nvSpPr>
        <p:spPr>
          <a:xfrm>
            <a:off x="106125" y="615525"/>
            <a:ext cx="8928600" cy="919800"/>
          </a:xfrm>
          <a:prstGeom prst="rect">
            <a:avLst/>
          </a:prstGeom>
          <a:noFill/>
          <a:ln>
            <a:noFill/>
          </a:ln>
        </p:spPr>
        <p:txBody>
          <a:bodyPr spcFirstLastPara="1" wrap="square" lIns="0" tIns="0" rIns="0" bIns="0" anchor="ctr" anchorCtr="0">
            <a:normAutofit/>
          </a:bodyPr>
          <a:lstStyle/>
          <a:p>
            <a:pPr marL="0" lvl="0" indent="0" algn="ctr" rtl="0">
              <a:spcBef>
                <a:spcPts val="0"/>
              </a:spcBef>
              <a:spcAft>
                <a:spcPts val="0"/>
              </a:spcAft>
              <a:buNone/>
            </a:pPr>
            <a:r>
              <a:rPr lang="en"/>
              <a:t>Guidance and General Questions</a:t>
            </a:r>
            <a:endParaRPr/>
          </a:p>
        </p:txBody>
      </p:sp>
      <p:sp>
        <p:nvSpPr>
          <p:cNvPr id="828" name="Google Shape;828;p116"/>
          <p:cNvSpPr txBox="1">
            <a:spLocks noGrp="1"/>
          </p:cNvSpPr>
          <p:nvPr>
            <p:ph type="body" idx="1"/>
          </p:nvPr>
        </p:nvSpPr>
        <p:spPr>
          <a:xfrm>
            <a:off x="905600" y="1627250"/>
            <a:ext cx="7336800" cy="3101100"/>
          </a:xfrm>
          <a:prstGeom prst="rect">
            <a:avLst/>
          </a:prstGeom>
          <a:noFill/>
          <a:ln>
            <a:noFill/>
          </a:ln>
        </p:spPr>
        <p:txBody>
          <a:bodyPr spcFirstLastPara="1" wrap="square" lIns="0" tIns="0" rIns="0" bIns="0" anchor="t" anchorCtr="0">
            <a:normAutofit/>
          </a:bodyPr>
          <a:lstStyle/>
          <a:p>
            <a:pPr marL="304800" lvl="0" indent="-311150" algn="l" rtl="0">
              <a:spcBef>
                <a:spcPts val="0"/>
              </a:spcBef>
              <a:spcAft>
                <a:spcPts val="0"/>
              </a:spcAft>
              <a:buClr>
                <a:schemeClr val="dk1"/>
              </a:buClr>
              <a:buSzPts val="2900"/>
              <a:buChar char="•"/>
            </a:pPr>
            <a:r>
              <a:rPr lang="en"/>
              <a:t>David Putney, Director of Special Projects</a:t>
            </a:r>
            <a:endParaRPr/>
          </a:p>
          <a:p>
            <a:pPr marL="520700" lvl="0" indent="0" algn="l" rtl="0">
              <a:spcBef>
                <a:spcPts val="0"/>
              </a:spcBef>
              <a:spcAft>
                <a:spcPts val="0"/>
              </a:spcAft>
              <a:buNone/>
            </a:pPr>
            <a:r>
              <a:rPr lang="en"/>
              <a:t>dputney@sccoe.org</a:t>
            </a:r>
            <a:endParaRPr/>
          </a:p>
          <a:p>
            <a:pPr marL="520700" lvl="0" indent="0" algn="l" rtl="0">
              <a:spcBef>
                <a:spcPts val="0"/>
              </a:spcBef>
              <a:spcAft>
                <a:spcPts val="0"/>
              </a:spcAft>
              <a:buNone/>
            </a:pPr>
            <a:r>
              <a:rPr lang="en"/>
              <a:t>(408) 453-6721</a:t>
            </a:r>
            <a:endParaRPr/>
          </a:p>
          <a:p>
            <a:pPr marL="304800" lvl="0" indent="0" algn="l" rtl="0">
              <a:spcBef>
                <a:spcPts val="0"/>
              </a:spcBef>
              <a:spcAft>
                <a:spcPts val="0"/>
              </a:spcAft>
              <a:buNone/>
            </a:pPr>
            <a:endParaRPr/>
          </a:p>
          <a:p>
            <a:pPr marL="520700" lvl="0" indent="0" algn="l" rtl="0">
              <a:spcBef>
                <a:spcPts val="600"/>
              </a:spcBef>
              <a:spcAft>
                <a:spcPts val="0"/>
              </a:spcAft>
              <a:buNone/>
            </a:pPr>
            <a:endParaRPr/>
          </a:p>
          <a:p>
            <a:pPr marL="304800" lvl="0" indent="0" algn="l" rtl="0">
              <a:spcBef>
                <a:spcPts val="600"/>
              </a:spcBef>
              <a:spcAft>
                <a:spcPts val="0"/>
              </a:spcAft>
              <a:buNone/>
            </a:pPr>
            <a:endParaRPr/>
          </a:p>
        </p:txBody>
      </p:sp>
      <p:sp>
        <p:nvSpPr>
          <p:cNvPr id="829" name="Google Shape;829;p116"/>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17"/>
          <p:cNvSpPr txBox="1"/>
          <p:nvPr/>
        </p:nvSpPr>
        <p:spPr>
          <a:xfrm>
            <a:off x="2638950" y="4562700"/>
            <a:ext cx="3866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hlinkClick r:id="rId3"/>
              </a:rPr>
              <a:t>COVID-19 Antigen Self-Test Expiration Extensions (ca.gov)</a:t>
            </a:r>
            <a:endParaRPr/>
          </a:p>
        </p:txBody>
      </p:sp>
      <p:sp>
        <p:nvSpPr>
          <p:cNvPr id="835" name="Google Shape;835;p117"/>
          <p:cNvSpPr txBox="1">
            <a:spLocks noGrp="1"/>
          </p:cNvSpPr>
          <p:nvPr>
            <p:ph type="sldNum" idx="12"/>
          </p:nvPr>
        </p:nvSpPr>
        <p:spPr>
          <a:xfrm>
            <a:off x="8630105"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48</a:t>
            </a:fld>
            <a:endParaRPr/>
          </a:p>
        </p:txBody>
      </p:sp>
      <p:pic>
        <p:nvPicPr>
          <p:cNvPr id="836" name="Google Shape;836;p117"/>
          <p:cNvPicPr preferRelativeResize="0"/>
          <p:nvPr/>
        </p:nvPicPr>
        <p:blipFill>
          <a:blip r:embed="rId4">
            <a:alphaModFix/>
          </a:blip>
          <a:stretch>
            <a:fillRect/>
          </a:stretch>
        </p:blipFill>
        <p:spPr>
          <a:xfrm>
            <a:off x="2026960" y="359725"/>
            <a:ext cx="5090076" cy="40138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18"/>
          <p:cNvSpPr txBox="1">
            <a:spLocks noGrp="1"/>
          </p:cNvSpPr>
          <p:nvPr>
            <p:ph type="title"/>
          </p:nvPr>
        </p:nvSpPr>
        <p:spPr>
          <a:xfrm>
            <a:off x="105175" y="196350"/>
            <a:ext cx="8749200" cy="1469700"/>
          </a:xfrm>
          <a:prstGeom prst="rect">
            <a:avLst/>
          </a:prstGeom>
        </p:spPr>
        <p:txBody>
          <a:bodyPr spcFirstLastPara="1" wrap="square" lIns="68575" tIns="34275" rIns="68575" bIns="34275" anchor="ctr" anchorCtr="0">
            <a:normAutofit/>
          </a:bodyPr>
          <a:lstStyle/>
          <a:p>
            <a:pPr marL="0" lvl="0" indent="0" algn="l" rtl="0">
              <a:lnSpc>
                <a:spcPct val="115000"/>
              </a:lnSpc>
              <a:spcBef>
                <a:spcPts val="0"/>
              </a:spcBef>
              <a:spcAft>
                <a:spcPts val="0"/>
              </a:spcAft>
              <a:buClr>
                <a:schemeClr val="dk1"/>
              </a:buClr>
              <a:buSzPts val="1000"/>
              <a:buFont typeface="Arial"/>
              <a:buNone/>
            </a:pPr>
            <a:r>
              <a:rPr lang="en" sz="3200" b="1" u="sng">
                <a:solidFill>
                  <a:srgbClr val="0072C6"/>
                </a:solidFill>
                <a:highlight>
                  <a:srgbClr val="FFFFFF"/>
                </a:highlight>
                <a:hlinkClick r:id="rId3">
                  <a:extLst>
                    <a:ext uri="{A12FA001-AC4F-418D-AE19-62706E023703}">
                      <ahyp:hlinkClr xmlns:ahyp="http://schemas.microsoft.com/office/drawing/2018/hyperlinkcolor" val="tx"/>
                    </a:ext>
                  </a:extLst>
                </a:hlinkClick>
              </a:rPr>
              <a:t>COVID Testing at SCCOE  </a:t>
            </a:r>
            <a:endParaRPr/>
          </a:p>
          <a:p>
            <a:pPr marL="0" lvl="0" indent="0" algn="l" rtl="0">
              <a:spcBef>
                <a:spcPts val="800"/>
              </a:spcBef>
              <a:spcAft>
                <a:spcPts val="0"/>
              </a:spcAft>
              <a:buClr>
                <a:schemeClr val="dk1"/>
              </a:buClr>
              <a:buSzPts val="1100"/>
              <a:buFont typeface="Arial"/>
              <a:buNone/>
            </a:pPr>
            <a:r>
              <a:rPr lang="en" sz="1200"/>
              <a:t>Observed self-administered nasal swab testing for COVID-19</a:t>
            </a:r>
            <a:endParaRPr sz="3200" b="1">
              <a:solidFill>
                <a:srgbClr val="0072C6"/>
              </a:solidFill>
            </a:endParaRPr>
          </a:p>
        </p:txBody>
      </p:sp>
      <p:pic>
        <p:nvPicPr>
          <p:cNvPr id="843" name="Google Shape;843;p118" descr="A close up of a sign&#10;&#10;Description automatically generated"/>
          <p:cNvPicPr preferRelativeResize="0"/>
          <p:nvPr/>
        </p:nvPicPr>
        <p:blipFill rotWithShape="1">
          <a:blip r:embed="rId4">
            <a:alphaModFix/>
          </a:blip>
          <a:srcRect/>
          <a:stretch/>
        </p:blipFill>
        <p:spPr>
          <a:xfrm>
            <a:off x="5945550" y="301475"/>
            <a:ext cx="3003637" cy="1413000"/>
          </a:xfrm>
          <a:prstGeom prst="rect">
            <a:avLst/>
          </a:prstGeom>
          <a:noFill/>
          <a:ln>
            <a:noFill/>
          </a:ln>
        </p:spPr>
      </p:pic>
      <p:sp>
        <p:nvSpPr>
          <p:cNvPr id="844" name="Google Shape;844;p118"/>
          <p:cNvSpPr txBox="1"/>
          <p:nvPr/>
        </p:nvSpPr>
        <p:spPr>
          <a:xfrm>
            <a:off x="147250" y="952800"/>
            <a:ext cx="8749200" cy="4116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Clr>
                <a:schemeClr val="dk1"/>
              </a:buClr>
              <a:buSzPts val="1100"/>
              <a:buFont typeface="Arial"/>
              <a:buNone/>
            </a:pPr>
            <a:endParaRPr sz="1200">
              <a:solidFill>
                <a:schemeClr val="dk1"/>
              </a:solidFill>
            </a:endParaRPr>
          </a:p>
          <a:p>
            <a:pPr marL="0" lvl="0" indent="0" algn="l" rtl="0">
              <a:lnSpc>
                <a:spcPct val="90000"/>
              </a:lnSpc>
              <a:spcBef>
                <a:spcPts val="800"/>
              </a:spcBef>
              <a:spcAft>
                <a:spcPts val="0"/>
              </a:spcAft>
              <a:buClr>
                <a:schemeClr val="dk1"/>
              </a:buClr>
              <a:buSzPts val="1100"/>
              <a:buFont typeface="Arial"/>
              <a:buNone/>
            </a:pPr>
            <a:endParaRPr sz="1200">
              <a:solidFill>
                <a:schemeClr val="dk1"/>
              </a:solidFill>
            </a:endParaRPr>
          </a:p>
          <a:p>
            <a:pPr marL="571500" lvl="0" indent="-571500" algn="l" rtl="0">
              <a:lnSpc>
                <a:spcPct val="90000"/>
              </a:lnSpc>
              <a:spcBef>
                <a:spcPts val="800"/>
              </a:spcBef>
              <a:spcAft>
                <a:spcPts val="0"/>
              </a:spcAft>
              <a:buClr>
                <a:schemeClr val="dk1"/>
              </a:buClr>
              <a:buSzPts val="1100"/>
              <a:buFont typeface="Arial"/>
              <a:buNone/>
            </a:pPr>
            <a:r>
              <a:rPr lang="en" sz="1200" b="1">
                <a:solidFill>
                  <a:schemeClr val="dk1"/>
                </a:solidFill>
              </a:rPr>
              <a:t>Where &amp; When:</a:t>
            </a:r>
            <a:endParaRPr sz="1200">
              <a:solidFill>
                <a:schemeClr val="dk1"/>
              </a:solidFill>
            </a:endParaRPr>
          </a:p>
          <a:p>
            <a:pPr marL="457200" lvl="0" indent="-304800" algn="l" rtl="0">
              <a:lnSpc>
                <a:spcPct val="115000"/>
              </a:lnSpc>
              <a:spcBef>
                <a:spcPts val="800"/>
              </a:spcBef>
              <a:spcAft>
                <a:spcPts val="0"/>
              </a:spcAft>
              <a:buClr>
                <a:schemeClr val="dk1"/>
              </a:buClr>
              <a:buSzPts val="1200"/>
              <a:buChar char="●"/>
            </a:pPr>
            <a:r>
              <a:rPr lang="en" sz="1200" b="1">
                <a:solidFill>
                  <a:schemeClr val="dk1"/>
                </a:solidFill>
              </a:rPr>
              <a:t>Tuesdays @ Santa Clara County Office of Education,</a:t>
            </a:r>
            <a:r>
              <a:rPr lang="en" sz="1200">
                <a:solidFill>
                  <a:schemeClr val="dk1"/>
                </a:solidFill>
              </a:rPr>
              <a:t> 1290 Ridder Park Dr., San Jose, CA, 95131, San Jose Room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10 am- 2 pm &amp;  3-6 pm</a:t>
            </a:r>
            <a:endParaRPr sz="1200">
              <a:solidFill>
                <a:schemeClr val="dk1"/>
              </a:solidFill>
            </a:endParaRPr>
          </a:p>
          <a:p>
            <a:pPr marL="914400" lvl="0" indent="0" algn="l" rtl="0">
              <a:lnSpc>
                <a:spcPct val="115000"/>
              </a:lnSpc>
              <a:spcBef>
                <a:spcPts val="800"/>
              </a:spcBef>
              <a:spcAft>
                <a:spcPts val="0"/>
              </a:spcAft>
              <a:buNone/>
            </a:pPr>
            <a:endParaRPr sz="1200">
              <a:solidFill>
                <a:schemeClr val="dk1"/>
              </a:solidFill>
            </a:endParaRPr>
          </a:p>
          <a:p>
            <a:pPr marL="457200" lvl="0" indent="-304800" algn="l" rtl="0">
              <a:lnSpc>
                <a:spcPct val="115000"/>
              </a:lnSpc>
              <a:spcBef>
                <a:spcPts val="800"/>
              </a:spcBef>
              <a:spcAft>
                <a:spcPts val="0"/>
              </a:spcAft>
              <a:buClr>
                <a:schemeClr val="dk1"/>
              </a:buClr>
              <a:buSzPts val="1200"/>
              <a:buChar char="●"/>
            </a:pPr>
            <a:r>
              <a:rPr lang="en" sz="1200" b="1">
                <a:solidFill>
                  <a:schemeClr val="dk1"/>
                </a:solidFill>
              </a:rPr>
              <a:t>Wednesday @ South County Annex</a:t>
            </a:r>
            <a:endParaRPr sz="1200" b="1">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b="1">
                <a:solidFill>
                  <a:schemeClr val="dk1"/>
                </a:solidFill>
              </a:rPr>
              <a:t>South County Annex</a:t>
            </a:r>
            <a:r>
              <a:rPr lang="en" sz="1200">
                <a:solidFill>
                  <a:schemeClr val="dk1"/>
                </a:solidFill>
              </a:rPr>
              <a:t>, </a:t>
            </a:r>
            <a:r>
              <a:rPr lang="en" sz="1200">
                <a:solidFill>
                  <a:srgbClr val="202124"/>
                </a:solidFill>
                <a:highlight>
                  <a:srgbClr val="FFFFFF"/>
                </a:highlight>
              </a:rPr>
              <a:t>9300 Wren Ave, Gilroy, CA 95020</a:t>
            </a:r>
            <a:endParaRPr sz="1200">
              <a:solidFill>
                <a:srgbClr val="202124"/>
              </a:solidFill>
              <a:highlight>
                <a:srgbClr val="FFFFFF"/>
              </a:highlight>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10 am- 2 pm &amp;  3-6 pm</a:t>
            </a:r>
            <a:endParaRPr sz="1200">
              <a:solidFill>
                <a:schemeClr val="dk1"/>
              </a:solidFill>
            </a:endParaRPr>
          </a:p>
          <a:p>
            <a:pPr marL="0" lvl="0" indent="0" algn="l" rtl="0">
              <a:lnSpc>
                <a:spcPct val="90000"/>
              </a:lnSpc>
              <a:spcBef>
                <a:spcPts val="80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rgbClr val="002060"/>
                </a:solidFill>
                <a:highlight>
                  <a:schemeClr val="lt1"/>
                </a:highlight>
              </a:rPr>
              <a:t>Appointments and walk ups welcome.  </a:t>
            </a:r>
            <a:r>
              <a:rPr lang="en" sz="1200">
                <a:solidFill>
                  <a:srgbClr val="1C1C1C"/>
                </a:solidFill>
              </a:rPr>
              <a:t>Appointments can be made in English and Spanish by calling </a:t>
            </a:r>
            <a:r>
              <a:rPr lang="en" sz="1200">
                <a:solidFill>
                  <a:srgbClr val="006BB8"/>
                </a:solidFill>
              </a:rPr>
              <a:t>1-888-634-1123</a:t>
            </a:r>
            <a:r>
              <a:rPr lang="en" sz="1200">
                <a:solidFill>
                  <a:srgbClr val="1C1C1C"/>
                </a:solidFill>
              </a:rPr>
              <a:t> or visiting </a:t>
            </a:r>
            <a:r>
              <a:rPr lang="en" sz="1200" u="sng">
                <a:solidFill>
                  <a:srgbClr val="006BB8"/>
                </a:solidFill>
                <a:hlinkClick r:id="rId5">
                  <a:extLst>
                    <a:ext uri="{A12FA001-AC4F-418D-AE19-62706E023703}">
                      <ahyp:hlinkClr xmlns:ahyp="http://schemas.microsoft.com/office/drawing/2018/hyperlinkcolor" val="tx"/>
                    </a:ext>
                  </a:extLst>
                </a:hlinkClick>
              </a:rPr>
              <a:t>lhi.care/covidtesting</a:t>
            </a:r>
            <a:endParaRPr sz="1200">
              <a:solidFill>
                <a:srgbClr val="1C1C1C"/>
              </a:solidFill>
            </a:endParaRPr>
          </a:p>
          <a:p>
            <a:pPr marL="0" lvl="0" indent="0" algn="ctr" rtl="0">
              <a:spcBef>
                <a:spcPts val="1400"/>
              </a:spcBef>
              <a:spcAft>
                <a:spcPts val="0"/>
              </a:spcAft>
              <a:buClr>
                <a:schemeClr val="dk1"/>
              </a:buClr>
              <a:buSzPts val="1100"/>
              <a:buFont typeface="Arial"/>
              <a:buNone/>
            </a:pPr>
            <a:r>
              <a:rPr lang="en" sz="1200" u="sng">
                <a:solidFill>
                  <a:srgbClr val="006BB8"/>
                </a:solidFill>
                <a:hlinkClick r:id="rId5">
                  <a:extLst>
                    <a:ext uri="{A12FA001-AC4F-418D-AE19-62706E023703}">
                      <ahyp:hlinkClr xmlns:ahyp="http://schemas.microsoft.com/office/drawing/2018/hyperlinkcolor" val="tx"/>
                    </a:ext>
                  </a:extLst>
                </a:hlinkClick>
              </a:rPr>
              <a:t>To Schedule an Appointment, click here</a:t>
            </a:r>
            <a:endParaRPr sz="1200">
              <a:solidFill>
                <a:schemeClr val="dk1"/>
              </a:solidFill>
            </a:endParaRPr>
          </a:p>
          <a:p>
            <a:pPr marL="571500" lvl="0" indent="-571500" algn="l" rtl="0">
              <a:lnSpc>
                <a:spcPct val="90000"/>
              </a:lnSpc>
              <a:spcBef>
                <a:spcPts val="1400"/>
              </a:spcBef>
              <a:spcAft>
                <a:spcPts val="0"/>
              </a:spcAft>
              <a:buClr>
                <a:schemeClr val="dk1"/>
              </a:buClr>
              <a:buSzPts val="1100"/>
              <a:buFont typeface="Arial"/>
              <a:buNone/>
            </a:pPr>
            <a:endParaRPr sz="1200">
              <a:solidFill>
                <a:schemeClr val="dk1"/>
              </a:solidFill>
            </a:endParaRPr>
          </a:p>
          <a:p>
            <a:pPr marL="571500" lvl="0" indent="0" algn="l" rtl="0">
              <a:lnSpc>
                <a:spcPct val="90000"/>
              </a:lnSpc>
              <a:spcBef>
                <a:spcPts val="800"/>
              </a:spcBef>
              <a:spcAft>
                <a:spcPts val="0"/>
              </a:spcAft>
              <a:buClr>
                <a:schemeClr val="dk1"/>
              </a:buClr>
              <a:buSzPts val="1100"/>
              <a:buFont typeface="Arial"/>
              <a:buNone/>
            </a:pPr>
            <a:endParaRPr/>
          </a:p>
        </p:txBody>
      </p:sp>
      <p:sp>
        <p:nvSpPr>
          <p:cNvPr id="845" name="Google Shape;845;p118"/>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49</a:t>
            </a:fld>
            <a:endParaRPr/>
          </a:p>
        </p:txBody>
      </p:sp>
      <p:sp>
        <p:nvSpPr>
          <p:cNvPr id="846" name="Google Shape;846;p118"/>
          <p:cNvSpPr txBox="1"/>
          <p:nvPr/>
        </p:nvSpPr>
        <p:spPr>
          <a:xfrm>
            <a:off x="5866150" y="552600"/>
            <a:ext cx="229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4"/>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000"/>
              <a:buFont typeface="Quattrocento Sans"/>
              <a:buNone/>
            </a:pPr>
            <a:r>
              <a:rPr lang="en" sz="3000"/>
              <a:t>Concentration of COVID-19 in wastewater samples- Past 30 days</a:t>
            </a:r>
            <a:endParaRPr/>
          </a:p>
        </p:txBody>
      </p:sp>
      <p:sp>
        <p:nvSpPr>
          <p:cNvPr id="488" name="Google Shape;488;p74"/>
          <p:cNvSpPr txBox="1"/>
          <p:nvPr/>
        </p:nvSpPr>
        <p:spPr>
          <a:xfrm>
            <a:off x="822960" y="4107094"/>
            <a:ext cx="329128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Quattrocento Sans"/>
                <a:ea typeface="Quattrocento Sans"/>
                <a:cs typeface="Quattrocento Sans"/>
                <a:sym typeface="Quattrocento Sans"/>
              </a:rPr>
              <a:t>Last updated: 12/05/22</a:t>
            </a:r>
            <a:endParaRPr sz="1100"/>
          </a:p>
        </p:txBody>
      </p:sp>
      <p:pic>
        <p:nvPicPr>
          <p:cNvPr id="489" name="Google Shape;489;p74">
            <a:hlinkClick r:id="rId3"/>
          </p:cNvPr>
          <p:cNvPicPr preferRelativeResize="0"/>
          <p:nvPr/>
        </p:nvPicPr>
        <p:blipFill rotWithShape="1">
          <a:blip r:embed="rId4">
            <a:alphaModFix/>
          </a:blip>
          <a:srcRect/>
          <a:stretch/>
        </p:blipFill>
        <p:spPr>
          <a:xfrm>
            <a:off x="706664" y="1494782"/>
            <a:ext cx="7730672" cy="2612312"/>
          </a:xfrm>
          <a:prstGeom prst="rect">
            <a:avLst/>
          </a:prstGeom>
          <a:noFill/>
          <a:ln>
            <a:noFill/>
          </a:ln>
        </p:spPr>
      </p:pic>
      <p:sp>
        <p:nvSpPr>
          <p:cNvPr id="490" name="Google Shape;490;p74"/>
          <p:cNvSpPr txBox="1"/>
          <p:nvPr/>
        </p:nvSpPr>
        <p:spPr>
          <a:xfrm>
            <a:off x="4995124" y="4107094"/>
            <a:ext cx="3513893" cy="19620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3"/>
              </a:rPr>
              <a:t>SARS-CoV-2 Wastewater Monitoring Data - County of Santa Clara</a:t>
            </a:r>
            <a:endParaRPr sz="8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19"/>
          <p:cNvSpPr txBox="1">
            <a:spLocks noGrp="1"/>
          </p:cNvSpPr>
          <p:nvPr>
            <p:ph type="title"/>
          </p:nvPr>
        </p:nvSpPr>
        <p:spPr>
          <a:xfrm>
            <a:off x="177300" y="290079"/>
            <a:ext cx="8966700" cy="1118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2900" b="1">
                <a:solidFill>
                  <a:srgbClr val="0072C6"/>
                </a:solidFill>
              </a:rPr>
              <a:t>Superintendents’ COVID-19/</a:t>
            </a:r>
            <a:endParaRPr sz="2900" b="1">
              <a:solidFill>
                <a:srgbClr val="0072C6"/>
              </a:solidFill>
            </a:endParaRPr>
          </a:p>
          <a:p>
            <a:pPr marL="0" lvl="0" indent="0" algn="ctr" rtl="0">
              <a:spcBef>
                <a:spcPts val="0"/>
              </a:spcBef>
              <a:spcAft>
                <a:spcPts val="0"/>
              </a:spcAft>
              <a:buNone/>
            </a:pPr>
            <a:r>
              <a:rPr lang="en" sz="2900" b="1">
                <a:solidFill>
                  <a:srgbClr val="0072C6"/>
                </a:solidFill>
              </a:rPr>
              <a:t>Youth Wellness Coordination Meeting Schedule</a:t>
            </a:r>
            <a:endParaRPr sz="2900" b="1">
              <a:solidFill>
                <a:srgbClr val="0072C6"/>
              </a:solidFill>
            </a:endParaRPr>
          </a:p>
        </p:txBody>
      </p:sp>
      <p:sp>
        <p:nvSpPr>
          <p:cNvPr id="853" name="Google Shape;853;p119"/>
          <p:cNvSpPr txBox="1"/>
          <p:nvPr/>
        </p:nvSpPr>
        <p:spPr>
          <a:xfrm>
            <a:off x="3129450" y="752550"/>
            <a:ext cx="2885100" cy="3069300"/>
          </a:xfrm>
          <a:prstGeom prst="rect">
            <a:avLst/>
          </a:prstGeom>
          <a:noFill/>
          <a:ln>
            <a:noFill/>
          </a:ln>
        </p:spPr>
        <p:txBody>
          <a:bodyPr spcFirstLastPara="1" wrap="square" lIns="82275" tIns="82275" rIns="82275" bIns="82275" anchor="t" anchorCtr="0">
            <a:spAutoFit/>
          </a:bodyPr>
          <a:lstStyle/>
          <a:p>
            <a:pPr marL="0" lvl="0" indent="0" algn="l" rtl="0">
              <a:lnSpc>
                <a:spcPct val="115000"/>
              </a:lnSpc>
              <a:spcBef>
                <a:spcPts val="0"/>
              </a:spcBef>
              <a:spcAft>
                <a:spcPts val="0"/>
              </a:spcAft>
              <a:buClr>
                <a:schemeClr val="dk1"/>
              </a:buClr>
              <a:buSzPts val="1000"/>
              <a:buFont typeface="Arial"/>
              <a:buNone/>
            </a:pPr>
            <a:endParaRPr sz="16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Clr>
                <a:schemeClr val="dk1"/>
              </a:buClr>
              <a:buSzPts val="1000"/>
              <a:buFont typeface="Arial"/>
              <a:buNone/>
            </a:pPr>
            <a:endParaRPr sz="1600">
              <a:solidFill>
                <a:schemeClr val="dk1"/>
              </a:solidFill>
              <a:latin typeface="Source Sans Pro"/>
              <a:ea typeface="Source Sans Pro"/>
              <a:cs typeface="Source Sans Pro"/>
              <a:sym typeface="Source Sans Pro"/>
            </a:endParaRPr>
          </a:p>
          <a:p>
            <a:pPr marL="0" lvl="0" indent="0" algn="l" rtl="0">
              <a:lnSpc>
                <a:spcPct val="106000"/>
              </a:lnSpc>
              <a:spcBef>
                <a:spcPts val="0"/>
              </a:spcBef>
              <a:spcAft>
                <a:spcPts val="0"/>
              </a:spcAft>
              <a:buNone/>
            </a:pPr>
            <a:endParaRPr sz="1600">
              <a:solidFill>
                <a:srgbClr val="201F1E"/>
              </a:solidFill>
              <a:highlight>
                <a:srgbClr val="FFFFFF"/>
              </a:highlight>
              <a:latin typeface="Calibri"/>
              <a:ea typeface="Calibri"/>
              <a:cs typeface="Calibri"/>
              <a:sym typeface="Calibri"/>
            </a:endParaRPr>
          </a:p>
          <a:p>
            <a:pPr marL="0" lvl="0" indent="0" algn="l" rtl="0">
              <a:lnSpc>
                <a:spcPct val="106000"/>
              </a:lnSpc>
              <a:spcBef>
                <a:spcPts val="0"/>
              </a:spcBef>
              <a:spcAft>
                <a:spcPts val="0"/>
              </a:spcAft>
              <a:buNone/>
            </a:pPr>
            <a:endParaRPr sz="1600">
              <a:solidFill>
                <a:srgbClr val="201F1E"/>
              </a:solidFill>
              <a:highlight>
                <a:srgbClr val="FFFFFF"/>
              </a:highlight>
              <a:latin typeface="Calibri"/>
              <a:ea typeface="Calibri"/>
              <a:cs typeface="Calibri"/>
              <a:sym typeface="Calibri"/>
            </a:endParaRPr>
          </a:p>
          <a:p>
            <a:pPr marL="0" lvl="0" indent="0" algn="l" rtl="0">
              <a:lnSpc>
                <a:spcPct val="106000"/>
              </a:lnSpc>
              <a:spcBef>
                <a:spcPts val="0"/>
              </a:spcBef>
              <a:spcAft>
                <a:spcPts val="0"/>
              </a:spcAft>
              <a:buNone/>
            </a:pPr>
            <a:endParaRPr sz="1800">
              <a:solidFill>
                <a:srgbClr val="201F1E"/>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242424"/>
              </a:buClr>
              <a:buSzPts val="1800"/>
              <a:buFont typeface="Calibri"/>
              <a:buChar char="●"/>
            </a:pPr>
            <a:r>
              <a:rPr lang="en" sz="1800">
                <a:solidFill>
                  <a:srgbClr val="242424"/>
                </a:solidFill>
                <a:highlight>
                  <a:srgbClr val="FFFFFF"/>
                </a:highlight>
                <a:latin typeface="Calibri"/>
                <a:ea typeface="Calibri"/>
                <a:cs typeface="Calibri"/>
                <a:sym typeface="Calibri"/>
              </a:rPr>
              <a:t>Jan. 31</a:t>
            </a:r>
            <a:endParaRPr sz="1800">
              <a:solidFill>
                <a:srgbClr val="242424"/>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242424"/>
              </a:buClr>
              <a:buSzPts val="1800"/>
              <a:buFont typeface="Calibri"/>
              <a:buChar char="●"/>
            </a:pPr>
            <a:r>
              <a:rPr lang="en" sz="1800">
                <a:solidFill>
                  <a:srgbClr val="242424"/>
                </a:solidFill>
                <a:highlight>
                  <a:srgbClr val="FFFFFF"/>
                </a:highlight>
                <a:latin typeface="Calibri"/>
                <a:ea typeface="Calibri"/>
                <a:cs typeface="Calibri"/>
                <a:sym typeface="Calibri"/>
              </a:rPr>
              <a:t>Mar. 14</a:t>
            </a:r>
            <a:endParaRPr sz="1800">
              <a:solidFill>
                <a:srgbClr val="242424"/>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242424"/>
              </a:buClr>
              <a:buSzPts val="1800"/>
              <a:buFont typeface="Calibri"/>
              <a:buChar char="●"/>
            </a:pPr>
            <a:r>
              <a:rPr lang="en" sz="1800">
                <a:solidFill>
                  <a:srgbClr val="242424"/>
                </a:solidFill>
                <a:highlight>
                  <a:srgbClr val="FFFFFF"/>
                </a:highlight>
                <a:latin typeface="Calibri"/>
                <a:ea typeface="Calibri"/>
                <a:cs typeface="Calibri"/>
                <a:sym typeface="Calibri"/>
              </a:rPr>
              <a:t>Apr. 25</a:t>
            </a:r>
            <a:endParaRPr sz="1800">
              <a:solidFill>
                <a:srgbClr val="242424"/>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242424"/>
              </a:buClr>
              <a:buSzPts val="1800"/>
              <a:buFont typeface="Calibri"/>
              <a:buChar char="●"/>
            </a:pPr>
            <a:r>
              <a:rPr lang="en" sz="1800">
                <a:solidFill>
                  <a:srgbClr val="242424"/>
                </a:solidFill>
                <a:highlight>
                  <a:srgbClr val="FFFFFF"/>
                </a:highlight>
                <a:latin typeface="Calibri"/>
                <a:ea typeface="Calibri"/>
                <a:cs typeface="Calibri"/>
                <a:sym typeface="Calibri"/>
              </a:rPr>
              <a:t>June 6</a:t>
            </a:r>
            <a:endParaRPr sz="1800">
              <a:solidFill>
                <a:srgbClr val="201F1E"/>
              </a:solidFill>
              <a:highlight>
                <a:srgbClr val="FFFFFF"/>
              </a:highlight>
              <a:latin typeface="Calibri"/>
              <a:ea typeface="Calibri"/>
              <a:cs typeface="Calibri"/>
              <a:sym typeface="Calibri"/>
            </a:endParaRPr>
          </a:p>
          <a:p>
            <a:pPr marL="0" lvl="0" indent="0" algn="ctr" rtl="0">
              <a:lnSpc>
                <a:spcPct val="115000"/>
              </a:lnSpc>
              <a:spcBef>
                <a:spcPts val="0"/>
              </a:spcBef>
              <a:spcAft>
                <a:spcPts val="0"/>
              </a:spcAft>
              <a:buClr>
                <a:schemeClr val="dk1"/>
              </a:buClr>
              <a:buSzPts val="1000"/>
              <a:buFont typeface="Arial"/>
              <a:buNone/>
            </a:pPr>
            <a:endParaRPr sz="1600">
              <a:solidFill>
                <a:schemeClr val="dk1"/>
              </a:solidFill>
              <a:latin typeface="Source Sans Pro"/>
              <a:ea typeface="Source Sans Pro"/>
              <a:cs typeface="Source Sans Pro"/>
              <a:sym typeface="Source Sans Pro"/>
            </a:endParaRPr>
          </a:p>
        </p:txBody>
      </p:sp>
      <p:sp>
        <p:nvSpPr>
          <p:cNvPr id="854" name="Google Shape;854;p119"/>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20"/>
          <p:cNvSpPr txBox="1">
            <a:spLocks noGrp="1"/>
          </p:cNvSpPr>
          <p:nvPr>
            <p:ph type="title"/>
          </p:nvPr>
        </p:nvSpPr>
        <p:spPr>
          <a:xfrm>
            <a:off x="177300" y="290075"/>
            <a:ext cx="8966700" cy="6876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2400" b="1">
                <a:solidFill>
                  <a:srgbClr val="0072C6"/>
                </a:solidFill>
              </a:rPr>
              <a:t>COVID 19 Designees </a:t>
            </a:r>
            <a:endParaRPr sz="2400" b="1">
              <a:solidFill>
                <a:srgbClr val="0072C6"/>
              </a:solidFill>
            </a:endParaRPr>
          </a:p>
          <a:p>
            <a:pPr marL="0" lvl="0" indent="0" algn="ctr" rtl="0">
              <a:spcBef>
                <a:spcPts val="0"/>
              </a:spcBef>
              <a:spcAft>
                <a:spcPts val="0"/>
              </a:spcAft>
              <a:buNone/>
            </a:pPr>
            <a:r>
              <a:rPr lang="en" sz="2400" b="1">
                <a:solidFill>
                  <a:srgbClr val="0072C6"/>
                </a:solidFill>
              </a:rPr>
              <a:t>Meeting Schedule</a:t>
            </a:r>
            <a:endParaRPr sz="1733" b="1">
              <a:solidFill>
                <a:srgbClr val="0072C6"/>
              </a:solidFill>
            </a:endParaRPr>
          </a:p>
        </p:txBody>
      </p:sp>
      <p:sp>
        <p:nvSpPr>
          <p:cNvPr id="861" name="Google Shape;861;p120"/>
          <p:cNvSpPr txBox="1"/>
          <p:nvPr/>
        </p:nvSpPr>
        <p:spPr>
          <a:xfrm>
            <a:off x="3191700" y="799275"/>
            <a:ext cx="2760600" cy="4773300"/>
          </a:xfrm>
          <a:prstGeom prst="rect">
            <a:avLst/>
          </a:prstGeom>
          <a:noFill/>
          <a:ln>
            <a:noFill/>
          </a:ln>
        </p:spPr>
        <p:txBody>
          <a:bodyPr spcFirstLastPara="1" wrap="square" lIns="82275" tIns="82275" rIns="82275" bIns="82275" anchor="t" anchorCtr="0">
            <a:spAutoFit/>
          </a:bodyPr>
          <a:lstStyle/>
          <a:p>
            <a:pPr marL="0" lvl="0" indent="0" algn="l" rtl="0">
              <a:lnSpc>
                <a:spcPct val="106000"/>
              </a:lnSpc>
              <a:spcBef>
                <a:spcPts val="0"/>
              </a:spcBef>
              <a:spcAft>
                <a:spcPts val="0"/>
              </a:spcAft>
              <a:buNone/>
            </a:pPr>
            <a:endParaRPr sz="1600">
              <a:solidFill>
                <a:srgbClr val="201F1E"/>
              </a:solidFill>
              <a:highlight>
                <a:srgbClr val="FFFFFF"/>
              </a:highlight>
              <a:latin typeface="Calibri"/>
              <a:ea typeface="Calibri"/>
              <a:cs typeface="Calibri"/>
              <a:sym typeface="Calibri"/>
            </a:endParaRPr>
          </a:p>
          <a:p>
            <a:pPr marL="457200" lvl="0" indent="-317500" algn="l" rtl="0">
              <a:lnSpc>
                <a:spcPct val="106000"/>
              </a:lnSpc>
              <a:spcBef>
                <a:spcPts val="0"/>
              </a:spcBef>
              <a:spcAft>
                <a:spcPts val="0"/>
              </a:spcAft>
              <a:buClr>
                <a:srgbClr val="201F1E"/>
              </a:buClr>
              <a:buSzPts val="1400"/>
              <a:buFont typeface="Calibri"/>
              <a:buChar char="●"/>
            </a:pPr>
            <a:r>
              <a:rPr lang="en">
                <a:solidFill>
                  <a:srgbClr val="201F1E"/>
                </a:solidFill>
                <a:highlight>
                  <a:srgbClr val="FFFFFF"/>
                </a:highlight>
                <a:latin typeface="Calibri"/>
                <a:ea typeface="Calibri"/>
                <a:cs typeface="Calibri"/>
                <a:sym typeface="Calibri"/>
              </a:rPr>
              <a:t>November 10th </a:t>
            </a:r>
            <a:endParaRPr>
              <a:solidFill>
                <a:srgbClr val="201F1E"/>
              </a:solidFill>
              <a:highlight>
                <a:srgbClr val="FFFFFF"/>
              </a:highlight>
              <a:latin typeface="Calibri"/>
              <a:ea typeface="Calibri"/>
              <a:cs typeface="Calibri"/>
              <a:sym typeface="Calibri"/>
            </a:endParaRPr>
          </a:p>
          <a:p>
            <a:pPr marL="457200" lvl="0" indent="-317500" algn="l" rtl="0">
              <a:lnSpc>
                <a:spcPct val="106000"/>
              </a:lnSpc>
              <a:spcBef>
                <a:spcPts val="0"/>
              </a:spcBef>
              <a:spcAft>
                <a:spcPts val="0"/>
              </a:spcAft>
              <a:buClr>
                <a:srgbClr val="201F1E"/>
              </a:buClr>
              <a:buSzPts val="1400"/>
              <a:buFont typeface="Calibri"/>
              <a:buChar char="●"/>
            </a:pPr>
            <a:r>
              <a:rPr lang="en">
                <a:solidFill>
                  <a:srgbClr val="201F1E"/>
                </a:solidFill>
                <a:highlight>
                  <a:srgbClr val="FFFFFF"/>
                </a:highlight>
                <a:latin typeface="Calibri"/>
                <a:ea typeface="Calibri"/>
                <a:cs typeface="Calibri"/>
                <a:sym typeface="Calibri"/>
              </a:rPr>
              <a:t>December 8th </a:t>
            </a:r>
            <a:endParaRPr>
              <a:solidFill>
                <a:srgbClr val="201F1E"/>
              </a:solidFill>
              <a:highlight>
                <a:srgbClr val="FFFFFF"/>
              </a:highlight>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December 8th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January 12th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January 26th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February 9th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February 23rd</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March 9th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March 23rd</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April 6th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April 20th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May 4th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May 18th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June 1st</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June 15th</a:t>
            </a:r>
            <a:endParaRPr>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
                <a:latin typeface="Calibri"/>
                <a:ea typeface="Calibri"/>
                <a:cs typeface="Calibri"/>
                <a:sym typeface="Calibri"/>
              </a:rPr>
              <a:t>June 29th</a:t>
            </a:r>
            <a:endParaRPr>
              <a:solidFill>
                <a:srgbClr val="201F1E"/>
              </a:solidFill>
              <a:highlight>
                <a:srgbClr val="FFFFFF"/>
              </a:highlight>
              <a:latin typeface="Calibri"/>
              <a:ea typeface="Calibri"/>
              <a:cs typeface="Calibri"/>
              <a:sym typeface="Calibri"/>
            </a:endParaRPr>
          </a:p>
          <a:p>
            <a:pPr marL="457200" lvl="0" indent="0" algn="l" rtl="0">
              <a:lnSpc>
                <a:spcPct val="106000"/>
              </a:lnSpc>
              <a:spcBef>
                <a:spcPts val="0"/>
              </a:spcBef>
              <a:spcAft>
                <a:spcPts val="0"/>
              </a:spcAft>
              <a:buNone/>
            </a:pPr>
            <a:r>
              <a:rPr lang="en" sz="1000">
                <a:solidFill>
                  <a:srgbClr val="201F1E"/>
                </a:solidFill>
                <a:highlight>
                  <a:srgbClr val="FFFFFF"/>
                </a:highlight>
                <a:latin typeface="Calibri"/>
                <a:ea typeface="Calibri"/>
                <a:cs typeface="Calibri"/>
                <a:sym typeface="Calibri"/>
              </a:rPr>
              <a:t> </a:t>
            </a:r>
            <a:endParaRPr sz="1000">
              <a:solidFill>
                <a:srgbClr val="201F1E"/>
              </a:solidFill>
              <a:highlight>
                <a:srgbClr val="FFFFFF"/>
              </a:highlight>
              <a:latin typeface="Calibri"/>
              <a:ea typeface="Calibri"/>
              <a:cs typeface="Calibri"/>
              <a:sym typeface="Calibri"/>
            </a:endParaRPr>
          </a:p>
          <a:p>
            <a:pPr marL="0" lvl="0" indent="0" algn="ctr" rtl="0">
              <a:lnSpc>
                <a:spcPct val="115000"/>
              </a:lnSpc>
              <a:spcBef>
                <a:spcPts val="800"/>
              </a:spcBef>
              <a:spcAft>
                <a:spcPts val="0"/>
              </a:spcAft>
              <a:buClr>
                <a:schemeClr val="dk1"/>
              </a:buClr>
              <a:buSzPts val="1000"/>
              <a:buFont typeface="Arial"/>
              <a:buNone/>
            </a:pPr>
            <a:endParaRPr sz="1000">
              <a:solidFill>
                <a:schemeClr val="dk1"/>
              </a:solidFill>
              <a:latin typeface="Source Sans Pro"/>
              <a:ea typeface="Source Sans Pro"/>
              <a:cs typeface="Source Sans Pro"/>
              <a:sym typeface="Source Sans Pro"/>
            </a:endParaRPr>
          </a:p>
        </p:txBody>
      </p:sp>
      <p:sp>
        <p:nvSpPr>
          <p:cNvPr id="862" name="Google Shape;862;p120"/>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51</a:t>
            </a:fld>
            <a:endParaRPr/>
          </a:p>
        </p:txBody>
      </p:sp>
      <p:sp>
        <p:nvSpPr>
          <p:cNvPr id="863" name="Google Shape;863;p120"/>
          <p:cNvSpPr txBox="1"/>
          <p:nvPr/>
        </p:nvSpPr>
        <p:spPr>
          <a:xfrm>
            <a:off x="6541650" y="3933275"/>
            <a:ext cx="2397900" cy="648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Office Hours are held in the weeks between meetings.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21"/>
          <p:cNvSpPr txBox="1">
            <a:spLocks noGrp="1"/>
          </p:cNvSpPr>
          <p:nvPr>
            <p:ph type="title"/>
          </p:nvPr>
        </p:nvSpPr>
        <p:spPr>
          <a:xfrm>
            <a:off x="565785" y="246459"/>
            <a:ext cx="7098000" cy="894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r>
              <a:rPr lang="en" b="1"/>
              <a:t>Thank you!</a:t>
            </a:r>
            <a:endParaRPr/>
          </a:p>
        </p:txBody>
      </p:sp>
      <p:sp>
        <p:nvSpPr>
          <p:cNvPr id="869" name="Google Shape;869;p121"/>
          <p:cNvSpPr txBox="1">
            <a:spLocks noGrp="1"/>
          </p:cNvSpPr>
          <p:nvPr>
            <p:ph type="body" idx="1"/>
          </p:nvPr>
        </p:nvSpPr>
        <p:spPr>
          <a:xfrm>
            <a:off x="347625" y="1218000"/>
            <a:ext cx="4035300" cy="3394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900"/>
              <a:buFont typeface="Arial"/>
              <a:buNone/>
            </a:pPr>
            <a:r>
              <a:rPr lang="en" sz="2200"/>
              <a:t>Mary Ann Dewan, Ph.D.</a:t>
            </a:r>
            <a:endParaRPr sz="2200"/>
          </a:p>
          <a:p>
            <a:pPr marL="0" lvl="0" indent="0" algn="ctr" rtl="0">
              <a:lnSpc>
                <a:spcPct val="100000"/>
              </a:lnSpc>
              <a:spcBef>
                <a:spcPts val="500"/>
              </a:spcBef>
              <a:spcAft>
                <a:spcPts val="0"/>
              </a:spcAft>
              <a:buClr>
                <a:schemeClr val="dk1"/>
              </a:buClr>
              <a:buSzPts val="2900"/>
              <a:buFont typeface="Arial"/>
              <a:buNone/>
            </a:pPr>
            <a:r>
              <a:rPr lang="en" sz="1800"/>
              <a:t>County Superintendent</a:t>
            </a:r>
            <a:endParaRPr sz="1800"/>
          </a:p>
          <a:p>
            <a:pPr marL="0" lvl="0" indent="0" algn="ctr" rtl="0">
              <a:lnSpc>
                <a:spcPct val="100000"/>
              </a:lnSpc>
              <a:spcBef>
                <a:spcPts val="500"/>
              </a:spcBef>
              <a:spcAft>
                <a:spcPts val="0"/>
              </a:spcAft>
              <a:buClr>
                <a:schemeClr val="dk1"/>
              </a:buClr>
              <a:buSzPts val="2900"/>
              <a:buFont typeface="Arial"/>
              <a:buNone/>
            </a:pPr>
            <a:r>
              <a:rPr lang="en" sz="1800"/>
              <a:t>Santa Clara County Office of Education</a:t>
            </a:r>
            <a:endParaRPr sz="1800"/>
          </a:p>
          <a:p>
            <a:pPr marL="0" lvl="0" indent="0" algn="ctr" rtl="0">
              <a:lnSpc>
                <a:spcPct val="100000"/>
              </a:lnSpc>
              <a:spcBef>
                <a:spcPts val="500"/>
              </a:spcBef>
              <a:spcAft>
                <a:spcPts val="0"/>
              </a:spcAft>
              <a:buClr>
                <a:schemeClr val="dk1"/>
              </a:buClr>
              <a:buSzPts val="2900"/>
              <a:buFont typeface="Arial"/>
              <a:buNone/>
            </a:pPr>
            <a:r>
              <a:rPr lang="en" sz="1800"/>
              <a:t>MDewan@sccoe.org</a:t>
            </a:r>
            <a:endParaRPr sz="1800"/>
          </a:p>
          <a:p>
            <a:pPr marL="304800" lvl="0" indent="-127000" algn="l" rtl="0">
              <a:lnSpc>
                <a:spcPct val="100000"/>
              </a:lnSpc>
              <a:spcBef>
                <a:spcPts val="1100"/>
              </a:spcBef>
              <a:spcAft>
                <a:spcPts val="0"/>
              </a:spcAft>
              <a:buClr>
                <a:schemeClr val="dk1"/>
              </a:buClr>
              <a:buSzPts val="2900"/>
              <a:buNone/>
            </a:pPr>
            <a:endParaRPr/>
          </a:p>
        </p:txBody>
      </p:sp>
      <p:pic>
        <p:nvPicPr>
          <p:cNvPr id="870" name="Google Shape;870;p121" descr="A picture containing drawing&#10;&#10;Description automatically generated">
            <a:hlinkClick r:id="rId3"/>
          </p:cNvPr>
          <p:cNvPicPr preferRelativeResize="0"/>
          <p:nvPr/>
        </p:nvPicPr>
        <p:blipFill rotWithShape="1">
          <a:blip r:embed="rId4">
            <a:alphaModFix/>
          </a:blip>
          <a:srcRect/>
          <a:stretch/>
        </p:blipFill>
        <p:spPr>
          <a:xfrm>
            <a:off x="1365394" y="3091420"/>
            <a:ext cx="591503" cy="590073"/>
          </a:xfrm>
          <a:prstGeom prst="rect">
            <a:avLst/>
          </a:prstGeom>
          <a:noFill/>
          <a:ln>
            <a:noFill/>
          </a:ln>
        </p:spPr>
      </p:pic>
      <p:pic>
        <p:nvPicPr>
          <p:cNvPr id="871" name="Google Shape;871;p121" descr="image009"/>
          <p:cNvPicPr preferRelativeResize="0"/>
          <p:nvPr/>
        </p:nvPicPr>
        <p:blipFill rotWithShape="1">
          <a:blip r:embed="rId5">
            <a:alphaModFix/>
          </a:blip>
          <a:srcRect/>
          <a:stretch/>
        </p:blipFill>
        <p:spPr>
          <a:xfrm>
            <a:off x="2047987" y="2918525"/>
            <a:ext cx="1248728" cy="1034415"/>
          </a:xfrm>
          <a:prstGeom prst="rect">
            <a:avLst/>
          </a:prstGeom>
          <a:noFill/>
          <a:ln>
            <a:noFill/>
          </a:ln>
        </p:spPr>
      </p:pic>
      <p:sp>
        <p:nvSpPr>
          <p:cNvPr id="872" name="Google Shape;872;p121"/>
          <p:cNvSpPr txBox="1"/>
          <p:nvPr/>
        </p:nvSpPr>
        <p:spPr>
          <a:xfrm>
            <a:off x="4539050" y="1200150"/>
            <a:ext cx="3736200" cy="29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1000"/>
              </a:spcBef>
              <a:spcAft>
                <a:spcPts val="0"/>
              </a:spcAft>
              <a:buClr>
                <a:schemeClr val="dk1"/>
              </a:buClr>
              <a:buSzPts val="2900"/>
              <a:buFont typeface="Arial"/>
              <a:buNone/>
            </a:pPr>
            <a:r>
              <a:rPr lang="en" sz="2900" b="1" i="0" u="none" strike="noStrike" cap="none">
                <a:solidFill>
                  <a:schemeClr val="dk1"/>
                </a:solidFill>
                <a:latin typeface="Calibri"/>
                <a:ea typeface="Calibri"/>
                <a:cs typeface="Calibri"/>
                <a:sym typeface="Calibri"/>
              </a:rPr>
              <a:t>Connect with SCCOE</a:t>
            </a:r>
            <a:endParaRPr sz="1800" b="1" i="0" u="none" strike="noStrike" cap="none">
              <a:solidFill>
                <a:schemeClr val="dk1"/>
              </a:solidFill>
              <a:latin typeface="Calibri"/>
              <a:ea typeface="Calibri"/>
              <a:cs typeface="Calibri"/>
              <a:sym typeface="Calibri"/>
            </a:endParaRPr>
          </a:p>
          <a:p>
            <a:pPr marL="304800" marR="0" lvl="0" indent="-311150" algn="l" rtl="0">
              <a:lnSpc>
                <a:spcPct val="100000"/>
              </a:lnSpc>
              <a:spcBef>
                <a:spcPts val="1000"/>
              </a:spcBef>
              <a:spcAft>
                <a:spcPts val="0"/>
              </a:spcAft>
              <a:buClr>
                <a:schemeClr val="dk1"/>
              </a:buClr>
              <a:buSzPts val="2900"/>
              <a:buFont typeface="Arial"/>
              <a:buChar char="•"/>
            </a:pPr>
            <a:r>
              <a:rPr lang="en" sz="1800" b="0" i="0" u="none" strike="noStrike" cap="none">
                <a:solidFill>
                  <a:schemeClr val="dk1"/>
                </a:solidFill>
                <a:latin typeface="Calibri"/>
                <a:ea typeface="Calibri"/>
                <a:cs typeface="Calibri"/>
                <a:sym typeface="Calibri"/>
              </a:rPr>
              <a:t>Social Media</a:t>
            </a:r>
            <a:endParaRPr sz="1300"/>
          </a:p>
          <a:p>
            <a:pPr marL="304800" marR="0" lvl="0" indent="-311150" algn="l" rtl="0">
              <a:lnSpc>
                <a:spcPct val="100000"/>
              </a:lnSpc>
              <a:spcBef>
                <a:spcPts val="1000"/>
              </a:spcBef>
              <a:spcAft>
                <a:spcPts val="0"/>
              </a:spcAft>
              <a:buClr>
                <a:schemeClr val="dk1"/>
              </a:buClr>
              <a:buSzPts val="2900"/>
              <a:buFont typeface="Arial"/>
              <a:buChar char="•"/>
            </a:pPr>
            <a:r>
              <a:rPr lang="en" sz="1800" b="0" i="0" u="sng" strike="noStrike" cap="none">
                <a:solidFill>
                  <a:schemeClr val="hlink"/>
                </a:solidFill>
                <a:latin typeface="Calibri"/>
                <a:ea typeface="Calibri"/>
                <a:cs typeface="Calibri"/>
                <a:sym typeface="Calibri"/>
                <a:hlinkClick r:id="rId6"/>
              </a:rPr>
              <a:t>Ed Bulletin </a:t>
            </a:r>
            <a:r>
              <a:rPr lang="en" sz="1800" b="0" i="0" u="none" strike="noStrike" cap="none">
                <a:solidFill>
                  <a:schemeClr val="dk1"/>
                </a:solidFill>
                <a:latin typeface="Calibri"/>
                <a:ea typeface="Calibri"/>
                <a:cs typeface="Calibri"/>
                <a:sym typeface="Calibri"/>
              </a:rPr>
              <a:t>(e-newsletter)</a:t>
            </a:r>
            <a:endParaRPr sz="1300"/>
          </a:p>
          <a:p>
            <a:pPr marL="304800" marR="0" lvl="0" indent="-311150" algn="l" rtl="0">
              <a:lnSpc>
                <a:spcPct val="100000"/>
              </a:lnSpc>
              <a:spcBef>
                <a:spcPts val="1000"/>
              </a:spcBef>
              <a:spcAft>
                <a:spcPts val="0"/>
              </a:spcAft>
              <a:buClr>
                <a:schemeClr val="dk1"/>
              </a:buClr>
              <a:buSzPts val="2900"/>
              <a:buFont typeface="Arial"/>
              <a:buChar char="•"/>
            </a:pPr>
            <a:r>
              <a:rPr lang="en" sz="1800" b="0" i="0" u="sng" strike="noStrike" cap="none">
                <a:solidFill>
                  <a:schemeClr val="hlink"/>
                </a:solidFill>
                <a:latin typeface="Calibri"/>
                <a:ea typeface="Calibri"/>
                <a:cs typeface="Calibri"/>
                <a:sym typeface="Calibri"/>
                <a:hlinkClick r:id="rId7"/>
              </a:rPr>
              <a:t>www.sccoe.org</a:t>
            </a:r>
            <a:endParaRPr sz="1800" b="0" i="0" u="none" strike="noStrike" cap="none">
              <a:solidFill>
                <a:schemeClr val="dk1"/>
              </a:solidFill>
              <a:latin typeface="Calibri"/>
              <a:ea typeface="Calibri"/>
              <a:cs typeface="Calibri"/>
              <a:sym typeface="Calibri"/>
            </a:endParaRPr>
          </a:p>
        </p:txBody>
      </p:sp>
      <p:pic>
        <p:nvPicPr>
          <p:cNvPr id="873" name="Google Shape;873;p121" descr="A picture containing drawing&#10;&#10;Description automatically generated">
            <a:hlinkClick r:id="rId8"/>
          </p:cNvPr>
          <p:cNvPicPr preferRelativeResize="0"/>
          <p:nvPr/>
        </p:nvPicPr>
        <p:blipFill rotWithShape="1">
          <a:blip r:embed="rId9">
            <a:alphaModFix/>
          </a:blip>
          <a:srcRect/>
          <a:stretch/>
        </p:blipFill>
        <p:spPr>
          <a:xfrm>
            <a:off x="6183760" y="1805803"/>
            <a:ext cx="446779" cy="446778"/>
          </a:xfrm>
          <a:prstGeom prst="rect">
            <a:avLst/>
          </a:prstGeom>
          <a:noFill/>
          <a:ln>
            <a:noFill/>
          </a:ln>
        </p:spPr>
      </p:pic>
      <p:pic>
        <p:nvPicPr>
          <p:cNvPr id="874" name="Google Shape;874;p121" descr="A picture containing drawing&#10;&#10;Description automatically generated">
            <a:hlinkClick r:id="rId10"/>
          </p:cNvPr>
          <p:cNvPicPr preferRelativeResize="0"/>
          <p:nvPr/>
        </p:nvPicPr>
        <p:blipFill rotWithShape="1">
          <a:blip r:embed="rId4">
            <a:alphaModFix/>
          </a:blip>
          <a:srcRect/>
          <a:stretch/>
        </p:blipFill>
        <p:spPr>
          <a:xfrm>
            <a:off x="6733840" y="1790798"/>
            <a:ext cx="477948" cy="476795"/>
          </a:xfrm>
          <a:prstGeom prst="rect">
            <a:avLst/>
          </a:prstGeom>
          <a:noFill/>
          <a:ln>
            <a:noFill/>
          </a:ln>
        </p:spPr>
      </p:pic>
      <p:sp>
        <p:nvSpPr>
          <p:cNvPr id="875" name="Google Shape;875;p121"/>
          <p:cNvSpPr txBox="1">
            <a:spLocks noGrp="1"/>
          </p:cNvSpPr>
          <p:nvPr>
            <p:ph type="sldNum" idx="12"/>
          </p:nvPr>
        </p:nvSpPr>
        <p:spPr>
          <a:xfrm>
            <a:off x="8622130" y="4790266"/>
            <a:ext cx="389400" cy="1962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5"/>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600"/>
              <a:buFont typeface="Quattrocento Sans"/>
              <a:buNone/>
            </a:pPr>
            <a:r>
              <a:rPr lang="en">
                <a:solidFill>
                  <a:schemeClr val="dk1"/>
                </a:solidFill>
              </a:rPr>
              <a:t>Booster is the best protector</a:t>
            </a:r>
            <a:endParaRPr/>
          </a:p>
        </p:txBody>
      </p:sp>
      <p:sp>
        <p:nvSpPr>
          <p:cNvPr id="496" name="Google Shape;496;p75"/>
          <p:cNvSpPr txBox="1"/>
          <p:nvPr/>
        </p:nvSpPr>
        <p:spPr>
          <a:xfrm>
            <a:off x="7452879" y="4466956"/>
            <a:ext cx="1691121" cy="300082"/>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3"/>
              </a:rPr>
              <a:t>CDC: Rates of COVID-19 Cases and Deaths by Vaccination Status</a:t>
            </a:r>
            <a:endParaRPr sz="800">
              <a:solidFill>
                <a:schemeClr val="dk1"/>
              </a:solidFill>
              <a:latin typeface="Quattrocento Sans"/>
              <a:ea typeface="Quattrocento Sans"/>
              <a:cs typeface="Quattrocento Sans"/>
              <a:sym typeface="Quattrocento Sans"/>
            </a:endParaRPr>
          </a:p>
        </p:txBody>
      </p:sp>
      <p:grpSp>
        <p:nvGrpSpPr>
          <p:cNvPr id="497" name="Google Shape;497;p75"/>
          <p:cNvGrpSpPr/>
          <p:nvPr/>
        </p:nvGrpSpPr>
        <p:grpSpPr>
          <a:xfrm>
            <a:off x="1754752" y="1378670"/>
            <a:ext cx="5634496" cy="3310859"/>
            <a:chOff x="1889568" y="1737360"/>
            <a:chExt cx="8069344" cy="4741589"/>
          </a:xfrm>
        </p:grpSpPr>
        <p:pic>
          <p:nvPicPr>
            <p:cNvPr id="498" name="Google Shape;498;p75">
              <a:hlinkClick r:id="rId4"/>
            </p:cNvPr>
            <p:cNvPicPr preferRelativeResize="0"/>
            <p:nvPr/>
          </p:nvPicPr>
          <p:blipFill rotWithShape="1">
            <a:blip r:embed="rId5">
              <a:alphaModFix/>
            </a:blip>
            <a:srcRect l="-858" t="544"/>
            <a:stretch/>
          </p:blipFill>
          <p:spPr>
            <a:xfrm>
              <a:off x="1889568" y="1737360"/>
              <a:ext cx="8069344" cy="4741589"/>
            </a:xfrm>
            <a:prstGeom prst="rect">
              <a:avLst/>
            </a:prstGeom>
            <a:noFill/>
            <a:ln>
              <a:noFill/>
            </a:ln>
            <a:effectLst>
              <a:outerShdw blurRad="292100" dist="139700" dir="2700000" algn="tl" rotWithShape="0">
                <a:srgbClr val="333333">
                  <a:alpha val="64705"/>
                </a:srgbClr>
              </a:outerShdw>
            </a:effectLst>
          </p:spPr>
        </p:pic>
        <p:sp>
          <p:nvSpPr>
            <p:cNvPr id="499" name="Google Shape;499;p75"/>
            <p:cNvSpPr txBox="1"/>
            <p:nvPr/>
          </p:nvSpPr>
          <p:spPr>
            <a:xfrm>
              <a:off x="5341855" y="3613050"/>
              <a:ext cx="1508289" cy="26161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dk1"/>
                  </a:solidFill>
                  <a:latin typeface="Quattrocento Sans"/>
                  <a:ea typeface="Quattrocento Sans"/>
                  <a:cs typeface="Quattrocento Sans"/>
                  <a:sym typeface="Quattrocento Sans"/>
                </a:rPr>
                <a:t>Unvaccinated</a:t>
              </a:r>
              <a:endParaRPr sz="1100"/>
            </a:p>
          </p:txBody>
        </p:sp>
        <p:sp>
          <p:nvSpPr>
            <p:cNvPr id="500" name="Google Shape;500;p75"/>
            <p:cNvSpPr txBox="1"/>
            <p:nvPr/>
          </p:nvSpPr>
          <p:spPr>
            <a:xfrm rot="-154247">
              <a:off x="5505092" y="5477524"/>
              <a:ext cx="2973103" cy="27273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8767CB"/>
                  </a:solidFill>
                  <a:latin typeface="Quattrocento Sans"/>
                  <a:ea typeface="Quattrocento Sans"/>
                  <a:cs typeface="Quattrocento Sans"/>
                  <a:sym typeface="Quattrocento Sans"/>
                </a:rPr>
                <a:t>Primary series and 2+ booster doses</a:t>
              </a:r>
              <a:endParaRPr sz="110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6"/>
          <p:cNvSpPr txBox="1">
            <a:spLocks noGrp="1"/>
          </p:cNvSpPr>
          <p:nvPr>
            <p:ph type="ctrTitle"/>
          </p:nvPr>
        </p:nvSpPr>
        <p:spPr>
          <a:xfrm>
            <a:off x="822960" y="569214"/>
            <a:ext cx="7543800" cy="267462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6000"/>
              <a:buFont typeface="Quattrocento Sans"/>
              <a:buNone/>
            </a:pPr>
            <a:r>
              <a:rPr lang="en">
                <a:solidFill>
                  <a:schemeClr val="dk1"/>
                </a:solidFill>
              </a:rPr>
              <a:t>Flu</a:t>
            </a:r>
            <a:endParaRPr>
              <a:solidFill>
                <a:schemeClr val="dk1"/>
              </a:solidFill>
            </a:endParaRPr>
          </a:p>
        </p:txBody>
      </p:sp>
      <p:sp>
        <p:nvSpPr>
          <p:cNvPr id="506" name="Google Shape;506;p76"/>
          <p:cNvSpPr txBox="1">
            <a:spLocks noGrp="1"/>
          </p:cNvSpPr>
          <p:nvPr>
            <p:ph type="subTitle" idx="1"/>
          </p:nvPr>
        </p:nvSpPr>
        <p:spPr>
          <a:xfrm>
            <a:off x="825038" y="3341715"/>
            <a:ext cx="7543800" cy="85725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800"/>
              <a:buNone/>
            </a:pPr>
            <a:r>
              <a:rPr lang="en">
                <a:solidFill>
                  <a:schemeClr val="dk1"/>
                </a:solidFill>
              </a:rPr>
              <a:t>INFLUENZA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7"/>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600"/>
              <a:buFont typeface="Quattrocento Sans"/>
              <a:buNone/>
            </a:pPr>
            <a:r>
              <a:rPr lang="en"/>
              <a:t>Flu continues to increase.</a:t>
            </a:r>
            <a:endParaRPr/>
          </a:p>
        </p:txBody>
      </p:sp>
      <p:grpSp>
        <p:nvGrpSpPr>
          <p:cNvPr id="513" name="Google Shape;513;p77"/>
          <p:cNvGrpSpPr/>
          <p:nvPr/>
        </p:nvGrpSpPr>
        <p:grpSpPr>
          <a:xfrm>
            <a:off x="900016" y="1403812"/>
            <a:ext cx="5486054" cy="3319732"/>
            <a:chOff x="1097280" y="1987053"/>
            <a:chExt cx="7070675" cy="4266106"/>
          </a:xfrm>
        </p:grpSpPr>
        <p:pic>
          <p:nvPicPr>
            <p:cNvPr id="514" name="Google Shape;514;p77"/>
            <p:cNvPicPr preferRelativeResize="0"/>
            <p:nvPr/>
          </p:nvPicPr>
          <p:blipFill rotWithShape="1">
            <a:blip r:embed="rId3">
              <a:alphaModFix/>
            </a:blip>
            <a:srcRect/>
            <a:stretch/>
          </p:blipFill>
          <p:spPr>
            <a:xfrm>
              <a:off x="1097280" y="1987053"/>
              <a:ext cx="7070675" cy="4266106"/>
            </a:xfrm>
            <a:prstGeom prst="rect">
              <a:avLst/>
            </a:prstGeom>
            <a:noFill/>
            <a:ln>
              <a:noFill/>
            </a:ln>
            <a:effectLst>
              <a:outerShdw blurRad="292100" dist="139700" dir="2700000" algn="tl" rotWithShape="0">
                <a:srgbClr val="333333">
                  <a:alpha val="64705"/>
                </a:srgbClr>
              </a:outerShdw>
            </a:effectLst>
          </p:spPr>
        </p:pic>
        <p:sp>
          <p:nvSpPr>
            <p:cNvPr id="515" name="Google Shape;515;p77"/>
            <p:cNvSpPr txBox="1"/>
            <p:nvPr/>
          </p:nvSpPr>
          <p:spPr>
            <a:xfrm>
              <a:off x="2322627" y="2768873"/>
              <a:ext cx="1641242" cy="29842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rgbClr val="0070C0"/>
                  </a:solidFill>
                  <a:latin typeface="Quattrocento Sans"/>
                  <a:ea typeface="Quattrocento Sans"/>
                  <a:cs typeface="Quattrocento Sans"/>
                  <a:sym typeface="Quattrocento Sans"/>
                </a:rPr>
                <a:t>22-23 season</a:t>
              </a:r>
              <a:endParaRPr sz="1100"/>
            </a:p>
          </p:txBody>
        </p:sp>
        <p:cxnSp>
          <p:nvCxnSpPr>
            <p:cNvPr id="516" name="Google Shape;516;p77"/>
            <p:cNvCxnSpPr/>
            <p:nvPr/>
          </p:nvCxnSpPr>
          <p:spPr>
            <a:xfrm flipH="1">
              <a:off x="2760218" y="3067295"/>
              <a:ext cx="77015" cy="361705"/>
            </a:xfrm>
            <a:prstGeom prst="straightConnector1">
              <a:avLst/>
            </a:prstGeom>
            <a:noFill/>
            <a:ln w="57150" cap="flat" cmpd="sng">
              <a:solidFill>
                <a:srgbClr val="0070C0"/>
              </a:solidFill>
              <a:prstDash val="solid"/>
              <a:round/>
              <a:headEnd type="none" w="sm" len="sm"/>
              <a:tailEnd type="triangle" w="med" len="med"/>
            </a:ln>
          </p:spPr>
        </p:cxnSp>
      </p:grpSp>
      <p:sp>
        <p:nvSpPr>
          <p:cNvPr id="517" name="Google Shape;517;p77"/>
          <p:cNvSpPr txBox="1"/>
          <p:nvPr/>
        </p:nvSpPr>
        <p:spPr>
          <a:xfrm>
            <a:off x="6578712" y="4543814"/>
            <a:ext cx="2020281"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4"/>
              </a:rPr>
              <a:t>Influenza Report- County of Santa Clara</a:t>
            </a:r>
            <a:endParaRPr sz="800">
              <a:solidFill>
                <a:schemeClr val="dk1"/>
              </a:solidFill>
              <a:latin typeface="Quattrocento Sans"/>
              <a:ea typeface="Quattrocento Sans"/>
              <a:cs typeface="Quattrocento Sans"/>
              <a:sym typeface="Quattrocento Sans"/>
            </a:endParaRPr>
          </a:p>
        </p:txBody>
      </p:sp>
      <p:sp>
        <p:nvSpPr>
          <p:cNvPr id="518" name="Google Shape;518;p77"/>
          <p:cNvSpPr txBox="1"/>
          <p:nvPr/>
        </p:nvSpPr>
        <p:spPr>
          <a:xfrm>
            <a:off x="6578713" y="4307438"/>
            <a:ext cx="2020281"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Quattrocento Sans"/>
                <a:ea typeface="Quattrocento Sans"/>
                <a:cs typeface="Quattrocento Sans"/>
                <a:sym typeface="Quattrocento Sans"/>
              </a:rPr>
              <a:t>Last updated: 12/05/22</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8"/>
          <p:cNvSpPr txBox="1">
            <a:spLocks noGrp="1"/>
          </p:cNvSpPr>
          <p:nvPr>
            <p:ph type="title"/>
          </p:nvPr>
        </p:nvSpPr>
        <p:spPr>
          <a:xfrm>
            <a:off x="822960" y="214952"/>
            <a:ext cx="7543800" cy="1088068"/>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600"/>
              <a:buFont typeface="Quattrocento Sans"/>
              <a:buNone/>
            </a:pPr>
            <a:r>
              <a:rPr lang="en"/>
              <a:t>Influenza strain A is dominant</a:t>
            </a:r>
            <a:endParaRPr/>
          </a:p>
        </p:txBody>
      </p:sp>
      <p:grpSp>
        <p:nvGrpSpPr>
          <p:cNvPr id="525" name="Google Shape;525;p78"/>
          <p:cNvGrpSpPr/>
          <p:nvPr/>
        </p:nvGrpSpPr>
        <p:grpSpPr>
          <a:xfrm>
            <a:off x="2870775" y="1548353"/>
            <a:ext cx="2686326" cy="2973940"/>
            <a:chOff x="3827700" y="2064471"/>
            <a:chExt cx="3581768" cy="3965253"/>
          </a:xfrm>
        </p:grpSpPr>
        <p:pic>
          <p:nvPicPr>
            <p:cNvPr id="526" name="Google Shape;526;p78">
              <a:hlinkClick r:id="rId3"/>
            </p:cNvPr>
            <p:cNvPicPr preferRelativeResize="0"/>
            <p:nvPr/>
          </p:nvPicPr>
          <p:blipFill rotWithShape="1">
            <a:blip r:embed="rId4">
              <a:alphaModFix/>
            </a:blip>
            <a:srcRect/>
            <a:stretch/>
          </p:blipFill>
          <p:spPr>
            <a:xfrm>
              <a:off x="3827700" y="2064471"/>
              <a:ext cx="3581768" cy="3965253"/>
            </a:xfrm>
            <a:prstGeom prst="rect">
              <a:avLst/>
            </a:prstGeom>
            <a:noFill/>
            <a:ln>
              <a:noFill/>
            </a:ln>
            <a:effectLst>
              <a:outerShdw blurRad="292100" dist="139700" dir="2700000" algn="tl" rotWithShape="0">
                <a:srgbClr val="333333">
                  <a:alpha val="64705"/>
                </a:srgbClr>
              </a:outerShdw>
            </a:effectLst>
          </p:spPr>
        </p:pic>
        <p:pic>
          <p:nvPicPr>
            <p:cNvPr id="527" name="Google Shape;527;p78">
              <a:hlinkClick r:id="rId3"/>
            </p:cNvPr>
            <p:cNvPicPr preferRelativeResize="0"/>
            <p:nvPr/>
          </p:nvPicPr>
          <p:blipFill rotWithShape="1">
            <a:blip r:embed="rId5">
              <a:alphaModFix/>
            </a:blip>
            <a:srcRect/>
            <a:stretch/>
          </p:blipFill>
          <p:spPr>
            <a:xfrm>
              <a:off x="4067889" y="2239925"/>
              <a:ext cx="2727024" cy="309623"/>
            </a:xfrm>
            <a:prstGeom prst="rect">
              <a:avLst/>
            </a:prstGeom>
            <a:noFill/>
            <a:ln>
              <a:noFill/>
            </a:ln>
          </p:spPr>
        </p:pic>
      </p:grpSp>
      <p:sp>
        <p:nvSpPr>
          <p:cNvPr id="528" name="Google Shape;528;p78"/>
          <p:cNvSpPr txBox="1"/>
          <p:nvPr/>
        </p:nvSpPr>
        <p:spPr>
          <a:xfrm>
            <a:off x="7071872" y="4559227"/>
            <a:ext cx="2020281"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u="sng">
                <a:solidFill>
                  <a:schemeClr val="hlink"/>
                </a:solidFill>
                <a:latin typeface="Quattrocento Sans"/>
                <a:ea typeface="Quattrocento Sans"/>
                <a:cs typeface="Quattrocento Sans"/>
                <a:sym typeface="Quattrocento Sans"/>
                <a:hlinkClick r:id="rId3"/>
              </a:rPr>
              <a:t>Influenza Report- County of Santa Clara</a:t>
            </a:r>
            <a:endParaRPr sz="800">
              <a:solidFill>
                <a:schemeClr val="dk1"/>
              </a:solidFill>
              <a:latin typeface="Quattrocento Sans"/>
              <a:ea typeface="Quattrocento Sans"/>
              <a:cs typeface="Quattrocento Sans"/>
              <a:sym typeface="Quattrocento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Retrospect">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9CF7455AC8AE4785D08155AD6799F4" ma:contentTypeVersion="2" ma:contentTypeDescription="Create a new document." ma:contentTypeScope="" ma:versionID="868f86cea5d66d8f9d1c107df293b7dd">
  <xsd:schema xmlns:xsd="http://www.w3.org/2001/XMLSchema" xmlns:xs="http://www.w3.org/2001/XMLSchema" xmlns:p="http://schemas.microsoft.com/office/2006/metadata/properties" xmlns:ns1="http://schemas.microsoft.com/sharepoint/v3" xmlns:ns2="a23e6d57-d8a4-4f46-af0d-446ccfa6714c" targetNamespace="http://schemas.microsoft.com/office/2006/metadata/properties" ma:root="true" ma:fieldsID="3048fe07d871e0dd7bd47a57c5397138" ns1:_="" ns2:_="">
    <xsd:import namespace="http://schemas.microsoft.com/sharepoint/v3"/>
    <xsd:import namespace="a23e6d57-d8a4-4f46-af0d-446ccfa6714c"/>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23e6d57-d8a4-4f46-af0d-446ccfa6714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23e6d57-d8a4-4f46-af0d-446ccfa6714c">7TUPDFEVKPPK-2224296-62</_dlc_DocId>
    <_dlc_DocIdUrl xmlns="a23e6d57-d8a4-4f46-af0d-446ccfa6714c">
      <Url>https://www.sccoe.org/reopening-schools/_layouts/15/DocIdRedir.aspx?ID=7TUPDFEVKPPK-2224296-62</Url>
      <Description>7TUPDFEVKPPK-2224296-62</Description>
    </_dlc_DocIdUrl>
  </documentManagement>
</p:properties>
</file>

<file path=customXml/itemProps1.xml><?xml version="1.0" encoding="utf-8"?>
<ds:datastoreItem xmlns:ds="http://schemas.openxmlformats.org/officeDocument/2006/customXml" ds:itemID="{6F7A7316-D049-48C8-A361-B57722E95C67}"/>
</file>

<file path=customXml/itemProps2.xml><?xml version="1.0" encoding="utf-8"?>
<ds:datastoreItem xmlns:ds="http://schemas.openxmlformats.org/officeDocument/2006/customXml" ds:itemID="{74D7C800-0ECA-4437-8A36-8C74F2961B3B}"/>
</file>

<file path=customXml/itemProps3.xml><?xml version="1.0" encoding="utf-8"?>
<ds:datastoreItem xmlns:ds="http://schemas.openxmlformats.org/officeDocument/2006/customXml" ds:itemID="{EF9B5A17-7938-4F23-A094-927266107682}"/>
</file>

<file path=customXml/itemProps4.xml><?xml version="1.0" encoding="utf-8"?>
<ds:datastoreItem xmlns:ds="http://schemas.openxmlformats.org/officeDocument/2006/customXml" ds:itemID="{63EF7A03-9872-4DEB-A71A-AF6189B5F673}"/>
</file>

<file path=docProps/app.xml><?xml version="1.0" encoding="utf-8"?>
<Properties xmlns="http://schemas.openxmlformats.org/officeDocument/2006/extended-properties" xmlns:vt="http://schemas.openxmlformats.org/officeDocument/2006/docPropsVTypes">
  <TotalTime>0</TotalTime>
  <Words>4182</Words>
  <Application>Microsoft Office PowerPoint</Application>
  <PresentationFormat>On-screen Show (16:9)</PresentationFormat>
  <Paragraphs>540</Paragraphs>
  <Slides>52</Slides>
  <Notes>52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52</vt:i4>
      </vt:variant>
    </vt:vector>
  </HeadingPairs>
  <TitlesOfParts>
    <vt:vector size="64" baseType="lpstr">
      <vt:lpstr>Calibri</vt:lpstr>
      <vt:lpstr>Source Sans Pro</vt:lpstr>
      <vt:lpstr>Quattrocento Sans</vt:lpstr>
      <vt:lpstr>Arial</vt:lpstr>
      <vt:lpstr>Times New Roman</vt:lpstr>
      <vt:lpstr>Roboto</vt:lpstr>
      <vt:lpstr>Simple Light</vt:lpstr>
      <vt:lpstr>Office Theme</vt:lpstr>
      <vt:lpstr>Custom Design</vt:lpstr>
      <vt:lpstr>Retrospect</vt:lpstr>
      <vt:lpstr>Custom Design</vt:lpstr>
      <vt:lpstr>1_Retrospect</vt:lpstr>
      <vt:lpstr>PowerPoint Presentation</vt:lpstr>
      <vt:lpstr>Today’s Topics</vt:lpstr>
      <vt:lpstr>PowerPoint Presentation</vt:lpstr>
      <vt:lpstr>Concentration of COVID-19 in wastewater samples- Past 365 days</vt:lpstr>
      <vt:lpstr>Concentration of COVID-19 in wastewater samples- Past 30 days</vt:lpstr>
      <vt:lpstr>Booster is the best protector</vt:lpstr>
      <vt:lpstr>Flu</vt:lpstr>
      <vt:lpstr>Flu continues to increase.</vt:lpstr>
      <vt:lpstr>Influenza strain A is dominant</vt:lpstr>
      <vt:lpstr>New flu wastewater dashboard</vt:lpstr>
      <vt:lpstr>RSV</vt:lpstr>
      <vt:lpstr>RSV detections</vt:lpstr>
      <vt:lpstr>RSV hospital admissions</vt:lpstr>
      <vt:lpstr>Exclude students with symptoms</vt:lpstr>
      <vt:lpstr>CDPH's RSV page</vt:lpstr>
      <vt:lpstr>PowerPoint Presentation</vt:lpstr>
      <vt:lpstr>New Resource:  COVID-19 Treatments Questions &amp; Answers</vt:lpstr>
      <vt:lpstr>PowerPoint Presentation</vt:lpstr>
      <vt:lpstr>School Testing Framework, Q&amp;A for 2022-23 School Year, Q&amp;A for SB1479</vt:lpstr>
      <vt:lpstr>PowerPoint Presentation</vt:lpstr>
      <vt:lpstr>PowerPoint Presentation</vt:lpstr>
      <vt:lpstr>PowerPoint Presentation</vt:lpstr>
      <vt:lpstr>PowerPoint Presentation</vt:lpstr>
      <vt:lpstr>Questions and Answers SB 1479</vt:lpstr>
      <vt:lpstr>Questions and Answers SB1479</vt:lpstr>
      <vt:lpstr>Questions and Answers SB1479</vt:lpstr>
      <vt:lpstr> Guidance for Local Health Jurisdictions on Isolation and Quarantine of the General Public </vt:lpstr>
      <vt:lpstr>CDPH Urges Californians to Take Preventative Measures to Stay Healthy this Winter</vt:lpstr>
      <vt:lpstr>PowerPoint Presentation</vt:lpstr>
      <vt:lpstr>PowerPoint Presentation</vt:lpstr>
      <vt:lpstr>PowerPoint Presentation</vt:lpstr>
      <vt:lpstr>Bivalent booster available to public!​</vt:lpstr>
      <vt:lpstr>PowerPoint Presentation</vt:lpstr>
      <vt:lpstr>PowerPoint Presentation</vt:lpstr>
      <vt:lpstr>State Public Health Officer Order of October 14, 2022</vt:lpstr>
      <vt:lpstr>Your Leadership</vt:lpstr>
      <vt:lpstr>PowerPoint Presentation</vt:lpstr>
      <vt:lpstr>PowerPoint Presentation</vt:lpstr>
      <vt:lpstr>PowerPoint Presentation</vt:lpstr>
      <vt:lpstr>​Considerations for Child Care and School Settings </vt:lpstr>
      <vt:lpstr>Winter sports &amp; MPX</vt:lpstr>
      <vt:lpstr>Fentanyl Resources</vt:lpstr>
      <vt:lpstr>Naloxone Training Resource Guide</vt:lpstr>
      <vt:lpstr>Online Training for Schools</vt:lpstr>
      <vt:lpstr>PowerPoint Presentation</vt:lpstr>
      <vt:lpstr>PowerPoint Presentation</vt:lpstr>
      <vt:lpstr>Guidance and General Questions</vt:lpstr>
      <vt:lpstr>PowerPoint Presentation</vt:lpstr>
      <vt:lpstr>COVID Testing at SCCOE   Observed self-administered nasal swab testing for COVID-19</vt:lpstr>
      <vt:lpstr>Superintendents’ COVID-19/ Youth Wellness Coordination Meeting Schedule</vt:lpstr>
      <vt:lpstr>COVID 19 Designees  Meeting Schedule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Priscila Caballero</dc:creator>
  <cp:lastModifiedBy>Priscila Caballero</cp:lastModifiedBy>
  <cp:revision>1</cp:revision>
  <dcterms:modified xsi:type="dcterms:W3CDTF">2022-12-06T21:22:11Z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0x010100AA9CF7455AC8AE4785D08155AD6799F4</vt:lpwstr>
  </property>
  <property fmtid="{D5CDD505-2E9C-101B-9397-08002B2CF9AE}" pid="3" name="_dlc_DocIdItemGuid">
    <vt:lpwstr>afc41550-ddc7-4436-b8a8-3207fe9812e7</vt:lpwstr>
  </property>
</Properties>
</file>